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2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04" d="100"/>
          <a:sy n="104" d="100"/>
        </p:scale>
        <p:origin x="120" y="3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0E521A-0D30-D877-5F2A-5F2B4E001B8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A0424E2-9FDD-73D2-E3EB-A3CFF6AEC72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D8257A-1E2C-029E-622A-5A3C13EF64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2302B3-29D7-F599-8893-FD7E05B875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8940-5981-1BBA-8075-3C65C04D7F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14850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574531-411B-F42F-21B5-79F972289D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B118D7E-DC55-F03D-BFC7-E35D4E552F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930F0A-7D56-845F-B590-95364FFD5A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7C4C84-031D-873E-F992-B9924FD36A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C5A720D-49D5-B076-911E-444018ECDE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6014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946E0FF-C980-4321-D67D-F003DCBADC3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CE760B5-B719-7BD4-8E23-D6615281321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950CD2-786A-A959-8A3C-466007A4C7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C227B18-9566-A20E-D6FE-6577DCF44E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906697-C286-8D72-5D99-134DD4A173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056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A745B4-027F-5423-1DD2-EACA4740FB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27D65C1-E51B-745D-AC97-36290604C6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6530D2-DE70-4DDE-C58D-5ABE21C02E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68B485-732B-DFD4-FD47-5D6C995F1A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6CCC64-CCC8-11D6-9744-3FBB1C4152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57906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1E540D-A7B2-03B4-CC20-CF468A0B3E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6C38A97-0D26-E456-3565-DC57E23B72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451D775-E19D-6CED-3EE2-582FFD00BC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7B90DD-FCE4-0EF9-3DCD-AD9F737BD1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46C18E-3F08-2646-AEBA-63E4DC4E40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4736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78367D-ACF4-4098-533E-AC733123FB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3C6F0BF-8CEE-5737-2664-562801F0313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2C65396-3875-2434-2EAD-C0DCCAA0E83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C1A928-21D0-4E12-07D5-BF547DD5EB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291F1BC-C890-A21E-3486-35AA4CE4AD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A26702E-A79D-E0B5-A914-EAF37EB93F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80889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27DCAA-F634-2804-2BC2-4B4F001DFE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E149763-7D83-40FB-1B63-01200480CA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E8A5163-F787-AACE-58A9-CCCEF6375B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8F3CE7C-AEEF-0929-7330-C202CA4623F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942B15B-6E64-D0A8-FBC8-DC831183DB1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4A8B435-96CD-05F0-03F5-064128949C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FDEAC4D-899D-01CE-6D56-D3C03BF612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724AA66-02AE-82DE-44D3-CF2C6FD77C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54381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8F5D2F-2CB7-3768-06FA-297BBB61D2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1EA283-FB03-7621-CDC5-40DFAF33C7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654E0AE-63CC-8B81-B965-8D1D20EFAD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D1FD495-49FF-A589-B9FD-7A9C853216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94080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0AB5AAB-DF0F-2697-0589-1BB0DD18EB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E745B48-9FDF-C33F-73A0-03C2E29976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E0DDD7C-E4D6-5617-5239-BA4382E441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5592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0F257F-B754-296E-12D1-82B944E05B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D86A0A-10DC-0AF3-1728-971F004C14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6346FBD-4163-39A7-F871-C6FAE57C9FE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B451526-CB88-7E2F-5109-446AD8AFF9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79CDEE4-FD2D-FFA0-1C54-8704CA2232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5B1454-E705-E7BC-7123-7D8D744E9C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1501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0856EC-B4C7-A07B-5932-01F8F91C1F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9E97F57-FCBF-DAB2-11F9-77A5D02D7A2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DB879AB-91F6-3D7D-FAC7-6661E5C275B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F81E602-5942-4BAD-A4A8-2E1A40931F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FCB678-8E7B-17CD-0C5F-DF2A0820DA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A20360D-71E8-AB54-A6CF-86C4B4FDAC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40228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06EA4D8-DB83-CCD9-5624-3E5A8D29F3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771CF5C-C096-CB54-B177-B29FF14171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DD691C-4FA1-BEE0-38BC-366ADFDBB4B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E6B4C17-23DC-463A-97B9-30CBA6CB668E}" type="datetimeFigureOut">
              <a:rPr lang="en-US" smtClean="0"/>
              <a:t>8/29/2024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B1CBC08-AEE7-78B2-929F-6500C9F5BE9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9A59D8-A916-0877-D0CE-54E2F9F8023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87D1E83-B248-4D02-B539-E260AEEC70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2970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43CAA20-3569-4189-9E48-239A229A86C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112A7FE-D5DC-0CBF-E743-766C5454CE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38200" y="451381"/>
            <a:ext cx="10512552" cy="4066540"/>
          </a:xfrm>
        </p:spPr>
        <p:txBody>
          <a:bodyPr anchor="b">
            <a:normAutofit/>
          </a:bodyPr>
          <a:lstStyle/>
          <a:p>
            <a:pPr algn="l"/>
            <a:r>
              <a:rPr lang="en-US" sz="6600" dirty="0"/>
              <a:t>DWG Report to ROS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4F4D1C7-5548-D48E-6D7A-895A7565CA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199" y="4983276"/>
            <a:ext cx="10512552" cy="1126680"/>
          </a:xfrm>
        </p:spPr>
        <p:txBody>
          <a:bodyPr>
            <a:normAutofit/>
          </a:bodyPr>
          <a:lstStyle/>
          <a:p>
            <a:pPr algn="l"/>
            <a:r>
              <a:rPr lang="en-US" dirty="0"/>
              <a:t>Paul Koberlein – DWG Chair</a:t>
            </a:r>
          </a:p>
          <a:p>
            <a:pPr algn="l"/>
            <a:r>
              <a:rPr lang="en-US" dirty="0"/>
              <a:t>September 9th, 2024</a:t>
            </a:r>
          </a:p>
          <a:p>
            <a:pPr algn="l"/>
            <a:endParaRPr lang="en-US" dirty="0"/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A542B6D-E775-4832-91DC-2D20F857813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38200" y="4718595"/>
            <a:ext cx="5410200" cy="18288"/>
          </a:xfrm>
          <a:custGeom>
            <a:avLst/>
            <a:gdLst>
              <a:gd name="connsiteX0" fmla="*/ 0 w 5410200"/>
              <a:gd name="connsiteY0" fmla="*/ 0 h 18288"/>
              <a:gd name="connsiteX1" fmla="*/ 568071 w 5410200"/>
              <a:gd name="connsiteY1" fmla="*/ 0 h 18288"/>
              <a:gd name="connsiteX2" fmla="*/ 1298448 w 5410200"/>
              <a:gd name="connsiteY2" fmla="*/ 0 h 18288"/>
              <a:gd name="connsiteX3" fmla="*/ 1920621 w 5410200"/>
              <a:gd name="connsiteY3" fmla="*/ 0 h 18288"/>
              <a:gd name="connsiteX4" fmla="*/ 2488692 w 5410200"/>
              <a:gd name="connsiteY4" fmla="*/ 0 h 18288"/>
              <a:gd name="connsiteX5" fmla="*/ 3219069 w 5410200"/>
              <a:gd name="connsiteY5" fmla="*/ 0 h 18288"/>
              <a:gd name="connsiteX6" fmla="*/ 3895344 w 5410200"/>
              <a:gd name="connsiteY6" fmla="*/ 0 h 18288"/>
              <a:gd name="connsiteX7" fmla="*/ 4571619 w 5410200"/>
              <a:gd name="connsiteY7" fmla="*/ 0 h 18288"/>
              <a:gd name="connsiteX8" fmla="*/ 5410200 w 5410200"/>
              <a:gd name="connsiteY8" fmla="*/ 0 h 18288"/>
              <a:gd name="connsiteX9" fmla="*/ 5410200 w 5410200"/>
              <a:gd name="connsiteY9" fmla="*/ 18288 h 18288"/>
              <a:gd name="connsiteX10" fmla="*/ 4842129 w 5410200"/>
              <a:gd name="connsiteY10" fmla="*/ 18288 h 18288"/>
              <a:gd name="connsiteX11" fmla="*/ 4328160 w 5410200"/>
              <a:gd name="connsiteY11" fmla="*/ 18288 h 18288"/>
              <a:gd name="connsiteX12" fmla="*/ 3597783 w 5410200"/>
              <a:gd name="connsiteY12" fmla="*/ 18288 h 18288"/>
              <a:gd name="connsiteX13" fmla="*/ 3029712 w 5410200"/>
              <a:gd name="connsiteY13" fmla="*/ 18288 h 18288"/>
              <a:gd name="connsiteX14" fmla="*/ 2299335 w 5410200"/>
              <a:gd name="connsiteY14" fmla="*/ 18288 h 18288"/>
              <a:gd name="connsiteX15" fmla="*/ 1514856 w 5410200"/>
              <a:gd name="connsiteY15" fmla="*/ 18288 h 18288"/>
              <a:gd name="connsiteX16" fmla="*/ 892683 w 5410200"/>
              <a:gd name="connsiteY16" fmla="*/ 18288 h 18288"/>
              <a:gd name="connsiteX17" fmla="*/ 0 w 5410200"/>
              <a:gd name="connsiteY17" fmla="*/ 18288 h 18288"/>
              <a:gd name="connsiteX18" fmla="*/ 0 w 5410200"/>
              <a:gd name="connsiteY18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5410200" h="18288" fill="none" extrusionOk="0">
                <a:moveTo>
                  <a:pt x="0" y="0"/>
                </a:moveTo>
                <a:cubicBezTo>
                  <a:pt x="163050" y="-18707"/>
                  <a:pt x="319321" y="-16364"/>
                  <a:pt x="568071" y="0"/>
                </a:cubicBezTo>
                <a:cubicBezTo>
                  <a:pt x="816821" y="16364"/>
                  <a:pt x="1013224" y="-7268"/>
                  <a:pt x="1298448" y="0"/>
                </a:cubicBezTo>
                <a:cubicBezTo>
                  <a:pt x="1583672" y="7268"/>
                  <a:pt x="1631711" y="-3367"/>
                  <a:pt x="1920621" y="0"/>
                </a:cubicBezTo>
                <a:cubicBezTo>
                  <a:pt x="2209531" y="3367"/>
                  <a:pt x="2364420" y="-19184"/>
                  <a:pt x="2488692" y="0"/>
                </a:cubicBezTo>
                <a:cubicBezTo>
                  <a:pt x="2612964" y="19184"/>
                  <a:pt x="3023298" y="-34627"/>
                  <a:pt x="3219069" y="0"/>
                </a:cubicBezTo>
                <a:cubicBezTo>
                  <a:pt x="3414840" y="34627"/>
                  <a:pt x="3656810" y="24043"/>
                  <a:pt x="3895344" y="0"/>
                </a:cubicBezTo>
                <a:cubicBezTo>
                  <a:pt x="4133879" y="-24043"/>
                  <a:pt x="4393984" y="-19577"/>
                  <a:pt x="4571619" y="0"/>
                </a:cubicBezTo>
                <a:cubicBezTo>
                  <a:pt x="4749255" y="19577"/>
                  <a:pt x="5179928" y="-6281"/>
                  <a:pt x="5410200" y="0"/>
                </a:cubicBezTo>
                <a:cubicBezTo>
                  <a:pt x="5410730" y="6954"/>
                  <a:pt x="5410934" y="12839"/>
                  <a:pt x="5410200" y="18288"/>
                </a:cubicBezTo>
                <a:cubicBezTo>
                  <a:pt x="5139060" y="6751"/>
                  <a:pt x="5121593" y="31035"/>
                  <a:pt x="4842129" y="18288"/>
                </a:cubicBezTo>
                <a:cubicBezTo>
                  <a:pt x="4562665" y="5541"/>
                  <a:pt x="4448273" y="9487"/>
                  <a:pt x="4328160" y="18288"/>
                </a:cubicBezTo>
                <a:cubicBezTo>
                  <a:pt x="4208047" y="27089"/>
                  <a:pt x="3760936" y="22567"/>
                  <a:pt x="3597783" y="18288"/>
                </a:cubicBezTo>
                <a:cubicBezTo>
                  <a:pt x="3434630" y="14009"/>
                  <a:pt x="3299718" y="33213"/>
                  <a:pt x="3029712" y="18288"/>
                </a:cubicBezTo>
                <a:cubicBezTo>
                  <a:pt x="2759706" y="3363"/>
                  <a:pt x="2640159" y="27394"/>
                  <a:pt x="2299335" y="18288"/>
                </a:cubicBezTo>
                <a:cubicBezTo>
                  <a:pt x="1958511" y="9182"/>
                  <a:pt x="1801186" y="28985"/>
                  <a:pt x="1514856" y="18288"/>
                </a:cubicBezTo>
                <a:cubicBezTo>
                  <a:pt x="1228526" y="7591"/>
                  <a:pt x="1063509" y="-5305"/>
                  <a:pt x="892683" y="18288"/>
                </a:cubicBezTo>
                <a:cubicBezTo>
                  <a:pt x="721857" y="41881"/>
                  <a:pt x="186945" y="-20897"/>
                  <a:pt x="0" y="18288"/>
                </a:cubicBezTo>
                <a:cubicBezTo>
                  <a:pt x="-570" y="9279"/>
                  <a:pt x="132" y="5100"/>
                  <a:pt x="0" y="0"/>
                </a:cubicBezTo>
                <a:close/>
              </a:path>
              <a:path w="5410200" h="18288" stroke="0" extrusionOk="0">
                <a:moveTo>
                  <a:pt x="0" y="0"/>
                </a:moveTo>
                <a:cubicBezTo>
                  <a:pt x="285096" y="-4925"/>
                  <a:pt x="376456" y="22268"/>
                  <a:pt x="622173" y="0"/>
                </a:cubicBezTo>
                <a:cubicBezTo>
                  <a:pt x="867890" y="-22268"/>
                  <a:pt x="1031392" y="7228"/>
                  <a:pt x="1136142" y="0"/>
                </a:cubicBezTo>
                <a:cubicBezTo>
                  <a:pt x="1240892" y="-7228"/>
                  <a:pt x="1561853" y="9877"/>
                  <a:pt x="1920621" y="0"/>
                </a:cubicBezTo>
                <a:cubicBezTo>
                  <a:pt x="2279389" y="-9877"/>
                  <a:pt x="2367255" y="19546"/>
                  <a:pt x="2542794" y="0"/>
                </a:cubicBezTo>
                <a:cubicBezTo>
                  <a:pt x="2718333" y="-19546"/>
                  <a:pt x="2866732" y="-22226"/>
                  <a:pt x="3164967" y="0"/>
                </a:cubicBezTo>
                <a:cubicBezTo>
                  <a:pt x="3463202" y="22226"/>
                  <a:pt x="3568055" y="-2765"/>
                  <a:pt x="3949446" y="0"/>
                </a:cubicBezTo>
                <a:cubicBezTo>
                  <a:pt x="4330837" y="2765"/>
                  <a:pt x="4287895" y="10557"/>
                  <a:pt x="4517517" y="0"/>
                </a:cubicBezTo>
                <a:cubicBezTo>
                  <a:pt x="4747139" y="-10557"/>
                  <a:pt x="5149588" y="8716"/>
                  <a:pt x="5410200" y="0"/>
                </a:cubicBezTo>
                <a:cubicBezTo>
                  <a:pt x="5409517" y="5414"/>
                  <a:pt x="5409480" y="12510"/>
                  <a:pt x="5410200" y="18288"/>
                </a:cubicBezTo>
                <a:cubicBezTo>
                  <a:pt x="5163327" y="41494"/>
                  <a:pt x="5008749" y="10693"/>
                  <a:pt x="4842129" y="18288"/>
                </a:cubicBezTo>
                <a:cubicBezTo>
                  <a:pt x="4675509" y="25883"/>
                  <a:pt x="4433401" y="-615"/>
                  <a:pt x="4165854" y="18288"/>
                </a:cubicBezTo>
                <a:cubicBezTo>
                  <a:pt x="3898308" y="37191"/>
                  <a:pt x="3809032" y="-8710"/>
                  <a:pt x="3543681" y="18288"/>
                </a:cubicBezTo>
                <a:cubicBezTo>
                  <a:pt x="3278330" y="45286"/>
                  <a:pt x="3073876" y="-15917"/>
                  <a:pt x="2759202" y="18288"/>
                </a:cubicBezTo>
                <a:cubicBezTo>
                  <a:pt x="2444528" y="52493"/>
                  <a:pt x="2204144" y="3372"/>
                  <a:pt x="1974723" y="18288"/>
                </a:cubicBezTo>
                <a:cubicBezTo>
                  <a:pt x="1745302" y="33204"/>
                  <a:pt x="1602335" y="31490"/>
                  <a:pt x="1406652" y="18288"/>
                </a:cubicBezTo>
                <a:cubicBezTo>
                  <a:pt x="1210969" y="5086"/>
                  <a:pt x="923948" y="3161"/>
                  <a:pt x="730377" y="18288"/>
                </a:cubicBezTo>
                <a:cubicBezTo>
                  <a:pt x="536806" y="33415"/>
                  <a:pt x="336496" y="-141"/>
                  <a:pt x="0" y="18288"/>
                </a:cubicBezTo>
                <a:cubicBezTo>
                  <a:pt x="-306" y="11061"/>
                  <a:pt x="-655" y="7751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3429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911D9E1-E4B2-050D-F6B6-CA67328A7D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dirty="0"/>
              <a:t>DWG Update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3A4D7A-8705-048B-88F1-F396AC71BE8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r>
              <a:rPr lang="en-US" sz="2200" dirty="0"/>
              <a:t>DWG </a:t>
            </a:r>
            <a:r>
              <a:rPr lang="en-US" sz="2200" dirty="0" err="1"/>
              <a:t>WebEx</a:t>
            </a:r>
            <a:r>
              <a:rPr lang="en-US" sz="2200" dirty="0"/>
              <a:t> meeting held on 8/22/2024</a:t>
            </a:r>
          </a:p>
          <a:p>
            <a:r>
              <a:rPr lang="en-US" sz="2200" dirty="0"/>
              <a:t>Instability Identified in Recent QSA Study</a:t>
            </a:r>
          </a:p>
          <a:p>
            <a:pPr lvl="1"/>
            <a:r>
              <a:rPr lang="en-US" sz="1800" dirty="0"/>
              <a:t>ERCOT presented on an issue that was not resolved by curtailment</a:t>
            </a:r>
          </a:p>
          <a:p>
            <a:pPr lvl="1"/>
            <a:r>
              <a:rPr lang="en-US" sz="1800" dirty="0"/>
              <a:t>Caused by low short circuit ratio under P6 contingency</a:t>
            </a:r>
          </a:p>
          <a:p>
            <a:pPr lvl="1"/>
            <a:r>
              <a:rPr lang="en-US" sz="1800" dirty="0"/>
              <a:t>Solutions include reducing capacity and tuning inverter controls</a:t>
            </a:r>
          </a:p>
          <a:p>
            <a:pPr lvl="1"/>
            <a:r>
              <a:rPr lang="en-US" sz="1800" dirty="0"/>
              <a:t>Friendly Reminder: FIS mitigation plans are extremely helpful</a:t>
            </a:r>
          </a:p>
          <a:p>
            <a:endParaRPr lang="en-US" sz="2200" dirty="0"/>
          </a:p>
          <a:p>
            <a:r>
              <a:rPr lang="en-US" sz="2200" dirty="0"/>
              <a:t>TSP Dynamic Devices – Model Guide and Requirements</a:t>
            </a:r>
          </a:p>
          <a:p>
            <a:pPr lvl="1"/>
            <a:r>
              <a:rPr lang="en-US" sz="1800" dirty="0"/>
              <a:t>ERCOT updated the Model Quality guide 7/1/2024 </a:t>
            </a:r>
          </a:p>
          <a:p>
            <a:pPr lvl="1"/>
            <a:r>
              <a:rPr lang="en-US" sz="1800" dirty="0"/>
              <a:t>ERCOT provided clarification on new and existing requirements</a:t>
            </a:r>
          </a:p>
          <a:p>
            <a:pPr lvl="1"/>
            <a:r>
              <a:rPr lang="en-US" sz="1800" dirty="0"/>
              <a:t>Majority of update was also presented at IBRWG on 8/9/2024</a:t>
            </a:r>
          </a:p>
          <a:p>
            <a:pPr lvl="1"/>
            <a:r>
              <a:rPr lang="en-US" sz="1800" dirty="0"/>
              <a:t>Refer to the DWG PM, Planning Guide Section 6.2, and the Model Quality Guide for full details</a:t>
            </a:r>
          </a:p>
        </p:txBody>
      </p:sp>
    </p:spTree>
    <p:extLst>
      <p:ext uri="{BB962C8B-B14F-4D97-AF65-F5344CB8AC3E}">
        <p14:creationId xmlns:p14="http://schemas.microsoft.com/office/powerpoint/2010/main" val="1780792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5AD6EAF9-B799-8B88-55E2-3B3FCD76FC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dirty="0"/>
              <a:t>DWG Update, continued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A9C238-BA29-3D37-8820-B38AC4CB6AC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r>
              <a:rPr lang="en-US" sz="2200" dirty="0"/>
              <a:t>Status Update: 2024/25 Flat Start Cases</a:t>
            </a:r>
          </a:p>
          <a:p>
            <a:pPr lvl="1"/>
            <a:r>
              <a:rPr lang="en-US" sz="1800" dirty="0"/>
              <a:t>Flat start tools will be updated to accommodate node-breaker changes</a:t>
            </a:r>
          </a:p>
          <a:p>
            <a:pPr lvl="1"/>
            <a:r>
              <a:rPr lang="en-US" sz="1800" dirty="0"/>
              <a:t>Pass 1 will be provided to DWG by 9/5/2024</a:t>
            </a:r>
          </a:p>
          <a:p>
            <a:pPr lvl="1"/>
            <a:r>
              <a:rPr lang="en-US" sz="1800" dirty="0"/>
              <a:t>Feedback requested by 9/19/2024</a:t>
            </a:r>
          </a:p>
          <a:p>
            <a:endParaRPr lang="en-US" sz="2200" dirty="0"/>
          </a:p>
          <a:p>
            <a:r>
              <a:rPr lang="en-US" sz="2200" dirty="0"/>
              <a:t>GFM Update</a:t>
            </a:r>
          </a:p>
          <a:p>
            <a:pPr lvl="1"/>
            <a:r>
              <a:rPr lang="en-US" sz="1800" dirty="0"/>
              <a:t>ERCOT is working to create requirements and testing protocols surrounding GFM</a:t>
            </a:r>
          </a:p>
          <a:p>
            <a:pPr lvl="1"/>
            <a:r>
              <a:rPr lang="en-US" sz="1800" dirty="0"/>
              <a:t>Draft PGRR and NOGRR language will be presented during September IBRWG</a:t>
            </a:r>
          </a:p>
        </p:txBody>
      </p:sp>
    </p:spTree>
    <p:extLst>
      <p:ext uri="{BB962C8B-B14F-4D97-AF65-F5344CB8AC3E}">
        <p14:creationId xmlns:p14="http://schemas.microsoft.com/office/powerpoint/2010/main" val="33005099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CB813B2-D508-9A8D-EA13-CCAC70212D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dirty="0"/>
              <a:t>DWG Update, continued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EBD1933-EE36-DB55-F8F1-CB568E8402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r>
              <a:rPr lang="en-US" sz="2200" dirty="0"/>
              <a:t>Stability Assessment for Interim Large Load Review Process</a:t>
            </a:r>
          </a:p>
          <a:p>
            <a:pPr lvl="1"/>
            <a:r>
              <a:rPr lang="en-US" sz="1800" dirty="0"/>
              <a:t>Clarification requested on when stability assessments are needed</a:t>
            </a:r>
          </a:p>
          <a:p>
            <a:pPr lvl="1"/>
            <a:r>
              <a:rPr lang="en-US" sz="1800" dirty="0"/>
              <a:t>Currently, TSPs are required to study every large load</a:t>
            </a:r>
          </a:p>
          <a:p>
            <a:pPr lvl="1"/>
            <a:r>
              <a:rPr lang="en-US" sz="1800" dirty="0"/>
              <a:t>In 2023, DWG tabled a stability screening study due to lack of consensus</a:t>
            </a:r>
          </a:p>
          <a:p>
            <a:pPr lvl="1"/>
            <a:r>
              <a:rPr lang="en-US" sz="1800" dirty="0"/>
              <a:t>This item will be discussed during the October DWG meeting</a:t>
            </a:r>
          </a:p>
          <a:p>
            <a:endParaRPr lang="en-US" sz="2200" dirty="0"/>
          </a:p>
          <a:p>
            <a:r>
              <a:rPr lang="en-US" sz="2200" dirty="0"/>
              <a:t>DWG Leadership</a:t>
            </a:r>
          </a:p>
          <a:p>
            <a:pPr lvl="1"/>
            <a:r>
              <a:rPr lang="en-US" sz="1800" dirty="0"/>
              <a:t>Vice Chair Fahad Qureshi has agreed to serve as Chair next year</a:t>
            </a:r>
          </a:p>
          <a:p>
            <a:pPr lvl="1"/>
            <a:r>
              <a:rPr lang="en-US" sz="1800" dirty="0"/>
              <a:t>DWG is seeking a volunteer for a 2025 Vice Chair</a:t>
            </a:r>
          </a:p>
          <a:p>
            <a:pPr lvl="1"/>
            <a:r>
              <a:rPr lang="en-US" sz="1800" dirty="0"/>
              <a:t>DWG hopes to nominate a Vice Chair candidate next DWG meeting</a:t>
            </a:r>
          </a:p>
          <a:p>
            <a:pPr lvl="1"/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42165995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5CF595F2-3DB8-0D33-62EA-5758239C9A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dirty="0"/>
              <a:t>Update on DWG Procedure Manual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59144CB-51B7-4E83-B802-62E45F64C2C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r>
              <a:rPr lang="en-US" sz="2200" dirty="0"/>
              <a:t>All comments have been addressed in the updated DWG manual</a:t>
            </a:r>
          </a:p>
          <a:p>
            <a:r>
              <a:rPr lang="en-US" sz="2200" dirty="0"/>
              <a:t>This occurred during the 8/9/2024 IBRWG/DWG Workshop</a:t>
            </a:r>
          </a:p>
          <a:p>
            <a:r>
              <a:rPr lang="en-US" sz="2200" dirty="0"/>
              <a:t>The PUCT decision on NOGRR245 is anticipated in September</a:t>
            </a:r>
          </a:p>
          <a:p>
            <a:r>
              <a:rPr lang="en-US" sz="2200" dirty="0"/>
              <a:t>DWG will request ROS approval of the PM in October</a:t>
            </a:r>
          </a:p>
          <a:p>
            <a:r>
              <a:rPr lang="en-US" sz="2200" dirty="0"/>
              <a:t>The </a:t>
            </a:r>
            <a:r>
              <a:rPr lang="en-US" sz="2200" u="sng" dirty="0"/>
              <a:t>draft</a:t>
            </a:r>
            <a:r>
              <a:rPr lang="en-US" sz="2200" dirty="0"/>
              <a:t> PM is posted on the DWG landing page</a:t>
            </a:r>
          </a:p>
          <a:p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6406821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0EDD19-6802-4EC3-95CE-CFFAB042CF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6CCC5353-C55B-E274-22C6-A719460EED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5400" dirty="0"/>
              <a:t>Questions or Feedback?</a:t>
            </a:r>
          </a:p>
        </p:txBody>
      </p:sp>
      <p:sp>
        <p:nvSpPr>
          <p:cNvPr id="10" name="sketch line">
            <a:extLst>
              <a:ext uri="{FF2B5EF4-FFF2-40B4-BE49-F238E27FC236}">
                <a16:creationId xmlns:a16="http://schemas.microsoft.com/office/drawing/2014/main" id="{DB17E863-922E-4C26-BD64-E8FD41D2866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69036" y="1677373"/>
            <a:ext cx="10853928" cy="18288"/>
          </a:xfrm>
          <a:custGeom>
            <a:avLst/>
            <a:gdLst>
              <a:gd name="connsiteX0" fmla="*/ 0 w 10853928"/>
              <a:gd name="connsiteY0" fmla="*/ 0 h 18288"/>
              <a:gd name="connsiteX1" fmla="*/ 461292 w 10853928"/>
              <a:gd name="connsiteY1" fmla="*/ 0 h 18288"/>
              <a:gd name="connsiteX2" fmla="*/ 1139662 w 10853928"/>
              <a:gd name="connsiteY2" fmla="*/ 0 h 18288"/>
              <a:gd name="connsiteX3" fmla="*/ 1926572 w 10853928"/>
              <a:gd name="connsiteY3" fmla="*/ 0 h 18288"/>
              <a:gd name="connsiteX4" fmla="*/ 2279325 w 10853928"/>
              <a:gd name="connsiteY4" fmla="*/ 0 h 18288"/>
              <a:gd name="connsiteX5" fmla="*/ 2632078 w 10853928"/>
              <a:gd name="connsiteY5" fmla="*/ 0 h 18288"/>
              <a:gd name="connsiteX6" fmla="*/ 3527527 w 10853928"/>
              <a:gd name="connsiteY6" fmla="*/ 0 h 18288"/>
              <a:gd name="connsiteX7" fmla="*/ 4205897 w 10853928"/>
              <a:gd name="connsiteY7" fmla="*/ 0 h 18288"/>
              <a:gd name="connsiteX8" fmla="*/ 4558650 w 10853928"/>
              <a:gd name="connsiteY8" fmla="*/ 0 h 18288"/>
              <a:gd name="connsiteX9" fmla="*/ 5237020 w 10853928"/>
              <a:gd name="connsiteY9" fmla="*/ 0 h 18288"/>
              <a:gd name="connsiteX10" fmla="*/ 6132469 w 10853928"/>
              <a:gd name="connsiteY10" fmla="*/ 0 h 18288"/>
              <a:gd name="connsiteX11" fmla="*/ 6702301 w 10853928"/>
              <a:gd name="connsiteY11" fmla="*/ 0 h 18288"/>
              <a:gd name="connsiteX12" fmla="*/ 7272132 w 10853928"/>
              <a:gd name="connsiteY12" fmla="*/ 0 h 18288"/>
              <a:gd name="connsiteX13" fmla="*/ 7950502 w 10853928"/>
              <a:gd name="connsiteY13" fmla="*/ 0 h 18288"/>
              <a:gd name="connsiteX14" fmla="*/ 8737412 w 10853928"/>
              <a:gd name="connsiteY14" fmla="*/ 0 h 18288"/>
              <a:gd name="connsiteX15" fmla="*/ 9524322 w 10853928"/>
              <a:gd name="connsiteY15" fmla="*/ 0 h 18288"/>
              <a:gd name="connsiteX16" fmla="*/ 10853928 w 10853928"/>
              <a:gd name="connsiteY16" fmla="*/ 0 h 18288"/>
              <a:gd name="connsiteX17" fmla="*/ 10853928 w 10853928"/>
              <a:gd name="connsiteY17" fmla="*/ 18288 h 18288"/>
              <a:gd name="connsiteX18" fmla="*/ 10392636 w 10853928"/>
              <a:gd name="connsiteY18" fmla="*/ 18288 h 18288"/>
              <a:gd name="connsiteX19" fmla="*/ 9497187 w 10853928"/>
              <a:gd name="connsiteY19" fmla="*/ 18288 h 18288"/>
              <a:gd name="connsiteX20" fmla="*/ 8818817 w 10853928"/>
              <a:gd name="connsiteY20" fmla="*/ 18288 h 18288"/>
              <a:gd name="connsiteX21" fmla="*/ 8466064 w 10853928"/>
              <a:gd name="connsiteY21" fmla="*/ 18288 h 18288"/>
              <a:gd name="connsiteX22" fmla="*/ 7787693 w 10853928"/>
              <a:gd name="connsiteY22" fmla="*/ 18288 h 18288"/>
              <a:gd name="connsiteX23" fmla="*/ 7217862 w 10853928"/>
              <a:gd name="connsiteY23" fmla="*/ 18288 h 18288"/>
              <a:gd name="connsiteX24" fmla="*/ 6648031 w 10853928"/>
              <a:gd name="connsiteY24" fmla="*/ 18288 h 18288"/>
              <a:gd name="connsiteX25" fmla="*/ 6078200 w 10853928"/>
              <a:gd name="connsiteY25" fmla="*/ 18288 h 18288"/>
              <a:gd name="connsiteX26" fmla="*/ 5508368 w 10853928"/>
              <a:gd name="connsiteY26" fmla="*/ 18288 h 18288"/>
              <a:gd name="connsiteX27" fmla="*/ 4721459 w 10853928"/>
              <a:gd name="connsiteY27" fmla="*/ 18288 h 18288"/>
              <a:gd name="connsiteX28" fmla="*/ 4043088 w 10853928"/>
              <a:gd name="connsiteY28" fmla="*/ 18288 h 18288"/>
              <a:gd name="connsiteX29" fmla="*/ 3690336 w 10853928"/>
              <a:gd name="connsiteY29" fmla="*/ 18288 h 18288"/>
              <a:gd name="connsiteX30" fmla="*/ 3120504 w 10853928"/>
              <a:gd name="connsiteY30" fmla="*/ 18288 h 18288"/>
              <a:gd name="connsiteX31" fmla="*/ 2333595 w 10853928"/>
              <a:gd name="connsiteY31" fmla="*/ 18288 h 18288"/>
              <a:gd name="connsiteX32" fmla="*/ 1872303 w 10853928"/>
              <a:gd name="connsiteY32" fmla="*/ 18288 h 18288"/>
              <a:gd name="connsiteX33" fmla="*/ 976854 w 10853928"/>
              <a:gd name="connsiteY33" fmla="*/ 18288 h 18288"/>
              <a:gd name="connsiteX34" fmla="*/ 0 w 10853928"/>
              <a:gd name="connsiteY34" fmla="*/ 18288 h 18288"/>
              <a:gd name="connsiteX35" fmla="*/ 0 w 10853928"/>
              <a:gd name="connsiteY35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853928" h="18288" fill="none" extrusionOk="0">
                <a:moveTo>
                  <a:pt x="0" y="0"/>
                </a:moveTo>
                <a:cubicBezTo>
                  <a:pt x="146993" y="-19076"/>
                  <a:pt x="347684" y="-4790"/>
                  <a:pt x="461292" y="0"/>
                </a:cubicBezTo>
                <a:cubicBezTo>
                  <a:pt x="574900" y="4790"/>
                  <a:pt x="808367" y="19821"/>
                  <a:pt x="1139662" y="0"/>
                </a:cubicBezTo>
                <a:cubicBezTo>
                  <a:pt x="1470957" y="-19821"/>
                  <a:pt x="1627405" y="5721"/>
                  <a:pt x="1926572" y="0"/>
                </a:cubicBezTo>
                <a:cubicBezTo>
                  <a:pt x="2225739" y="-5721"/>
                  <a:pt x="2137730" y="-3235"/>
                  <a:pt x="2279325" y="0"/>
                </a:cubicBezTo>
                <a:cubicBezTo>
                  <a:pt x="2420920" y="3235"/>
                  <a:pt x="2456518" y="9685"/>
                  <a:pt x="2632078" y="0"/>
                </a:cubicBezTo>
                <a:cubicBezTo>
                  <a:pt x="2807638" y="-9685"/>
                  <a:pt x="3211516" y="-43007"/>
                  <a:pt x="3527527" y="0"/>
                </a:cubicBezTo>
                <a:cubicBezTo>
                  <a:pt x="3843538" y="43007"/>
                  <a:pt x="4058833" y="22042"/>
                  <a:pt x="4205897" y="0"/>
                </a:cubicBezTo>
                <a:cubicBezTo>
                  <a:pt x="4352961" y="-22042"/>
                  <a:pt x="4474805" y="-11846"/>
                  <a:pt x="4558650" y="0"/>
                </a:cubicBezTo>
                <a:cubicBezTo>
                  <a:pt x="4642495" y="11846"/>
                  <a:pt x="5041928" y="-6069"/>
                  <a:pt x="5237020" y="0"/>
                </a:cubicBezTo>
                <a:cubicBezTo>
                  <a:pt x="5432112" y="6069"/>
                  <a:pt x="5943266" y="-17479"/>
                  <a:pt x="6132469" y="0"/>
                </a:cubicBezTo>
                <a:cubicBezTo>
                  <a:pt x="6321672" y="17479"/>
                  <a:pt x="6483872" y="26234"/>
                  <a:pt x="6702301" y="0"/>
                </a:cubicBezTo>
                <a:cubicBezTo>
                  <a:pt x="6920730" y="-26234"/>
                  <a:pt x="6991194" y="-15156"/>
                  <a:pt x="7272132" y="0"/>
                </a:cubicBezTo>
                <a:cubicBezTo>
                  <a:pt x="7553070" y="15156"/>
                  <a:pt x="7684444" y="-32961"/>
                  <a:pt x="7950502" y="0"/>
                </a:cubicBezTo>
                <a:cubicBezTo>
                  <a:pt x="8216560" y="32961"/>
                  <a:pt x="8493290" y="-10491"/>
                  <a:pt x="8737412" y="0"/>
                </a:cubicBezTo>
                <a:cubicBezTo>
                  <a:pt x="8981534" y="10491"/>
                  <a:pt x="9191586" y="-13899"/>
                  <a:pt x="9524322" y="0"/>
                </a:cubicBezTo>
                <a:cubicBezTo>
                  <a:pt x="9857058" y="13899"/>
                  <a:pt x="10297509" y="7485"/>
                  <a:pt x="10853928" y="0"/>
                </a:cubicBezTo>
                <a:cubicBezTo>
                  <a:pt x="10854574" y="4451"/>
                  <a:pt x="10854418" y="9226"/>
                  <a:pt x="10853928" y="18288"/>
                </a:cubicBezTo>
                <a:cubicBezTo>
                  <a:pt x="10691638" y="28522"/>
                  <a:pt x="10574319" y="29578"/>
                  <a:pt x="10392636" y="18288"/>
                </a:cubicBezTo>
                <a:cubicBezTo>
                  <a:pt x="10210953" y="6998"/>
                  <a:pt x="9836277" y="-16742"/>
                  <a:pt x="9497187" y="18288"/>
                </a:cubicBezTo>
                <a:cubicBezTo>
                  <a:pt x="9158097" y="53318"/>
                  <a:pt x="9119479" y="30714"/>
                  <a:pt x="8818817" y="18288"/>
                </a:cubicBezTo>
                <a:cubicBezTo>
                  <a:pt x="8518155" y="5863"/>
                  <a:pt x="8640037" y="6483"/>
                  <a:pt x="8466064" y="18288"/>
                </a:cubicBezTo>
                <a:cubicBezTo>
                  <a:pt x="8292091" y="30093"/>
                  <a:pt x="7997656" y="18914"/>
                  <a:pt x="7787693" y="18288"/>
                </a:cubicBezTo>
                <a:cubicBezTo>
                  <a:pt x="7577730" y="17662"/>
                  <a:pt x="7412468" y="21416"/>
                  <a:pt x="7217862" y="18288"/>
                </a:cubicBezTo>
                <a:cubicBezTo>
                  <a:pt x="7023256" y="15160"/>
                  <a:pt x="6898018" y="14824"/>
                  <a:pt x="6648031" y="18288"/>
                </a:cubicBezTo>
                <a:cubicBezTo>
                  <a:pt x="6398044" y="21752"/>
                  <a:pt x="6254402" y="38625"/>
                  <a:pt x="6078200" y="18288"/>
                </a:cubicBezTo>
                <a:cubicBezTo>
                  <a:pt x="5901998" y="-2049"/>
                  <a:pt x="5622886" y="3213"/>
                  <a:pt x="5508368" y="18288"/>
                </a:cubicBezTo>
                <a:cubicBezTo>
                  <a:pt x="5393850" y="33363"/>
                  <a:pt x="5036260" y="26830"/>
                  <a:pt x="4721459" y="18288"/>
                </a:cubicBezTo>
                <a:cubicBezTo>
                  <a:pt x="4406658" y="9746"/>
                  <a:pt x="4239221" y="41551"/>
                  <a:pt x="4043088" y="18288"/>
                </a:cubicBezTo>
                <a:cubicBezTo>
                  <a:pt x="3846955" y="-4975"/>
                  <a:pt x="3818802" y="34658"/>
                  <a:pt x="3690336" y="18288"/>
                </a:cubicBezTo>
                <a:cubicBezTo>
                  <a:pt x="3561870" y="1918"/>
                  <a:pt x="3265491" y="42194"/>
                  <a:pt x="3120504" y="18288"/>
                </a:cubicBezTo>
                <a:cubicBezTo>
                  <a:pt x="2975517" y="-5618"/>
                  <a:pt x="2720254" y="36673"/>
                  <a:pt x="2333595" y="18288"/>
                </a:cubicBezTo>
                <a:cubicBezTo>
                  <a:pt x="1946936" y="-97"/>
                  <a:pt x="2097241" y="5776"/>
                  <a:pt x="1872303" y="18288"/>
                </a:cubicBezTo>
                <a:cubicBezTo>
                  <a:pt x="1647365" y="30800"/>
                  <a:pt x="1282708" y="45380"/>
                  <a:pt x="976854" y="18288"/>
                </a:cubicBezTo>
                <a:cubicBezTo>
                  <a:pt x="671000" y="-8804"/>
                  <a:pt x="408401" y="-12775"/>
                  <a:pt x="0" y="18288"/>
                </a:cubicBezTo>
                <a:cubicBezTo>
                  <a:pt x="-213" y="9468"/>
                  <a:pt x="187" y="4459"/>
                  <a:pt x="0" y="0"/>
                </a:cubicBezTo>
                <a:close/>
              </a:path>
              <a:path w="10853928" h="18288" stroke="0" extrusionOk="0">
                <a:moveTo>
                  <a:pt x="0" y="0"/>
                </a:moveTo>
                <a:cubicBezTo>
                  <a:pt x="267322" y="15284"/>
                  <a:pt x="415388" y="-21048"/>
                  <a:pt x="569831" y="0"/>
                </a:cubicBezTo>
                <a:cubicBezTo>
                  <a:pt x="724274" y="21048"/>
                  <a:pt x="769333" y="-2353"/>
                  <a:pt x="922584" y="0"/>
                </a:cubicBezTo>
                <a:cubicBezTo>
                  <a:pt x="1075835" y="2353"/>
                  <a:pt x="1399490" y="-145"/>
                  <a:pt x="1818033" y="0"/>
                </a:cubicBezTo>
                <a:cubicBezTo>
                  <a:pt x="2236576" y="145"/>
                  <a:pt x="2145330" y="5482"/>
                  <a:pt x="2387864" y="0"/>
                </a:cubicBezTo>
                <a:cubicBezTo>
                  <a:pt x="2630398" y="-5482"/>
                  <a:pt x="2793207" y="18487"/>
                  <a:pt x="2957695" y="0"/>
                </a:cubicBezTo>
                <a:cubicBezTo>
                  <a:pt x="3122183" y="-18487"/>
                  <a:pt x="3579141" y="19003"/>
                  <a:pt x="3853144" y="0"/>
                </a:cubicBezTo>
                <a:cubicBezTo>
                  <a:pt x="4127147" y="-19003"/>
                  <a:pt x="4209857" y="12211"/>
                  <a:pt x="4314436" y="0"/>
                </a:cubicBezTo>
                <a:cubicBezTo>
                  <a:pt x="4419015" y="-12211"/>
                  <a:pt x="4762459" y="-17220"/>
                  <a:pt x="5209885" y="0"/>
                </a:cubicBezTo>
                <a:cubicBezTo>
                  <a:pt x="5657311" y="17220"/>
                  <a:pt x="5692663" y="-3290"/>
                  <a:pt x="6105335" y="0"/>
                </a:cubicBezTo>
                <a:cubicBezTo>
                  <a:pt x="6518007" y="3290"/>
                  <a:pt x="6455516" y="-5124"/>
                  <a:pt x="6783705" y="0"/>
                </a:cubicBezTo>
                <a:cubicBezTo>
                  <a:pt x="7111894" y="5124"/>
                  <a:pt x="7441941" y="-17829"/>
                  <a:pt x="7679154" y="0"/>
                </a:cubicBezTo>
                <a:cubicBezTo>
                  <a:pt x="7916367" y="17829"/>
                  <a:pt x="8102967" y="-24363"/>
                  <a:pt x="8248985" y="0"/>
                </a:cubicBezTo>
                <a:cubicBezTo>
                  <a:pt x="8395003" y="24363"/>
                  <a:pt x="8552393" y="25505"/>
                  <a:pt x="8818817" y="0"/>
                </a:cubicBezTo>
                <a:cubicBezTo>
                  <a:pt x="9085241" y="-25505"/>
                  <a:pt x="9411308" y="38000"/>
                  <a:pt x="9605726" y="0"/>
                </a:cubicBezTo>
                <a:cubicBezTo>
                  <a:pt x="9800144" y="-38000"/>
                  <a:pt x="10006468" y="-25741"/>
                  <a:pt x="10175558" y="0"/>
                </a:cubicBezTo>
                <a:cubicBezTo>
                  <a:pt x="10344648" y="25741"/>
                  <a:pt x="10696282" y="695"/>
                  <a:pt x="10853928" y="0"/>
                </a:cubicBezTo>
                <a:cubicBezTo>
                  <a:pt x="10853521" y="8690"/>
                  <a:pt x="10853774" y="14141"/>
                  <a:pt x="10853928" y="18288"/>
                </a:cubicBezTo>
                <a:cubicBezTo>
                  <a:pt x="10608124" y="24255"/>
                  <a:pt x="10343415" y="22307"/>
                  <a:pt x="10067018" y="18288"/>
                </a:cubicBezTo>
                <a:cubicBezTo>
                  <a:pt x="9790621" y="14270"/>
                  <a:pt x="9843266" y="3564"/>
                  <a:pt x="9714266" y="18288"/>
                </a:cubicBezTo>
                <a:cubicBezTo>
                  <a:pt x="9585266" y="33012"/>
                  <a:pt x="9379484" y="1875"/>
                  <a:pt x="9252974" y="18288"/>
                </a:cubicBezTo>
                <a:cubicBezTo>
                  <a:pt x="9126464" y="34701"/>
                  <a:pt x="8580678" y="-4904"/>
                  <a:pt x="8357525" y="18288"/>
                </a:cubicBezTo>
                <a:cubicBezTo>
                  <a:pt x="8134372" y="41480"/>
                  <a:pt x="7903199" y="26458"/>
                  <a:pt x="7679154" y="18288"/>
                </a:cubicBezTo>
                <a:cubicBezTo>
                  <a:pt x="7455109" y="10118"/>
                  <a:pt x="7435944" y="27109"/>
                  <a:pt x="7217862" y="18288"/>
                </a:cubicBezTo>
                <a:cubicBezTo>
                  <a:pt x="6999780" y="9467"/>
                  <a:pt x="6680409" y="18985"/>
                  <a:pt x="6539492" y="18288"/>
                </a:cubicBezTo>
                <a:cubicBezTo>
                  <a:pt x="6398575" y="17592"/>
                  <a:pt x="6312077" y="33018"/>
                  <a:pt x="6186739" y="18288"/>
                </a:cubicBezTo>
                <a:cubicBezTo>
                  <a:pt x="6061401" y="3558"/>
                  <a:pt x="5947033" y="12075"/>
                  <a:pt x="5833986" y="18288"/>
                </a:cubicBezTo>
                <a:cubicBezTo>
                  <a:pt x="5720939" y="24501"/>
                  <a:pt x="5482226" y="8586"/>
                  <a:pt x="5155616" y="18288"/>
                </a:cubicBezTo>
                <a:cubicBezTo>
                  <a:pt x="4829006" y="27991"/>
                  <a:pt x="4841274" y="29316"/>
                  <a:pt x="4694324" y="18288"/>
                </a:cubicBezTo>
                <a:cubicBezTo>
                  <a:pt x="4547374" y="7260"/>
                  <a:pt x="4077675" y="7013"/>
                  <a:pt x="3907414" y="18288"/>
                </a:cubicBezTo>
                <a:cubicBezTo>
                  <a:pt x="3737153" y="29564"/>
                  <a:pt x="3538393" y="21630"/>
                  <a:pt x="3446122" y="18288"/>
                </a:cubicBezTo>
                <a:cubicBezTo>
                  <a:pt x="3353851" y="14946"/>
                  <a:pt x="2990320" y="-8091"/>
                  <a:pt x="2659212" y="18288"/>
                </a:cubicBezTo>
                <a:cubicBezTo>
                  <a:pt x="2328104" y="44667"/>
                  <a:pt x="2427653" y="9607"/>
                  <a:pt x="2306460" y="18288"/>
                </a:cubicBezTo>
                <a:cubicBezTo>
                  <a:pt x="2185267" y="26969"/>
                  <a:pt x="1719763" y="3717"/>
                  <a:pt x="1519550" y="18288"/>
                </a:cubicBezTo>
                <a:cubicBezTo>
                  <a:pt x="1319337" y="32860"/>
                  <a:pt x="1167371" y="17040"/>
                  <a:pt x="1058258" y="18288"/>
                </a:cubicBezTo>
                <a:cubicBezTo>
                  <a:pt x="949145" y="19536"/>
                  <a:pt x="780234" y="31447"/>
                  <a:pt x="705505" y="18288"/>
                </a:cubicBezTo>
                <a:cubicBezTo>
                  <a:pt x="630776" y="5129"/>
                  <a:pt x="215796" y="30056"/>
                  <a:pt x="0" y="18288"/>
                </a:cubicBezTo>
                <a:cubicBezTo>
                  <a:pt x="-53" y="11301"/>
                  <a:pt x="-649" y="7756"/>
                  <a:pt x="0" y="0"/>
                </a:cubicBezTo>
                <a:close/>
              </a:path>
            </a:pathLst>
          </a:custGeom>
          <a:solidFill>
            <a:schemeClr val="accent2"/>
          </a:solidFill>
          <a:ln w="41275" cap="rnd">
            <a:solidFill>
              <a:schemeClr val="accent2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FC9F8D3-F108-9023-9449-AEBA7B63353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/>
          <a:p>
            <a:endParaRPr lang="en-US" sz="2200"/>
          </a:p>
        </p:txBody>
      </p:sp>
    </p:spTree>
    <p:extLst>
      <p:ext uri="{BB962C8B-B14F-4D97-AF65-F5344CB8AC3E}">
        <p14:creationId xmlns:p14="http://schemas.microsoft.com/office/powerpoint/2010/main" val="29195418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127</TotalTime>
  <Words>320</Words>
  <Application>Microsoft Office PowerPoint</Application>
  <PresentationFormat>Widescreen</PresentationFormat>
  <Paragraphs>43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Aptos</vt:lpstr>
      <vt:lpstr>Aptos Display</vt:lpstr>
      <vt:lpstr>Arial</vt:lpstr>
      <vt:lpstr>Office Theme</vt:lpstr>
      <vt:lpstr>DWG Report to ROS</vt:lpstr>
      <vt:lpstr>DWG Update</vt:lpstr>
      <vt:lpstr>DWG Update, continued</vt:lpstr>
      <vt:lpstr>DWG Update, continued</vt:lpstr>
      <vt:lpstr>Update on DWG Procedure Manual</vt:lpstr>
      <vt:lpstr>Questions or Feedback?</vt:lpstr>
    </vt:vector>
  </TitlesOfParts>
  <Company>City of Lubbock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DWG Report to ROS</dc:title>
  <dc:creator>Paul Koberlein</dc:creator>
  <cp:lastModifiedBy>Paul Koberlein</cp:lastModifiedBy>
  <cp:revision>5</cp:revision>
  <dcterms:created xsi:type="dcterms:W3CDTF">2024-02-23T16:39:21Z</dcterms:created>
  <dcterms:modified xsi:type="dcterms:W3CDTF">2024-08-29T21:42:19Z</dcterms:modified>
</cp:coreProperties>
</file>

<file path=docProps/thumbnail.jpeg>
</file>