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74" r:id="rId2"/>
    <p:sldMasterId id="2147483680" r:id="rId3"/>
  </p:sldMasterIdLst>
  <p:notesMasterIdLst>
    <p:notesMasterId r:id="rId11"/>
  </p:notesMasterIdLst>
  <p:sldIdLst>
    <p:sldId id="2694" r:id="rId4"/>
    <p:sldId id="571" r:id="rId5"/>
    <p:sldId id="2763" r:id="rId6"/>
    <p:sldId id="2908" r:id="rId7"/>
    <p:sldId id="2832" r:id="rId8"/>
    <p:sldId id="2601" r:id="rId9"/>
    <p:sldId id="2907"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1D45EAA-A0D6-1EE6-7F22-F0724BDB5539}" name="DuBro, Jackson" initials="DJ" userId="S::Jackson.DuBro@ercot.com::eeee7753-3465-4fb5-8530-4a50b4dcc9f0"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10258"/>
    <a:srgbClr val="FFFFCC"/>
    <a:srgbClr val="FF6600"/>
    <a:srgbClr val="0000FF"/>
    <a:srgbClr val="5B677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487" autoAdjust="0"/>
    <p:restoredTop sz="78880" autoAdjust="0"/>
  </p:normalViewPr>
  <p:slideViewPr>
    <p:cSldViewPr snapToGrid="0">
      <p:cViewPr varScale="1">
        <p:scale>
          <a:sx n="102" d="100"/>
          <a:sy n="102" d="100"/>
        </p:scale>
        <p:origin x="2064"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presProps" Target="presProps.xml"/><Relationship Id="rId2" Type="http://schemas.openxmlformats.org/officeDocument/2006/relationships/slideMaster" Target="slideMasters/slideMaster2.xml"/><Relationship Id="rId16" Type="http://schemas.microsoft.com/office/2018/10/relationships/authors" Target="author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tableStyles" Target="tableStyles.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0627A27-42FC-4B14-9FD8-64CAEA46702C}" type="datetimeFigureOut">
              <a:rPr lang="en-US" smtClean="0"/>
              <a:t>9/6/2024</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32EF926-9B83-41D1-8857-A2021ABF2466}" type="slidenum">
              <a:rPr lang="en-US" smtClean="0"/>
              <a:t>‹#›</a:t>
            </a:fld>
            <a:endParaRPr lang="en-US"/>
          </a:p>
        </p:txBody>
      </p:sp>
    </p:spTree>
    <p:extLst>
      <p:ext uri="{BB962C8B-B14F-4D97-AF65-F5344CB8AC3E}">
        <p14:creationId xmlns:p14="http://schemas.microsoft.com/office/powerpoint/2010/main" val="39186079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32EF926-9B83-41D1-8857-A2021ABF2466}" type="slidenum">
              <a:rPr lang="en-US" smtClean="0"/>
              <a:t>1</a:t>
            </a:fld>
            <a:endParaRPr lang="en-US"/>
          </a:p>
        </p:txBody>
      </p:sp>
    </p:spTree>
    <p:extLst>
      <p:ext uri="{BB962C8B-B14F-4D97-AF65-F5344CB8AC3E}">
        <p14:creationId xmlns:p14="http://schemas.microsoft.com/office/powerpoint/2010/main" val="25167420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****************Preliminary Quantities****************************</a:t>
            </a:r>
          </a:p>
        </p:txBody>
      </p:sp>
      <p:sp>
        <p:nvSpPr>
          <p:cNvPr id="4" name="Slide Number Placeholder 3"/>
          <p:cNvSpPr>
            <a:spLocks noGrp="1"/>
          </p:cNvSpPr>
          <p:nvPr>
            <p:ph type="sldNum" sz="quarter" idx="5"/>
          </p:nvPr>
        </p:nvSpPr>
        <p:spPr/>
        <p:txBody>
          <a:bodyPr/>
          <a:lstStyle/>
          <a:p>
            <a:fld id="{A772613F-3576-4EE9-945C-25503B987A39}" type="slidenum">
              <a:rPr lang="en-US" smtClean="0"/>
              <a:t>2</a:t>
            </a:fld>
            <a:endParaRPr lang="en-US"/>
          </a:p>
        </p:txBody>
      </p:sp>
    </p:spTree>
    <p:extLst>
      <p:ext uri="{BB962C8B-B14F-4D97-AF65-F5344CB8AC3E}">
        <p14:creationId xmlns:p14="http://schemas.microsoft.com/office/powerpoint/2010/main" val="2969683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772613F-3576-4EE9-945C-25503B987A39}" type="slidenum">
              <a:rPr lang="en-US" smtClean="0"/>
              <a:t>7</a:t>
            </a:fld>
            <a:endParaRPr lang="en-US"/>
          </a:p>
        </p:txBody>
      </p:sp>
    </p:spTree>
    <p:extLst>
      <p:ext uri="{BB962C8B-B14F-4D97-AF65-F5344CB8AC3E}">
        <p14:creationId xmlns:p14="http://schemas.microsoft.com/office/powerpoint/2010/main" val="23267589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126149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Bullets">
    <p:spTree>
      <p:nvGrpSpPr>
        <p:cNvPr id="1" name=""/>
        <p:cNvGrpSpPr/>
        <p:nvPr/>
      </p:nvGrpSpPr>
      <p:grpSpPr>
        <a:xfrm>
          <a:off x="0" y="0"/>
          <a:ext cx="0" cy="0"/>
          <a:chOff x="0" y="0"/>
          <a:chExt cx="0" cy="0"/>
        </a:xfrm>
      </p:grpSpPr>
      <p:sp>
        <p:nvSpPr>
          <p:cNvPr id="5" name="Rectangle 4"/>
          <p:cNvSpPr/>
          <p:nvPr userDrawn="1"/>
        </p:nvSpPr>
        <p:spPr>
          <a:xfrm>
            <a:off x="2814561" y="266304"/>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6" name="Straight Connector 5"/>
          <p:cNvCxnSpPr/>
          <p:nvPr userDrawn="1"/>
        </p:nvCxnSpPr>
        <p:spPr>
          <a:xfrm>
            <a:off x="2814561" y="266304"/>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Title 1"/>
          <p:cNvSpPr txBox="1">
            <a:spLocks/>
          </p:cNvSpPr>
          <p:nvPr userDrawn="1"/>
        </p:nvSpPr>
        <p:spPr>
          <a:xfrm>
            <a:off x="2898648" y="243682"/>
            <a:ext cx="6016752" cy="518318"/>
          </a:xfrm>
          <a:prstGeom prst="rect">
            <a:avLst/>
          </a:prstGeom>
        </p:spPr>
        <p:txBody>
          <a:bodyPr/>
          <a:lstStyle>
            <a:lvl1pPr algn="l" defTabSz="685800" rtl="0" eaLnBrk="1" latinLnBrk="0" hangingPunct="1">
              <a:spcBef>
                <a:spcPct val="0"/>
              </a:spcBef>
              <a:buNone/>
              <a:defRPr sz="3200" b="1" kern="1200">
                <a:solidFill>
                  <a:schemeClr val="accent1"/>
                </a:solidFill>
                <a:latin typeface="+mj-lt"/>
                <a:ea typeface="+mj-ea"/>
                <a:cs typeface="+mj-cs"/>
              </a:defRPr>
            </a:lvl1pPr>
          </a:lstStyle>
          <a:p>
            <a:r>
              <a:rPr lang="en-US" dirty="0"/>
              <a:t>Click to edit Master title style</a:t>
            </a:r>
          </a:p>
        </p:txBody>
      </p:sp>
      <p:sp>
        <p:nvSpPr>
          <p:cNvPr id="8" name="Content Placeholder 2"/>
          <p:cNvSpPr>
            <a:spLocks noGrp="1"/>
          </p:cNvSpPr>
          <p:nvPr>
            <p:ph idx="13"/>
          </p:nvPr>
        </p:nvSpPr>
        <p:spPr>
          <a:xfrm>
            <a:off x="301752" y="859536"/>
            <a:ext cx="8531352" cy="5065776"/>
          </a:xfrm>
          <a:prstGeom prst="rect">
            <a:avLst/>
          </a:prstGeom>
        </p:spPr>
        <p:txBody>
          <a:bodyPr/>
          <a:lstStyle>
            <a:lvl1pPr>
              <a:defRPr sz="1800" baseline="0">
                <a:solidFill>
                  <a:schemeClr val="tx2"/>
                </a:solidFill>
              </a:defRPr>
            </a:lvl1pPr>
            <a:lvl2pPr marL="557213" indent="-214313">
              <a:buClr>
                <a:schemeClr val="accent1"/>
              </a:buClr>
              <a:buFont typeface="Wingdings" panose="05000000000000000000" pitchFamily="2" charset="2"/>
              <a:buChar char="§"/>
              <a:defRPr sz="1800" baseline="0">
                <a:solidFill>
                  <a:schemeClr val="tx2"/>
                </a:solidFill>
              </a:defRPr>
            </a:lvl2pPr>
            <a:lvl3pPr marL="857250" indent="-171450">
              <a:buClr>
                <a:schemeClr val="tx2"/>
              </a:buClr>
              <a:buFont typeface="Courier New" panose="02070309020205020404" pitchFamily="49" charset="0"/>
              <a:buChar char="o"/>
              <a:defRPr sz="1600" baseline="0">
                <a:solidFill>
                  <a:schemeClr val="tx2"/>
                </a:solidFill>
              </a:defRPr>
            </a:lvl3pPr>
            <a:lvl4pPr>
              <a:buClr>
                <a:schemeClr val="accent1"/>
              </a:buCl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5841315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solidFill>
                  <a:prstClr val="black">
                    <a:tint val="75000"/>
                  </a:prstClr>
                </a:solidFill>
              </a:rPr>
              <a:t>Footer text goes here.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306080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a:solidFill>
                  <a:prstClr val="black">
                    <a:tint val="75000"/>
                  </a:prstClr>
                </a:solidFill>
              </a:rPr>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203742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cSld name="Title Only">
    <p:spTree>
      <p:nvGrpSpPr>
        <p:cNvPr id="1" name=""/>
        <p:cNvGrpSpPr/>
        <p:nvPr/>
      </p:nvGrpSpPr>
      <p:grpSpPr>
        <a:xfrm>
          <a:off x="0" y="0"/>
          <a:ext cx="0" cy="0"/>
          <a:chOff x="0" y="0"/>
          <a:chExt cx="0" cy="0"/>
        </a:xfrm>
      </p:grpSpPr>
      <p:cxnSp>
        <p:nvCxnSpPr>
          <p:cNvPr id="7" name="Straight Connector 6"/>
          <p:cNvCxnSpPr/>
          <p:nvPr/>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8" name="Slide Number Placeholder 6"/>
          <p:cNvSpPr txBox="1">
            <a:spLocks/>
          </p:cNvSpPr>
          <p:nvPr/>
        </p:nvSpPr>
        <p:spPr>
          <a:xfrm>
            <a:off x="6705600" y="6202150"/>
            <a:ext cx="2133600" cy="182562"/>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prstClr val="black"/>
                </a:solidFill>
              </a:rPr>
              <a:pPr/>
              <a:t>‹#›</a:t>
            </a:fld>
            <a:endParaRPr lang="en-US" dirty="0">
              <a:solidFill>
                <a:prstClr val="black"/>
              </a:solidFill>
            </a:endParaRPr>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a:t>Click to edit Master title style</a:t>
            </a:r>
          </a:p>
        </p:txBody>
      </p:sp>
    </p:spTree>
    <p:extLst>
      <p:ext uri="{BB962C8B-B14F-4D97-AF65-F5344CB8AC3E}">
        <p14:creationId xmlns:p14="http://schemas.microsoft.com/office/powerpoint/2010/main" val="21206667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
        <p:nvSpPr>
          <p:cNvPr id="5" name="Text Placeholder 4"/>
          <p:cNvSpPr>
            <a:spLocks noGrp="1"/>
          </p:cNvSpPr>
          <p:nvPr>
            <p:ph type="body" sz="quarter" idx="3"/>
          </p:nvPr>
        </p:nvSpPr>
        <p:spPr>
          <a:xfrm>
            <a:off x="3550883" y="4837176"/>
            <a:ext cx="4465283" cy="649224"/>
          </a:xfrm>
          <a:prstGeom prst="rect">
            <a:avLst/>
          </a:prstGeom>
        </p:spPr>
        <p:txBody>
          <a:bodyPr anchor="t" anchorCtr="0">
            <a:noAutofit/>
          </a:bodyPr>
          <a:lstStyle>
            <a:lvl1pPr marL="0" indent="0">
              <a:lnSpc>
                <a:spcPct val="100000"/>
              </a:lnSpc>
              <a:spcBef>
                <a:spcPts val="0"/>
              </a:spcBef>
              <a:buNone/>
              <a:defRPr sz="18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Text Placeholder 4"/>
          <p:cNvSpPr>
            <a:spLocks noGrp="1"/>
          </p:cNvSpPr>
          <p:nvPr>
            <p:ph type="body" sz="quarter" idx="10"/>
          </p:nvPr>
        </p:nvSpPr>
        <p:spPr>
          <a:xfrm>
            <a:off x="3547872" y="3429000"/>
            <a:ext cx="4465283" cy="923544"/>
          </a:xfrm>
          <a:prstGeom prst="rect">
            <a:avLst/>
          </a:prstGeom>
        </p:spPr>
        <p:txBody>
          <a:bodyPr anchor="t" anchorCtr="0">
            <a:noAutofit/>
          </a:bodyPr>
          <a:lstStyle>
            <a:lvl1pPr marL="0" indent="0">
              <a:lnSpc>
                <a:spcPct val="100000"/>
              </a:lnSpc>
              <a:spcBef>
                <a:spcPts val="0"/>
              </a:spcBef>
              <a:buNone/>
              <a:defRPr sz="1800" b="0" cap="none"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8" name="Text Placeholder 4"/>
          <p:cNvSpPr>
            <a:spLocks noGrp="1"/>
          </p:cNvSpPr>
          <p:nvPr>
            <p:ph type="body" sz="quarter" idx="11"/>
          </p:nvPr>
        </p:nvSpPr>
        <p:spPr>
          <a:xfrm>
            <a:off x="3547872" y="1325880"/>
            <a:ext cx="5519928" cy="2304288"/>
          </a:xfrm>
          <a:prstGeom prst="rect">
            <a:avLst/>
          </a:prstGeom>
        </p:spPr>
        <p:txBody>
          <a:bodyPr anchor="t" anchorCtr="0">
            <a:noAutofit/>
          </a:bodyPr>
          <a:lstStyle>
            <a:lvl1pPr marL="0" indent="0">
              <a:lnSpc>
                <a:spcPct val="100000"/>
              </a:lnSpc>
              <a:spcBef>
                <a:spcPts val="0"/>
              </a:spcBef>
              <a:buNone/>
              <a:defRPr sz="36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Tree>
    <p:extLst>
      <p:ext uri="{BB962C8B-B14F-4D97-AF65-F5344CB8AC3E}">
        <p14:creationId xmlns:p14="http://schemas.microsoft.com/office/powerpoint/2010/main" val="37455302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bg1"/>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solidFill>
                  <a:prstClr val="black">
                    <a:tint val="75000"/>
                  </a:prstClr>
                </a:solidFill>
              </a:rPr>
              <a:t>Footer text goes here.</a:t>
            </a:r>
          </a:p>
        </p:txBody>
      </p:sp>
      <p:sp>
        <p:nvSpPr>
          <p:cNvPr id="7" name="Slide Number Placeholder 5"/>
          <p:cNvSpPr>
            <a:spLocks noGrp="1"/>
          </p:cNvSpPr>
          <p:nvPr>
            <p:ph type="sldNum" sz="quarter" idx="4"/>
          </p:nvPr>
        </p:nvSpPr>
        <p:spPr>
          <a:xfrm>
            <a:off x="8229600" y="6569075"/>
            <a:ext cx="457200" cy="212725"/>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8" name="Straight Connector 7"/>
          <p:cNvCxnSpPr/>
          <p:nvPr userDrawn="1"/>
        </p:nvCxnSpPr>
        <p:spPr>
          <a:xfrm>
            <a:off x="1428750" y="2625326"/>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userDrawn="1"/>
        </p:nvCxnSpPr>
        <p:spPr>
          <a:xfrm>
            <a:off x="1428750" y="4232673"/>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10" name="Content Placeholder 2"/>
          <p:cNvSpPr>
            <a:spLocks noGrp="1"/>
          </p:cNvSpPr>
          <p:nvPr>
            <p:ph idx="16"/>
          </p:nvPr>
        </p:nvSpPr>
        <p:spPr>
          <a:xfrm>
            <a:off x="1428750" y="2895600"/>
            <a:ext cx="6286500" cy="990600"/>
          </a:xfrm>
          <a:prstGeom prst="rect">
            <a:avLst/>
          </a:prstGeom>
        </p:spPr>
        <p:txBody>
          <a:bodyPr/>
          <a:lstStyle>
            <a:lvl1pPr marL="0" indent="0" algn="ctr">
              <a:buNone/>
              <a:defRPr sz="3200" b="1" cap="small"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Tree>
    <p:extLst>
      <p:ext uri="{BB962C8B-B14F-4D97-AF65-F5344CB8AC3E}">
        <p14:creationId xmlns:p14="http://schemas.microsoft.com/office/powerpoint/2010/main" val="2837169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855406"/>
            <a:ext cx="853440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219768" y="6553200"/>
            <a:ext cx="457200" cy="212725"/>
          </a:xfrm>
          <a:prstGeom prst="rect">
            <a:avLst/>
          </a:prstGeom>
        </p:spPr>
        <p:txBody>
          <a:bodyPr vert="horz" lIns="91440" tIns="45720" rIns="91440" bIns="45720" rtlCol="0" anchor="ctr"/>
          <a:lstStyle>
            <a:lvl1pPr algn="ctr">
              <a:defRPr sz="900">
                <a:solidFill>
                  <a:schemeClr val="bg1"/>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671580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solidFill>
                  <a:schemeClr val="bg1"/>
                </a:solidFill>
              </a:defRPr>
            </a:lvl1pPr>
          </a:lstStyle>
          <a:p>
            <a:fld id="{CDB75BAC-74D7-43DA-9DE7-3912ED22B407}" type="slidenum">
              <a:rPr lang="en-US" smtClean="0"/>
              <a:pPr/>
              <a:t>‹#›</a:t>
            </a:fld>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3"/>
          </p:nvPr>
        </p:nvSpPr>
        <p:spPr>
          <a:xfrm>
            <a:off x="4636008" y="86334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idx="1"/>
          </p:nvPr>
        </p:nvSpPr>
        <p:spPr>
          <a:xfrm>
            <a:off x="304800" y="85540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13"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spTree>
    <p:extLst>
      <p:ext uri="{BB962C8B-B14F-4D97-AF65-F5344CB8AC3E}">
        <p14:creationId xmlns:p14="http://schemas.microsoft.com/office/powerpoint/2010/main" val="3087579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lvl1pPr>
              <a:defRPr>
                <a:solidFill>
                  <a:schemeClr val="bg1"/>
                </a:solidFill>
              </a:defRPr>
            </a:lvl1pPr>
          </a:lstStyle>
          <a:p>
            <a:fld id="{0E7085C4-D6A8-46D9-A1BA-F87C2DEFFCDB}" type="slidenum">
              <a:rPr lang="en-US" smtClean="0"/>
              <a:pPr/>
              <a:t>‹#›</a:t>
            </a:fld>
            <a:endParaRPr lang="en-US" dirty="0"/>
          </a:p>
        </p:txBody>
      </p:sp>
      <p:sp>
        <p:nvSpPr>
          <p:cNvPr id="10" name="Rectangle 9"/>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11" name="Straight Connector 10"/>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Content Placeholder 2"/>
          <p:cNvSpPr>
            <a:spLocks noGrp="1"/>
          </p:cNvSpPr>
          <p:nvPr>
            <p:ph idx="13"/>
          </p:nvPr>
        </p:nvSpPr>
        <p:spPr>
          <a:xfrm>
            <a:off x="4636008" y="1695200"/>
            <a:ext cx="4206240" cy="423277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Content Placeholder 2"/>
          <p:cNvSpPr>
            <a:spLocks noGrp="1"/>
          </p:cNvSpPr>
          <p:nvPr>
            <p:ph idx="14"/>
          </p:nvPr>
        </p:nvSpPr>
        <p:spPr>
          <a:xfrm>
            <a:off x="304800" y="1695200"/>
            <a:ext cx="4206240" cy="422483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idx="15"/>
          </p:nvPr>
        </p:nvSpPr>
        <p:spPr>
          <a:xfrm>
            <a:off x="4636008" y="863347"/>
            <a:ext cx="4206240" cy="730506"/>
          </a:xfrm>
          <a:prstGeom prst="rect">
            <a:avLst/>
          </a:prstGeom>
        </p:spPr>
        <p:txBody>
          <a:bodyPr/>
          <a:lstStyle>
            <a:lvl1pPr marL="0" marR="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a:t>Click to edit Master text styles</a:t>
            </a:r>
          </a:p>
        </p:txBody>
      </p:sp>
      <p:sp>
        <p:nvSpPr>
          <p:cNvPr id="16" name="Content Placeholder 2"/>
          <p:cNvSpPr>
            <a:spLocks noGrp="1"/>
          </p:cNvSpPr>
          <p:nvPr>
            <p:ph idx="16"/>
          </p:nvPr>
        </p:nvSpPr>
        <p:spPr>
          <a:xfrm>
            <a:off x="304800" y="855407"/>
            <a:ext cx="4206240" cy="730506"/>
          </a:xfrm>
          <a:prstGeom prst="rect">
            <a:avLst/>
          </a:prstGeom>
        </p:spPr>
        <p:txBody>
          <a:bodyPr/>
          <a:lstStyle>
            <a:lvl1pPr marL="0" indent="0">
              <a:buNone/>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
        <p:nvSpPr>
          <p:cNvPr id="17"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sp>
        <p:nvSpPr>
          <p:cNvPr id="18"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Tree>
    <p:extLst>
      <p:ext uri="{BB962C8B-B14F-4D97-AF65-F5344CB8AC3E}">
        <p14:creationId xmlns:p14="http://schemas.microsoft.com/office/powerpoint/2010/main" val="31157013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8.xml"/><Relationship Id="rId7" Type="http://schemas.openxmlformats.org/officeDocument/2006/relationships/image" Target="../media/image2.png"/><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theme" Target="../theme/theme3.xml"/><Relationship Id="rId5" Type="http://schemas.openxmlformats.org/officeDocument/2006/relationships/slideLayout" Target="../slideLayouts/slideLayout10.xml"/><Relationship Id="rId4"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657600" y="0"/>
            <a:ext cx="54864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3972684304"/>
      </p:ext>
    </p:extLst>
  </p:cSld>
  <p:clrMap bg1="lt1" tx1="dk1" bg2="lt2" tx2="dk2" accent1="accent1" accent2="accent2" accent3="accent3" accent4="accent4" accent5="accent5" accent6="accent6" hlink="hlink" folHlink="folHlink"/>
  <p:sldLayoutIdLst>
    <p:sldLayoutId id="2147483673"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solidFill>
                  <a:prstClr val="black">
                    <a:tint val="75000"/>
                  </a:prstClr>
                </a:solidFill>
              </a:rPr>
              <a:t>Footer text goes here.</a:t>
            </a:r>
            <a:endParaRPr lang="en-US" dirty="0">
              <a:solidFill>
                <a:prstClr val="black">
                  <a:tint val="75000"/>
                </a:prstClr>
              </a:solidFill>
            </a:endParaRPr>
          </a:p>
        </p:txBody>
      </p:sp>
      <p:sp>
        <p:nvSpPr>
          <p:cNvPr id="6" name="Slide Number Placeholder 5"/>
          <p:cNvSpPr>
            <a:spLocks noGrp="1"/>
          </p:cNvSpPr>
          <p:nvPr>
            <p:ph type="sldNum" sz="quarter" idx="4"/>
          </p:nvPr>
        </p:nvSpPr>
        <p:spPr>
          <a:xfrm>
            <a:off x="8534400" y="6561138"/>
            <a:ext cx="5334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a:solidFill>
                <a:prstClr val="black">
                  <a:tint val="75000"/>
                </a:prstClr>
              </a:solidFill>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r>
              <a:rPr lang="en-US" sz="1000" b="1" dirty="0">
                <a:solidFill>
                  <a:srgbClr val="5B6770"/>
                </a:solidFill>
              </a:rPr>
              <a:t>PUBLIC</a:t>
            </a:r>
          </a:p>
        </p:txBody>
      </p:sp>
    </p:spTree>
    <p:extLst>
      <p:ext uri="{BB962C8B-B14F-4D97-AF65-F5344CB8AC3E}">
        <p14:creationId xmlns:p14="http://schemas.microsoft.com/office/powerpoint/2010/main" val="2540896024"/>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solidFill>
                  <a:prstClr val="black">
                    <a:tint val="75000"/>
                  </a:prstClr>
                </a:solidFill>
              </a:rPr>
              <a:t>Footer text goes here.</a:t>
            </a:r>
          </a:p>
        </p:txBody>
      </p:sp>
      <p:sp>
        <p:nvSpPr>
          <p:cNvPr id="6" name="Slide Number Placeholder 5"/>
          <p:cNvSpPr>
            <a:spLocks noGrp="1"/>
          </p:cNvSpPr>
          <p:nvPr>
            <p:ph type="sldNum" sz="quarter" idx="4"/>
          </p:nvPr>
        </p:nvSpPr>
        <p:spPr>
          <a:xfrm>
            <a:off x="8207477" y="6561137"/>
            <a:ext cx="457200" cy="220663"/>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2"/>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6" y="6553201"/>
            <a:ext cx="707325" cy="207749"/>
          </a:xfrm>
          <a:prstGeom prst="rect">
            <a:avLst/>
          </a:prstGeom>
          <a:noFill/>
        </p:spPr>
        <p:txBody>
          <a:bodyPr wrap="square" rtlCol="0">
            <a:spAutoFit/>
          </a:bodyPr>
          <a:lstStyle/>
          <a:p>
            <a:r>
              <a:rPr lang="en-US" sz="750" b="1" dirty="0">
                <a:solidFill>
                  <a:srgbClr val="5B6770"/>
                </a:solidFill>
              </a:rPr>
              <a:t>PUBLIC</a:t>
            </a:r>
          </a:p>
        </p:txBody>
      </p:sp>
      <p:sp>
        <p:nvSpPr>
          <p:cNvPr id="11" name="Slide Number Placeholder 8"/>
          <p:cNvSpPr txBox="1">
            <a:spLocks/>
          </p:cNvSpPr>
          <p:nvPr userDrawn="1"/>
        </p:nvSpPr>
        <p:spPr>
          <a:xfrm>
            <a:off x="8664677" y="6561137"/>
            <a:ext cx="387883" cy="2127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E7085C4-D6A8-46D9-A1BA-F87C2DEFFCDB}" type="slidenum">
              <a:rPr lang="en-US" sz="900" smtClean="0">
                <a:solidFill>
                  <a:schemeClr val="bg1">
                    <a:lumMod val="75000"/>
                  </a:schemeClr>
                </a:solidFill>
              </a:rPr>
              <a:pPr/>
              <a:t>‹#›</a:t>
            </a:fld>
            <a:endParaRPr lang="en-US" sz="900" dirty="0">
              <a:solidFill>
                <a:schemeClr val="bg1">
                  <a:lumMod val="75000"/>
                </a:schemeClr>
              </a:solidFill>
            </a:endParaRPr>
          </a:p>
        </p:txBody>
      </p:sp>
    </p:spTree>
    <p:extLst>
      <p:ext uri="{BB962C8B-B14F-4D97-AF65-F5344CB8AC3E}">
        <p14:creationId xmlns:p14="http://schemas.microsoft.com/office/powerpoint/2010/main" val="4231924061"/>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Lst>
  <p:hf hdr="0" ftr="0" dt="0"/>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www.ercot.com/files/docs/2024/07/23/wmwg_2025_as_methodology_07242024_.pptx" TargetMode="External"/><Relationship Id="rId7" Type="http://schemas.openxmlformats.org/officeDocument/2006/relationships/hyperlink" Target="https://www.ercot.com/files/docs/2024/08/28/2025_AS_Methodology_aug_wmwg.zip" TargetMode="Externa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hyperlink" Target="https://www.ercot.com/files/docs/2024/08/20/2025_AS_Methodology_aug_pdcwg.zip" TargetMode="External"/><Relationship Id="rId5" Type="http://schemas.openxmlformats.org/officeDocument/2006/relationships/hyperlink" Target="file:///C:\Users\jhinojosa\AppData\Local\Temp\337e799e-b7b9-4349-8ec5-f741fc72b614_2025_AS_Methodology_aug_wmwg.zip.614\_https:\www.ercot.com\files\docs\2024\08\15\2025_as_methodology_aug_owg.zip" TargetMode="External"/><Relationship Id="rId4" Type="http://schemas.openxmlformats.org/officeDocument/2006/relationships/hyperlink" Target="https://www.ercot.com/files/docs/2024/07/23/PDCWG_2025_AS_Methodology_07242024.pptx"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FFE48F2-A348-61EB-33B9-2CC880E97CF1}"/>
              </a:ext>
            </a:extLst>
          </p:cNvPr>
          <p:cNvSpPr>
            <a:spLocks noGrp="1"/>
          </p:cNvSpPr>
          <p:nvPr>
            <p:ph type="sldNum" sz="quarter" idx="4294967295"/>
          </p:nvPr>
        </p:nvSpPr>
        <p:spPr>
          <a:xfrm>
            <a:off x="8686800" y="6561138"/>
            <a:ext cx="457200" cy="212725"/>
          </a:xfrm>
          <a:prstGeom prst="rect">
            <a:avLst/>
          </a:prstGeom>
        </p:spPr>
        <p:txBody>
          <a:bodyPr/>
          <a:lstStyle/>
          <a:p>
            <a:fld id="{1D93BD3E-1E9A-4970-A6F7-E7AC52762E0C}" type="slidenum">
              <a:rPr lang="en-US" smtClean="0">
                <a:solidFill>
                  <a:prstClr val="black">
                    <a:tint val="75000"/>
                  </a:prstClr>
                </a:solidFill>
              </a:rPr>
              <a:pPr/>
              <a:t>1</a:t>
            </a:fld>
            <a:endParaRPr lang="en-US">
              <a:solidFill>
                <a:prstClr val="black">
                  <a:tint val="75000"/>
                </a:prstClr>
              </a:solidFill>
            </a:endParaRPr>
          </a:p>
        </p:txBody>
      </p:sp>
      <p:sp>
        <p:nvSpPr>
          <p:cNvPr id="5" name="Text Placeholder 4">
            <a:extLst>
              <a:ext uri="{FF2B5EF4-FFF2-40B4-BE49-F238E27FC236}">
                <a16:creationId xmlns:a16="http://schemas.microsoft.com/office/drawing/2014/main" id="{8D2B22E8-6B0D-6FFC-19B3-726E58DD6E16}"/>
              </a:ext>
            </a:extLst>
          </p:cNvPr>
          <p:cNvSpPr txBox="1">
            <a:spLocks/>
          </p:cNvSpPr>
          <p:nvPr/>
        </p:nvSpPr>
        <p:spPr>
          <a:xfrm>
            <a:off x="3677179" y="1325880"/>
            <a:ext cx="5466821" cy="230428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3600" b="1" dirty="0">
                <a:solidFill>
                  <a:schemeClr val="tx2"/>
                </a:solidFill>
              </a:rPr>
              <a:t>Proposed 2025 Ancillary </a:t>
            </a:r>
            <a:r>
              <a:rPr lang="en-US" sz="3600" b="1">
                <a:solidFill>
                  <a:schemeClr val="tx2"/>
                </a:solidFill>
              </a:rPr>
              <a:t>Service Methodology</a:t>
            </a:r>
            <a:endParaRPr lang="en-US" sz="3600" b="1" dirty="0">
              <a:solidFill>
                <a:schemeClr val="tx2"/>
              </a:solidFill>
            </a:endParaRPr>
          </a:p>
        </p:txBody>
      </p:sp>
      <p:sp>
        <p:nvSpPr>
          <p:cNvPr id="6" name="Text Placeholder 2">
            <a:extLst>
              <a:ext uri="{FF2B5EF4-FFF2-40B4-BE49-F238E27FC236}">
                <a16:creationId xmlns:a16="http://schemas.microsoft.com/office/drawing/2014/main" id="{77EBF166-B73B-5AFC-1B22-EA5A4B6BAD2B}"/>
              </a:ext>
            </a:extLst>
          </p:cNvPr>
          <p:cNvSpPr txBox="1">
            <a:spLocks/>
          </p:cNvSpPr>
          <p:nvPr/>
        </p:nvSpPr>
        <p:spPr>
          <a:xfrm>
            <a:off x="3727185" y="3429000"/>
            <a:ext cx="4959615" cy="124815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800" b="1" dirty="0">
                <a:solidFill>
                  <a:schemeClr val="tx2"/>
                </a:solidFill>
              </a:rPr>
              <a:t>Luis Hinojosa</a:t>
            </a:r>
          </a:p>
          <a:p>
            <a:pPr marL="0" indent="0">
              <a:buNone/>
            </a:pPr>
            <a:r>
              <a:rPr lang="en-US" sz="1800" b="1" dirty="0">
                <a:solidFill>
                  <a:schemeClr val="tx2"/>
                </a:solidFill>
              </a:rPr>
              <a:t>Ancillary Services &amp; Operations Analytics</a:t>
            </a:r>
          </a:p>
          <a:p>
            <a:pPr marL="0" indent="0">
              <a:buNone/>
            </a:pPr>
            <a:r>
              <a:rPr lang="en-US" sz="1800" b="1" dirty="0">
                <a:solidFill>
                  <a:schemeClr val="tx2"/>
                </a:solidFill>
              </a:rPr>
              <a:t>ERCOT</a:t>
            </a:r>
          </a:p>
        </p:txBody>
      </p:sp>
    </p:spTree>
    <p:extLst>
      <p:ext uri="{BB962C8B-B14F-4D97-AF65-F5344CB8AC3E}">
        <p14:creationId xmlns:p14="http://schemas.microsoft.com/office/powerpoint/2010/main" val="39034096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a:extLst>
              <a:ext uri="{FF2B5EF4-FFF2-40B4-BE49-F238E27FC236}">
                <a16:creationId xmlns:a16="http://schemas.microsoft.com/office/drawing/2014/main" id="{C65DD900-E414-0671-DEAA-9C5C01A85DEC}"/>
              </a:ext>
            </a:extLst>
          </p:cNvPr>
          <p:cNvSpPr>
            <a:spLocks noGrp="1"/>
          </p:cNvSpPr>
          <p:nvPr>
            <p:ph type="title"/>
          </p:nvPr>
        </p:nvSpPr>
        <p:spPr/>
        <p:txBody>
          <a:bodyPr/>
          <a:lstStyle/>
          <a:p>
            <a:r>
              <a:rPr lang="en-US" sz="2800" dirty="0"/>
              <a:t>Introduction</a:t>
            </a:r>
            <a:endParaRPr lang="en-US" sz="2800" dirty="0">
              <a:solidFill>
                <a:schemeClr val="accent6"/>
              </a:solidFill>
            </a:endParaRPr>
          </a:p>
        </p:txBody>
      </p:sp>
      <p:sp>
        <p:nvSpPr>
          <p:cNvPr id="14" name="Content Placeholder 13">
            <a:extLst>
              <a:ext uri="{FF2B5EF4-FFF2-40B4-BE49-F238E27FC236}">
                <a16:creationId xmlns:a16="http://schemas.microsoft.com/office/drawing/2014/main" id="{A12E6491-A96A-E5EE-A56D-2DB2E588B6B8}"/>
              </a:ext>
            </a:extLst>
          </p:cNvPr>
          <p:cNvSpPr>
            <a:spLocks noGrp="1"/>
          </p:cNvSpPr>
          <p:nvPr>
            <p:ph idx="1"/>
          </p:nvPr>
        </p:nvSpPr>
        <p:spPr>
          <a:xfrm>
            <a:off x="304798" y="937647"/>
            <a:ext cx="4933629" cy="3479370"/>
          </a:xfrm>
        </p:spPr>
        <p:txBody>
          <a:bodyPr/>
          <a:lstStyle/>
          <a:p>
            <a:r>
              <a:rPr lang="en-US" sz="1300" dirty="0"/>
              <a:t>ERCOT has reviewed the methodology to determine minimum Ancillary Service (AS) requirements. </a:t>
            </a:r>
          </a:p>
          <a:p>
            <a:r>
              <a:rPr lang="en-US" sz="1300" dirty="0"/>
              <a:t>ERCOT is proposing the following changes for 2025.</a:t>
            </a:r>
          </a:p>
          <a:p>
            <a:pPr lvl="1"/>
            <a:r>
              <a:rPr lang="en-US" sz="1300" dirty="0"/>
              <a:t>Change methodology for Regulation Service, to the error in forecasting net load that is used to set dispatch target for SCED (i.e. Generation to be Dispatched (GTBD).</a:t>
            </a:r>
          </a:p>
          <a:p>
            <a:pPr lvl="1"/>
            <a:r>
              <a:rPr lang="en-US" sz="1300" dirty="0"/>
              <a:t>Change methodology for ERCOT Contingency Reserve Service (ECRS) to (1) Remove the adjustment for risk coverage during sunset hours to be at least 90th percentile, (2) Adjust the frequency recovery portion such that it covers 70% of historic net load and inertia conditions and (3) compute the minimum ECRS requirements as the larger of the capacity needed to recover frequency and capacity needed to support net load forecast errors.</a:t>
            </a:r>
          </a:p>
          <a:p>
            <a:endParaRPr lang="en-US" sz="1400" i="1"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dirty="0"/>
          </a:p>
        </p:txBody>
      </p:sp>
      <p:sp>
        <p:nvSpPr>
          <p:cNvPr id="18" name="Content Placeholder 17">
            <a:extLst>
              <a:ext uri="{FF2B5EF4-FFF2-40B4-BE49-F238E27FC236}">
                <a16:creationId xmlns:a16="http://schemas.microsoft.com/office/drawing/2014/main" id="{6355D24C-CA22-83E1-92FB-665913C14413}"/>
              </a:ext>
            </a:extLst>
          </p:cNvPr>
          <p:cNvSpPr>
            <a:spLocks noGrp="1"/>
          </p:cNvSpPr>
          <p:nvPr>
            <p:ph idx="4294967295"/>
          </p:nvPr>
        </p:nvSpPr>
        <p:spPr>
          <a:xfrm>
            <a:off x="5238427" y="237027"/>
            <a:ext cx="3677607" cy="3691793"/>
          </a:xfrm>
          <a:prstGeom prst="rect">
            <a:avLst/>
          </a:prstGeom>
          <a:solidFill>
            <a:schemeClr val="bg1">
              <a:lumMod val="95000"/>
            </a:schemeClr>
          </a:solidFill>
          <a:ln w="28575">
            <a:solidFill>
              <a:schemeClr val="accent1"/>
            </a:solidFill>
          </a:ln>
        </p:spPr>
        <p:txBody>
          <a:bodyPr/>
          <a:lstStyle/>
          <a:p>
            <a:pPr marL="0" indent="0">
              <a:buNone/>
            </a:pPr>
            <a:r>
              <a:rPr lang="en-US" sz="1400" b="1" u="sng" cap="all" dirty="0">
                <a:solidFill>
                  <a:schemeClr val="tx1"/>
                </a:solidFill>
              </a:rPr>
              <a:t>2025 Methodology Review Timeline </a:t>
            </a:r>
          </a:p>
          <a:p>
            <a:pPr>
              <a:buFont typeface="Wingdings" panose="05000000000000000000" pitchFamily="2" charset="2"/>
              <a:buChar char="ü"/>
            </a:pPr>
            <a:r>
              <a:rPr lang="en-US" sz="1400" dirty="0">
                <a:solidFill>
                  <a:schemeClr val="accent2"/>
                </a:solidFill>
              </a:rPr>
              <a:t>July 23, 2024 – </a:t>
            </a:r>
            <a:r>
              <a:rPr lang="en-US" sz="1400" dirty="0">
                <a:solidFill>
                  <a:schemeClr val="accent2"/>
                </a:solidFill>
                <a:hlinkClick r:id="rId3"/>
              </a:rPr>
              <a:t>WMWG</a:t>
            </a:r>
            <a:endParaRPr lang="en-US" sz="1400" dirty="0">
              <a:solidFill>
                <a:schemeClr val="accent2"/>
              </a:solidFill>
            </a:endParaRPr>
          </a:p>
          <a:p>
            <a:pPr>
              <a:buFont typeface="Wingdings" panose="05000000000000000000" pitchFamily="2" charset="2"/>
              <a:buChar char="ü"/>
            </a:pPr>
            <a:r>
              <a:rPr lang="en-US" sz="1400" dirty="0">
                <a:solidFill>
                  <a:schemeClr val="accent2"/>
                </a:solidFill>
              </a:rPr>
              <a:t>July 24, 2024 – </a:t>
            </a:r>
            <a:r>
              <a:rPr lang="en-US" sz="1400" dirty="0">
                <a:solidFill>
                  <a:schemeClr val="accent2"/>
                </a:solidFill>
                <a:hlinkClick r:id="rId4"/>
              </a:rPr>
              <a:t>PDCWG</a:t>
            </a:r>
            <a:endParaRPr lang="en-US" sz="1400" dirty="0">
              <a:solidFill>
                <a:schemeClr val="accent2"/>
              </a:solidFill>
            </a:endParaRPr>
          </a:p>
          <a:p>
            <a:endParaRPr lang="en-US" sz="1400" dirty="0">
              <a:solidFill>
                <a:schemeClr val="accent2"/>
              </a:solidFill>
            </a:endParaRPr>
          </a:p>
          <a:p>
            <a:pPr>
              <a:buFont typeface="Wingdings" panose="05000000000000000000" pitchFamily="2" charset="2"/>
              <a:buChar char="ü"/>
            </a:pPr>
            <a:r>
              <a:rPr lang="en-US" sz="1400" dirty="0">
                <a:solidFill>
                  <a:schemeClr val="accent2"/>
                </a:solidFill>
              </a:rPr>
              <a:t>August 15, 2024 – </a:t>
            </a:r>
            <a:r>
              <a:rPr lang="en-US" sz="1400" dirty="0">
                <a:solidFill>
                  <a:schemeClr val="accent2"/>
                </a:solidFill>
                <a:hlinkClick r:id="rId5"/>
              </a:rPr>
              <a:t>OWG (Proposed)</a:t>
            </a:r>
            <a:endParaRPr lang="en-US" sz="1400" dirty="0">
              <a:solidFill>
                <a:schemeClr val="accent2"/>
              </a:solidFill>
            </a:endParaRPr>
          </a:p>
          <a:p>
            <a:pPr>
              <a:buFont typeface="Wingdings" panose="05000000000000000000" pitchFamily="2" charset="2"/>
              <a:buChar char="ü"/>
            </a:pPr>
            <a:r>
              <a:rPr lang="en-US" sz="1400" dirty="0">
                <a:solidFill>
                  <a:schemeClr val="accent2"/>
                </a:solidFill>
              </a:rPr>
              <a:t>August 21, 2024 – </a:t>
            </a:r>
            <a:r>
              <a:rPr lang="en-US" sz="1400" dirty="0">
                <a:solidFill>
                  <a:schemeClr val="accent2"/>
                </a:solidFill>
                <a:hlinkClick r:id="rId6"/>
              </a:rPr>
              <a:t>PDCWG (Proposed)</a:t>
            </a:r>
            <a:endParaRPr lang="en-US" sz="1400" dirty="0">
              <a:solidFill>
                <a:schemeClr val="accent2"/>
              </a:solidFill>
            </a:endParaRPr>
          </a:p>
          <a:p>
            <a:pPr>
              <a:buFont typeface="Wingdings" panose="05000000000000000000" pitchFamily="2" charset="2"/>
              <a:buChar char="ü"/>
            </a:pPr>
            <a:r>
              <a:rPr lang="en-US" sz="1400" dirty="0">
                <a:solidFill>
                  <a:schemeClr val="accent2"/>
                </a:solidFill>
              </a:rPr>
              <a:t>August 30, 2024 – </a:t>
            </a:r>
            <a:r>
              <a:rPr lang="en-US" sz="1400" dirty="0">
                <a:solidFill>
                  <a:schemeClr val="accent2"/>
                </a:solidFill>
                <a:hlinkClick r:id="rId7"/>
              </a:rPr>
              <a:t>WMWG (Proposed)</a:t>
            </a:r>
            <a:endParaRPr lang="en-US" sz="1400" dirty="0">
              <a:solidFill>
                <a:schemeClr val="accent2"/>
              </a:solidFill>
            </a:endParaRPr>
          </a:p>
          <a:p>
            <a:endParaRPr lang="en-US" sz="1400" dirty="0">
              <a:solidFill>
                <a:schemeClr val="accent2"/>
              </a:solidFill>
            </a:endParaRPr>
          </a:p>
          <a:p>
            <a:pPr>
              <a:buFont typeface="Wingdings" panose="05000000000000000000" pitchFamily="2" charset="2"/>
              <a:buChar char="ü"/>
            </a:pPr>
            <a:r>
              <a:rPr lang="en-US" sz="1400" dirty="0">
                <a:solidFill>
                  <a:schemeClr val="accent2"/>
                </a:solidFill>
              </a:rPr>
              <a:t>September 09, 2024 – ROS</a:t>
            </a:r>
          </a:p>
          <a:p>
            <a:r>
              <a:rPr lang="en-US" sz="1400" dirty="0">
                <a:solidFill>
                  <a:schemeClr val="accent2"/>
                </a:solidFill>
              </a:rPr>
              <a:t>September 11, 2024 – WMS</a:t>
            </a:r>
          </a:p>
          <a:p>
            <a:r>
              <a:rPr lang="en-US" sz="1400">
                <a:solidFill>
                  <a:schemeClr val="accent2"/>
                </a:solidFill>
              </a:rPr>
              <a:t>September 19, </a:t>
            </a:r>
            <a:r>
              <a:rPr lang="en-US" sz="1400" dirty="0">
                <a:solidFill>
                  <a:schemeClr val="accent2"/>
                </a:solidFill>
              </a:rPr>
              <a:t>2024 – TAC</a:t>
            </a:r>
          </a:p>
          <a:p>
            <a:endParaRPr lang="en-US" sz="1400" dirty="0">
              <a:solidFill>
                <a:schemeClr val="accent2"/>
              </a:solidFill>
            </a:endParaRPr>
          </a:p>
          <a:p>
            <a:r>
              <a:rPr lang="en-US" sz="1400" dirty="0">
                <a:solidFill>
                  <a:schemeClr val="accent2"/>
                </a:solidFill>
              </a:rPr>
              <a:t>October 10, 2024 – </a:t>
            </a:r>
            <a:r>
              <a:rPr lang="en-US" sz="1400" dirty="0" err="1">
                <a:solidFill>
                  <a:schemeClr val="accent2"/>
                </a:solidFill>
              </a:rPr>
              <a:t>BoD</a:t>
            </a:r>
            <a:endParaRPr lang="en-US" sz="1400" dirty="0">
              <a:solidFill>
                <a:schemeClr val="accent2"/>
              </a:solidFill>
            </a:endParaRPr>
          </a:p>
          <a:p>
            <a:r>
              <a:rPr lang="en-US" sz="1400" dirty="0">
                <a:solidFill>
                  <a:schemeClr val="accent2"/>
                </a:solidFill>
              </a:rPr>
              <a:t>Nov or Dec 2024 – PUC</a:t>
            </a:r>
          </a:p>
        </p:txBody>
      </p:sp>
      <p:sp>
        <p:nvSpPr>
          <p:cNvPr id="2" name="Content Placeholder 13">
            <a:extLst>
              <a:ext uri="{FF2B5EF4-FFF2-40B4-BE49-F238E27FC236}">
                <a16:creationId xmlns:a16="http://schemas.microsoft.com/office/drawing/2014/main" id="{632C363B-BE1C-FC16-DAA3-55EA7732BADC}"/>
              </a:ext>
            </a:extLst>
          </p:cNvPr>
          <p:cNvSpPr txBox="1">
            <a:spLocks/>
          </p:cNvSpPr>
          <p:nvPr/>
        </p:nvSpPr>
        <p:spPr>
          <a:xfrm>
            <a:off x="328295" y="4022227"/>
            <a:ext cx="8587740" cy="2560804"/>
          </a:xfrm>
          <a:prstGeom prst="rect">
            <a:avLst/>
          </a:prstGeom>
        </p:spPr>
        <p:txBody>
          <a:bodyPr/>
          <a:lstStyle>
            <a:lvl1pPr marL="257175" indent="-257175"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400" kern="1200" baseline="0">
                <a:solidFill>
                  <a:schemeClr val="tx2"/>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marL="556895" lvl="1" indent="-213995" algn="just"/>
            <a:r>
              <a:rPr lang="en-US" sz="1300" dirty="0"/>
              <a:t>Change methodology for Non-Spinning Reserve Service (Non-Spin) quantities specifically for HE23 to HE06 to be computed using 4 Hours Ahead (HA) hourly average net load forecast error. Non-Spin quantities during rest of the hours will be based on 6 HA hourly average net load forecast error to compute Non-Spin quantities. </a:t>
            </a:r>
          </a:p>
          <a:p>
            <a:pPr algn="just"/>
            <a:r>
              <a:rPr lang="en-US" sz="1200" dirty="0"/>
              <a:t>ERCOT is not proposing any changes in the methodologies used to compute Responsive Reserve Service. </a:t>
            </a:r>
          </a:p>
          <a:p>
            <a:pPr lvl="1" algn="just"/>
            <a:r>
              <a:rPr lang="en-US" sz="1200" dirty="0"/>
              <a:t>NERC’s preliminary BAL-003 Interconnection Frequency Response Obligation (IFRO) for Operating Year (OY) 2025 assessment for ERCOT shows a decrease in ERCOT’s IFRO. In order to align with ERCOT’s new IFRO, the minimum RRS-PFR limit for 2025 will change to 1,365 MW.</a:t>
            </a:r>
          </a:p>
          <a:p>
            <a:pPr algn="just"/>
            <a:r>
              <a:rPr lang="en-US" sz="1200" dirty="0"/>
              <a:t>The following slides share the preliminary quantities for each AS based on the proposed methodologies. </a:t>
            </a:r>
          </a:p>
          <a:p>
            <a:pPr algn="just"/>
            <a:r>
              <a:rPr lang="en-US" sz="1200" i="1" dirty="0"/>
              <a:t>Note that, while the quantities of each AS are set based on an analysis of certain risks, these are not necessarily the only reasons why each AS is needed.</a:t>
            </a:r>
          </a:p>
          <a:p>
            <a:pPr marL="256857" indent="-213995" algn="just"/>
            <a:endParaRPr lang="en-US" sz="1300" dirty="0"/>
          </a:p>
        </p:txBody>
      </p:sp>
    </p:spTree>
    <p:extLst>
      <p:ext uri="{BB962C8B-B14F-4D97-AF65-F5344CB8AC3E}">
        <p14:creationId xmlns:p14="http://schemas.microsoft.com/office/powerpoint/2010/main" val="4476210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Chart, bar chart&#10;&#10;Description automatically generated">
            <a:extLst>
              <a:ext uri="{FF2B5EF4-FFF2-40B4-BE49-F238E27FC236}">
                <a16:creationId xmlns:a16="http://schemas.microsoft.com/office/drawing/2014/main" id="{F3FEF99F-CA8C-380F-A921-AA24F87D68EE}"/>
              </a:ext>
            </a:extLst>
          </p:cNvPr>
          <p:cNvPicPr preferRelativeResize="0">
            <a:picLocks/>
          </p:cNvPicPr>
          <p:nvPr/>
        </p:nvPicPr>
        <p:blipFill>
          <a:blip r:embed="rId2">
            <a:extLst>
              <a:ext uri="{28A0092B-C50C-407E-A947-70E740481C1C}">
                <a14:useLocalDpi xmlns:a14="http://schemas.microsoft.com/office/drawing/2010/main" val="0"/>
              </a:ext>
            </a:extLst>
          </a:blip>
          <a:stretch>
            <a:fillRect/>
          </a:stretch>
        </p:blipFill>
        <p:spPr>
          <a:xfrm>
            <a:off x="436578" y="3548931"/>
            <a:ext cx="8229600" cy="2743200"/>
          </a:xfrm>
          <a:prstGeom prst="rect">
            <a:avLst/>
          </a:prstGeom>
        </p:spPr>
      </p:pic>
      <p:pic>
        <p:nvPicPr>
          <p:cNvPr id="6" name="Picture 5" descr="Chart, bar chart&#10;&#10;Description automatically generated">
            <a:extLst>
              <a:ext uri="{FF2B5EF4-FFF2-40B4-BE49-F238E27FC236}">
                <a16:creationId xmlns:a16="http://schemas.microsoft.com/office/drawing/2014/main" id="{FE5BFAE5-E657-B4BE-55EE-669A38AB5950}"/>
              </a:ext>
            </a:extLst>
          </p:cNvPr>
          <p:cNvPicPr preferRelativeResize="0">
            <a:picLocks/>
          </p:cNvPicPr>
          <p:nvPr/>
        </p:nvPicPr>
        <p:blipFill>
          <a:blip r:embed="rId3">
            <a:extLst>
              <a:ext uri="{28A0092B-C50C-407E-A947-70E740481C1C}">
                <a14:useLocalDpi xmlns:a14="http://schemas.microsoft.com/office/drawing/2010/main" val="0"/>
              </a:ext>
            </a:extLst>
          </a:blip>
          <a:stretch>
            <a:fillRect/>
          </a:stretch>
        </p:blipFill>
        <p:spPr>
          <a:xfrm>
            <a:off x="477822" y="798305"/>
            <a:ext cx="8229600" cy="2750626"/>
          </a:xfrm>
          <a:prstGeom prst="rect">
            <a:avLst/>
          </a:prstGeom>
        </p:spPr>
      </p:pic>
      <p:sp>
        <p:nvSpPr>
          <p:cNvPr id="2" name="Title 1">
            <a:extLst>
              <a:ext uri="{FF2B5EF4-FFF2-40B4-BE49-F238E27FC236}">
                <a16:creationId xmlns:a16="http://schemas.microsoft.com/office/drawing/2014/main" id="{07AB1977-3865-45B3-9599-8F41569C143C}"/>
              </a:ext>
            </a:extLst>
          </p:cNvPr>
          <p:cNvSpPr>
            <a:spLocks noGrp="1"/>
          </p:cNvSpPr>
          <p:nvPr>
            <p:ph type="title"/>
          </p:nvPr>
        </p:nvSpPr>
        <p:spPr/>
        <p:txBody>
          <a:bodyPr/>
          <a:lstStyle/>
          <a:p>
            <a:r>
              <a:rPr lang="en-US" sz="2800" dirty="0"/>
              <a:t>Hourly Average Regulation Comparison</a:t>
            </a:r>
          </a:p>
        </p:txBody>
      </p:sp>
      <p:sp>
        <p:nvSpPr>
          <p:cNvPr id="4" name="Slide Number Placeholder 3">
            <a:extLst>
              <a:ext uri="{FF2B5EF4-FFF2-40B4-BE49-F238E27FC236}">
                <a16:creationId xmlns:a16="http://schemas.microsoft.com/office/drawing/2014/main" id="{6DAA8D61-CF4D-452E-81E4-E76A2F6D825D}"/>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a:t>
            </a:fld>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sp>
        <p:nvSpPr>
          <p:cNvPr id="14" name="TextBox 13">
            <a:extLst>
              <a:ext uri="{FF2B5EF4-FFF2-40B4-BE49-F238E27FC236}">
                <a16:creationId xmlns:a16="http://schemas.microsoft.com/office/drawing/2014/main" id="{24D6BE37-DEA6-3670-6CDD-1D024B7C26A5}"/>
              </a:ext>
            </a:extLst>
          </p:cNvPr>
          <p:cNvSpPr txBox="1"/>
          <p:nvPr/>
        </p:nvSpPr>
        <p:spPr>
          <a:xfrm>
            <a:off x="1277681" y="955603"/>
            <a:ext cx="3763926" cy="1200329"/>
          </a:xfrm>
          <a:prstGeom prst="rect">
            <a:avLst/>
          </a:prstGeom>
          <a:noFill/>
        </p:spPr>
        <p:txBody>
          <a:bodyPr wrap="square" rtlCol="0">
            <a:spAutoFit/>
          </a:bodyPr>
          <a:lstStyle/>
          <a:p>
            <a:r>
              <a:rPr lang="en-US" sz="1200" dirty="0">
                <a:solidFill>
                  <a:schemeClr val="accent6"/>
                </a:solidFill>
              </a:rPr>
              <a:t>Reg-Up 2025: </a:t>
            </a:r>
          </a:p>
          <a:p>
            <a:r>
              <a:rPr lang="en-US" sz="1200" dirty="0">
                <a:solidFill>
                  <a:schemeClr val="accent6"/>
                </a:solidFill>
              </a:rPr>
              <a:t>On avg. </a:t>
            </a:r>
            <a:r>
              <a:rPr lang="en-US" sz="1200" dirty="0">
                <a:solidFill>
                  <a:schemeClr val="accent4"/>
                </a:solidFill>
              </a:rPr>
              <a:t>77 MW</a:t>
            </a:r>
            <a:r>
              <a:rPr lang="en-US" sz="1200" dirty="0">
                <a:solidFill>
                  <a:schemeClr val="accent6"/>
                </a:solidFill>
              </a:rPr>
              <a:t> increase from prev. year</a:t>
            </a:r>
          </a:p>
          <a:p>
            <a:r>
              <a:rPr lang="en-US" sz="1200" dirty="0">
                <a:solidFill>
                  <a:schemeClr val="accent6"/>
                </a:solidFill>
              </a:rPr>
              <a:t>Largest increase is in </a:t>
            </a:r>
            <a:r>
              <a:rPr lang="en-US" sz="1200" dirty="0">
                <a:solidFill>
                  <a:schemeClr val="accent4"/>
                </a:solidFill>
              </a:rPr>
              <a:t>July</a:t>
            </a:r>
            <a:r>
              <a:rPr lang="en-US" sz="1200" dirty="0">
                <a:solidFill>
                  <a:schemeClr val="accent6"/>
                </a:solidFill>
              </a:rPr>
              <a:t> by </a:t>
            </a:r>
            <a:r>
              <a:rPr lang="en-US" sz="1200" dirty="0">
                <a:solidFill>
                  <a:schemeClr val="accent4"/>
                </a:solidFill>
              </a:rPr>
              <a:t>96 </a:t>
            </a:r>
            <a:r>
              <a:rPr lang="en-US" sz="1200" dirty="0">
                <a:solidFill>
                  <a:schemeClr val="accent6"/>
                </a:solidFill>
              </a:rPr>
              <a:t>MW</a:t>
            </a:r>
          </a:p>
          <a:p>
            <a:r>
              <a:rPr lang="en-US" sz="1200" dirty="0">
                <a:solidFill>
                  <a:schemeClr val="accent6"/>
                </a:solidFill>
              </a:rPr>
              <a:t>Reg-Up 2025 (Proposed): </a:t>
            </a:r>
          </a:p>
          <a:p>
            <a:r>
              <a:rPr lang="en-US" sz="1200" dirty="0">
                <a:solidFill>
                  <a:schemeClr val="accent6"/>
                </a:solidFill>
              </a:rPr>
              <a:t>On avg. </a:t>
            </a:r>
            <a:r>
              <a:rPr lang="en-US" sz="1200" dirty="0">
                <a:solidFill>
                  <a:schemeClr val="accent4"/>
                </a:solidFill>
              </a:rPr>
              <a:t>33 MW</a:t>
            </a:r>
            <a:r>
              <a:rPr lang="en-US" sz="1200" dirty="0">
                <a:solidFill>
                  <a:schemeClr val="accent6"/>
                </a:solidFill>
              </a:rPr>
              <a:t> increase from prev. year</a:t>
            </a:r>
          </a:p>
          <a:p>
            <a:r>
              <a:rPr lang="en-US" sz="1200" dirty="0">
                <a:solidFill>
                  <a:schemeClr val="accent6"/>
                </a:solidFill>
              </a:rPr>
              <a:t>Largest increase is in </a:t>
            </a:r>
            <a:r>
              <a:rPr lang="en-US" sz="1200" dirty="0">
                <a:solidFill>
                  <a:schemeClr val="accent4"/>
                </a:solidFill>
              </a:rPr>
              <a:t>July</a:t>
            </a:r>
            <a:r>
              <a:rPr lang="en-US" sz="1200" dirty="0">
                <a:solidFill>
                  <a:schemeClr val="accent6"/>
                </a:solidFill>
              </a:rPr>
              <a:t> by </a:t>
            </a:r>
            <a:r>
              <a:rPr lang="en-US" sz="1200" dirty="0">
                <a:solidFill>
                  <a:schemeClr val="accent4"/>
                </a:solidFill>
              </a:rPr>
              <a:t>49 </a:t>
            </a:r>
            <a:r>
              <a:rPr lang="en-US" sz="1200" dirty="0">
                <a:solidFill>
                  <a:schemeClr val="accent6"/>
                </a:solidFill>
              </a:rPr>
              <a:t>MW</a:t>
            </a:r>
          </a:p>
        </p:txBody>
      </p:sp>
      <p:sp>
        <p:nvSpPr>
          <p:cNvPr id="15" name="TextBox 14">
            <a:extLst>
              <a:ext uri="{FF2B5EF4-FFF2-40B4-BE49-F238E27FC236}">
                <a16:creationId xmlns:a16="http://schemas.microsoft.com/office/drawing/2014/main" id="{74407FEF-C5B6-D5EA-3EE3-34B6C56666FC}"/>
              </a:ext>
            </a:extLst>
          </p:cNvPr>
          <p:cNvSpPr txBox="1"/>
          <p:nvPr/>
        </p:nvSpPr>
        <p:spPr>
          <a:xfrm>
            <a:off x="1255103" y="3706002"/>
            <a:ext cx="3763926" cy="1200329"/>
          </a:xfrm>
          <a:prstGeom prst="rect">
            <a:avLst/>
          </a:prstGeom>
          <a:noFill/>
        </p:spPr>
        <p:txBody>
          <a:bodyPr wrap="square" rtlCol="0">
            <a:spAutoFit/>
          </a:bodyPr>
          <a:lstStyle/>
          <a:p>
            <a:r>
              <a:rPr lang="en-US" sz="1200" dirty="0">
                <a:solidFill>
                  <a:schemeClr val="accent6"/>
                </a:solidFill>
              </a:rPr>
              <a:t>Reg-Down 2025: </a:t>
            </a:r>
          </a:p>
          <a:p>
            <a:r>
              <a:rPr lang="en-US" sz="1200" dirty="0">
                <a:solidFill>
                  <a:schemeClr val="accent6"/>
                </a:solidFill>
              </a:rPr>
              <a:t>On avg. </a:t>
            </a:r>
            <a:r>
              <a:rPr lang="en-US" sz="1200" dirty="0">
                <a:solidFill>
                  <a:schemeClr val="accent4"/>
                </a:solidFill>
              </a:rPr>
              <a:t>68 MW</a:t>
            </a:r>
            <a:r>
              <a:rPr lang="en-US" sz="1200" dirty="0">
                <a:solidFill>
                  <a:schemeClr val="accent6"/>
                </a:solidFill>
              </a:rPr>
              <a:t> increase from prev. year</a:t>
            </a:r>
          </a:p>
          <a:p>
            <a:r>
              <a:rPr lang="en-US" sz="1200" dirty="0">
                <a:solidFill>
                  <a:schemeClr val="accent6"/>
                </a:solidFill>
              </a:rPr>
              <a:t>Largest increase is in </a:t>
            </a:r>
            <a:r>
              <a:rPr lang="en-US" sz="1200" dirty="0">
                <a:solidFill>
                  <a:schemeClr val="accent4"/>
                </a:solidFill>
              </a:rPr>
              <a:t>Jan</a:t>
            </a:r>
            <a:r>
              <a:rPr lang="en-US" sz="1200" dirty="0">
                <a:solidFill>
                  <a:schemeClr val="accent6"/>
                </a:solidFill>
              </a:rPr>
              <a:t> by </a:t>
            </a:r>
            <a:r>
              <a:rPr lang="en-US" sz="1200" dirty="0">
                <a:solidFill>
                  <a:schemeClr val="accent4"/>
                </a:solidFill>
              </a:rPr>
              <a:t>83 </a:t>
            </a:r>
            <a:r>
              <a:rPr lang="en-US" sz="1200" dirty="0">
                <a:solidFill>
                  <a:schemeClr val="accent6"/>
                </a:solidFill>
              </a:rPr>
              <a:t>MW</a:t>
            </a:r>
          </a:p>
          <a:p>
            <a:r>
              <a:rPr lang="en-US" sz="1200" dirty="0">
                <a:solidFill>
                  <a:schemeClr val="accent6"/>
                </a:solidFill>
              </a:rPr>
              <a:t>Reg-Down 2025 (Proposed): </a:t>
            </a:r>
          </a:p>
          <a:p>
            <a:r>
              <a:rPr lang="en-US" sz="1200" dirty="0">
                <a:solidFill>
                  <a:schemeClr val="accent6"/>
                </a:solidFill>
              </a:rPr>
              <a:t>On avg. </a:t>
            </a:r>
            <a:r>
              <a:rPr lang="en-US" sz="1200" dirty="0">
                <a:solidFill>
                  <a:schemeClr val="accent4"/>
                </a:solidFill>
              </a:rPr>
              <a:t>23 MW</a:t>
            </a:r>
            <a:r>
              <a:rPr lang="en-US" sz="1200" dirty="0">
                <a:solidFill>
                  <a:schemeClr val="accent6"/>
                </a:solidFill>
              </a:rPr>
              <a:t> increase from prev. year</a:t>
            </a:r>
          </a:p>
          <a:p>
            <a:r>
              <a:rPr lang="en-US" sz="1200" dirty="0">
                <a:solidFill>
                  <a:schemeClr val="accent6"/>
                </a:solidFill>
              </a:rPr>
              <a:t>Largest increase is in </a:t>
            </a:r>
            <a:r>
              <a:rPr lang="en-US" sz="1200" dirty="0">
                <a:solidFill>
                  <a:schemeClr val="accent4"/>
                </a:solidFill>
              </a:rPr>
              <a:t>July</a:t>
            </a:r>
            <a:r>
              <a:rPr lang="en-US" sz="1200" dirty="0">
                <a:solidFill>
                  <a:schemeClr val="accent6"/>
                </a:solidFill>
              </a:rPr>
              <a:t> by </a:t>
            </a:r>
            <a:r>
              <a:rPr lang="en-US" sz="1200" dirty="0">
                <a:solidFill>
                  <a:schemeClr val="accent4"/>
                </a:solidFill>
              </a:rPr>
              <a:t>40 </a:t>
            </a:r>
            <a:r>
              <a:rPr lang="en-US" sz="1200" dirty="0">
                <a:solidFill>
                  <a:schemeClr val="accent6"/>
                </a:solidFill>
              </a:rPr>
              <a:t>MW</a:t>
            </a:r>
          </a:p>
        </p:txBody>
      </p:sp>
    </p:spTree>
    <p:extLst>
      <p:ext uri="{BB962C8B-B14F-4D97-AF65-F5344CB8AC3E}">
        <p14:creationId xmlns:p14="http://schemas.microsoft.com/office/powerpoint/2010/main" val="34365505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598C71C-29E9-9E57-11C7-5C1254FC061B}"/>
              </a:ext>
            </a:extLst>
          </p:cNvPr>
          <p:cNvPicPr>
            <a:picLocks noChangeAspect="1"/>
          </p:cNvPicPr>
          <p:nvPr/>
        </p:nvPicPr>
        <p:blipFill>
          <a:blip r:embed="rId2"/>
          <a:stretch>
            <a:fillRect/>
          </a:stretch>
        </p:blipFill>
        <p:spPr>
          <a:xfrm>
            <a:off x="0" y="1919112"/>
            <a:ext cx="9144000" cy="3976718"/>
          </a:xfrm>
          <a:prstGeom prst="rect">
            <a:avLst/>
          </a:prstGeom>
        </p:spPr>
      </p:pic>
      <p:sp>
        <p:nvSpPr>
          <p:cNvPr id="2" name="Title 1">
            <a:extLst>
              <a:ext uri="{FF2B5EF4-FFF2-40B4-BE49-F238E27FC236}">
                <a16:creationId xmlns:a16="http://schemas.microsoft.com/office/drawing/2014/main" id="{E482405D-4E02-51BF-0FD1-85119B0CA26B}"/>
              </a:ext>
            </a:extLst>
          </p:cNvPr>
          <p:cNvSpPr>
            <a:spLocks noGrp="1"/>
          </p:cNvSpPr>
          <p:nvPr>
            <p:ph type="title"/>
          </p:nvPr>
        </p:nvSpPr>
        <p:spPr/>
        <p:txBody>
          <a:bodyPr/>
          <a:lstStyle/>
          <a:p>
            <a:r>
              <a:rPr lang="en-US" sz="2800" dirty="0"/>
              <a:t>Hourly Average ECRS Comparison</a:t>
            </a:r>
            <a:endParaRPr lang="en-US" sz="2800" dirty="0">
              <a:solidFill>
                <a:srgbClr val="FF0000"/>
              </a:solidFill>
            </a:endParaRPr>
          </a:p>
        </p:txBody>
      </p:sp>
      <p:sp>
        <p:nvSpPr>
          <p:cNvPr id="4" name="Slide Number Placeholder 3">
            <a:extLst>
              <a:ext uri="{FF2B5EF4-FFF2-40B4-BE49-F238E27FC236}">
                <a16:creationId xmlns:a16="http://schemas.microsoft.com/office/drawing/2014/main" id="{48C188B5-08D8-102B-73FF-527B08980796}"/>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4</a:t>
            </a:fld>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sp>
        <p:nvSpPr>
          <p:cNvPr id="9" name="TextBox 8">
            <a:extLst>
              <a:ext uri="{FF2B5EF4-FFF2-40B4-BE49-F238E27FC236}">
                <a16:creationId xmlns:a16="http://schemas.microsoft.com/office/drawing/2014/main" id="{C3FC51EA-5476-84CE-B5CF-EC7218BE257D}"/>
              </a:ext>
            </a:extLst>
          </p:cNvPr>
          <p:cNvSpPr txBox="1"/>
          <p:nvPr/>
        </p:nvSpPr>
        <p:spPr>
          <a:xfrm>
            <a:off x="304800" y="1125709"/>
            <a:ext cx="5239917" cy="7386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910258"/>
                </a:solidFill>
                <a:effectLst/>
                <a:uLnTx/>
                <a:uFillTx/>
                <a:latin typeface="Arial"/>
                <a:ea typeface="+mn-ea"/>
                <a:cs typeface="+mn-cs"/>
              </a:rPr>
              <a:t>2025 ECRS </a:t>
            </a:r>
            <a:r>
              <a:rPr lang="en-US" sz="1400" dirty="0">
                <a:solidFill>
                  <a:srgbClr val="910258"/>
                </a:solidFill>
                <a:latin typeface="Arial"/>
              </a:rPr>
              <a:t>proposed</a:t>
            </a:r>
            <a:r>
              <a:rPr kumimoji="0" lang="en-US" sz="1400" b="0" i="0" u="none" strike="noStrike" kern="1200" cap="none" spc="0" normalizeH="0" baseline="0" noProof="0" dirty="0">
                <a:ln>
                  <a:noFill/>
                </a:ln>
                <a:solidFill>
                  <a:srgbClr val="910258"/>
                </a:solidFill>
                <a:effectLst/>
                <a:uLnTx/>
                <a:uFillTx/>
                <a:latin typeface="Arial"/>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910258"/>
                </a:solidFill>
                <a:effectLst/>
                <a:uLnTx/>
                <a:uFillTx/>
                <a:latin typeface="Arial"/>
                <a:ea typeface="+mn-ea"/>
                <a:cs typeface="+mn-cs"/>
              </a:rPr>
              <a:t>On avg. </a:t>
            </a:r>
            <a:r>
              <a:rPr kumimoji="0" lang="en-US" sz="1400" b="0" i="0" u="none" strike="noStrike" kern="1200" cap="none" spc="0" normalizeH="0" baseline="0" noProof="0" dirty="0">
                <a:ln>
                  <a:noFill/>
                </a:ln>
                <a:solidFill>
                  <a:srgbClr val="003764"/>
                </a:solidFill>
                <a:effectLst/>
                <a:uLnTx/>
                <a:uFillTx/>
                <a:latin typeface="Arial"/>
                <a:ea typeface="+mn-ea"/>
                <a:cs typeface="+mn-cs"/>
              </a:rPr>
              <a:t>273</a:t>
            </a:r>
            <a:r>
              <a:rPr lang="en-US" sz="1400" dirty="0">
                <a:solidFill>
                  <a:srgbClr val="003764"/>
                </a:solidFill>
                <a:latin typeface="Arial"/>
              </a:rPr>
              <a:t> </a:t>
            </a:r>
            <a:r>
              <a:rPr kumimoji="0" lang="en-US" sz="1400" b="0" i="0" u="none" strike="noStrike" kern="1200" cap="none" spc="0" normalizeH="0" baseline="0" noProof="0" dirty="0">
                <a:ln>
                  <a:noFill/>
                </a:ln>
                <a:solidFill>
                  <a:srgbClr val="910258"/>
                </a:solidFill>
                <a:effectLst/>
                <a:uLnTx/>
                <a:uFillTx/>
                <a:latin typeface="Arial"/>
                <a:ea typeface="+mn-ea"/>
                <a:cs typeface="+mn-cs"/>
              </a:rPr>
              <a:t>MW decrease compared to previous year</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910258"/>
                </a:solidFill>
                <a:effectLst/>
                <a:uLnTx/>
                <a:uFillTx/>
                <a:latin typeface="Arial"/>
                <a:ea typeface="+mn-ea"/>
                <a:cs typeface="+mn-cs"/>
              </a:rPr>
              <a:t>On avg. </a:t>
            </a:r>
            <a:r>
              <a:rPr kumimoji="0" lang="en-US" sz="1400" b="0" i="0" u="none" strike="noStrike" kern="1200" cap="none" spc="0" normalizeH="0" baseline="0" noProof="0" dirty="0">
                <a:ln>
                  <a:noFill/>
                </a:ln>
                <a:solidFill>
                  <a:srgbClr val="003764"/>
                </a:solidFill>
                <a:effectLst/>
                <a:uLnTx/>
                <a:uFillTx/>
                <a:latin typeface="Arial"/>
                <a:ea typeface="+mn-ea"/>
                <a:cs typeface="+mn-cs"/>
              </a:rPr>
              <a:t>517</a:t>
            </a:r>
            <a:r>
              <a:rPr lang="en-US" sz="1400" dirty="0">
                <a:solidFill>
                  <a:srgbClr val="003764"/>
                </a:solidFill>
                <a:latin typeface="Arial"/>
              </a:rPr>
              <a:t> </a:t>
            </a:r>
            <a:r>
              <a:rPr kumimoji="0" lang="en-US" sz="1400" b="0" i="0" u="none" strike="noStrike" kern="1200" cap="none" spc="0" normalizeH="0" baseline="0" noProof="0" dirty="0">
                <a:ln>
                  <a:noFill/>
                </a:ln>
                <a:solidFill>
                  <a:srgbClr val="910258"/>
                </a:solidFill>
                <a:effectLst/>
                <a:uLnTx/>
                <a:uFillTx/>
                <a:latin typeface="Arial"/>
                <a:ea typeface="+mn-ea"/>
                <a:cs typeface="+mn-cs"/>
              </a:rPr>
              <a:t>MW decrease compared to 2025</a:t>
            </a:r>
          </a:p>
        </p:txBody>
      </p:sp>
    </p:spTree>
    <p:extLst>
      <p:ext uri="{BB962C8B-B14F-4D97-AF65-F5344CB8AC3E}">
        <p14:creationId xmlns:p14="http://schemas.microsoft.com/office/powerpoint/2010/main" val="24870555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Chart, bar chart&#10;&#10;Description automatically generated">
            <a:extLst>
              <a:ext uri="{FF2B5EF4-FFF2-40B4-BE49-F238E27FC236}">
                <a16:creationId xmlns:a16="http://schemas.microsoft.com/office/drawing/2014/main" id="{D26AE108-B18B-1431-0995-199DCFDAA4E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5637" y="2093099"/>
            <a:ext cx="8312727" cy="4156364"/>
          </a:xfrm>
          <a:prstGeom prst="rect">
            <a:avLst/>
          </a:prstGeom>
        </p:spPr>
      </p:pic>
      <p:sp>
        <p:nvSpPr>
          <p:cNvPr id="2" name="Title 1">
            <a:extLst>
              <a:ext uri="{FF2B5EF4-FFF2-40B4-BE49-F238E27FC236}">
                <a16:creationId xmlns:a16="http://schemas.microsoft.com/office/drawing/2014/main" id="{2B323A3D-4FCC-4AEB-99EC-86856FE0AA61}"/>
              </a:ext>
            </a:extLst>
          </p:cNvPr>
          <p:cNvSpPr>
            <a:spLocks noGrp="1"/>
          </p:cNvSpPr>
          <p:nvPr>
            <p:ph type="title"/>
          </p:nvPr>
        </p:nvSpPr>
        <p:spPr/>
        <p:txBody>
          <a:bodyPr/>
          <a:lstStyle/>
          <a:p>
            <a:r>
              <a:rPr lang="en-US" sz="2800" dirty="0"/>
              <a:t>Hourly Average NSRS Comparison</a:t>
            </a:r>
            <a:endParaRPr lang="en-US" sz="2800" dirty="0">
              <a:solidFill>
                <a:srgbClr val="FF0000"/>
              </a:solidFill>
            </a:endParaRPr>
          </a:p>
        </p:txBody>
      </p:sp>
      <p:sp>
        <p:nvSpPr>
          <p:cNvPr id="4" name="Slide Number Placeholder 3">
            <a:extLst>
              <a:ext uri="{FF2B5EF4-FFF2-40B4-BE49-F238E27FC236}">
                <a16:creationId xmlns:a16="http://schemas.microsoft.com/office/drawing/2014/main" id="{64973574-514B-4D9A-B81B-D7A58F2FA1C1}"/>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5</a:t>
            </a:fld>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sp>
        <p:nvSpPr>
          <p:cNvPr id="8" name="TextBox 7">
            <a:extLst>
              <a:ext uri="{FF2B5EF4-FFF2-40B4-BE49-F238E27FC236}">
                <a16:creationId xmlns:a16="http://schemas.microsoft.com/office/drawing/2014/main" id="{6A7D7C14-CC71-03F4-7070-C2CDDF4D6990}"/>
              </a:ext>
            </a:extLst>
          </p:cNvPr>
          <p:cNvSpPr txBox="1"/>
          <p:nvPr/>
        </p:nvSpPr>
        <p:spPr>
          <a:xfrm>
            <a:off x="895323" y="958902"/>
            <a:ext cx="3513106" cy="738664"/>
          </a:xfrm>
          <a:prstGeom prst="rect">
            <a:avLst/>
          </a:prstGeom>
          <a:noFill/>
        </p:spPr>
        <p:txBody>
          <a:bodyPr wrap="square" rtlCol="0">
            <a:spAutoFit/>
          </a:bodyPr>
          <a:lstStyle/>
          <a:p>
            <a:r>
              <a:rPr lang="en-US" sz="1400" dirty="0">
                <a:solidFill>
                  <a:schemeClr val="accent6"/>
                </a:solidFill>
              </a:rPr>
              <a:t>2025 NSRS (6HA): </a:t>
            </a:r>
          </a:p>
          <a:p>
            <a:r>
              <a:rPr lang="en-US" sz="1400" dirty="0">
                <a:solidFill>
                  <a:schemeClr val="accent6"/>
                </a:solidFill>
              </a:rPr>
              <a:t>On avg. </a:t>
            </a:r>
            <a:r>
              <a:rPr lang="en-US" sz="1400" dirty="0">
                <a:solidFill>
                  <a:schemeClr val="accent4"/>
                </a:solidFill>
              </a:rPr>
              <a:t>246 </a:t>
            </a:r>
            <a:r>
              <a:rPr lang="en-US" sz="1400" dirty="0">
                <a:solidFill>
                  <a:schemeClr val="accent6"/>
                </a:solidFill>
              </a:rPr>
              <a:t>MW increase from prev. year</a:t>
            </a:r>
          </a:p>
          <a:p>
            <a:r>
              <a:rPr lang="en-US" sz="1400" dirty="0">
                <a:solidFill>
                  <a:schemeClr val="accent6"/>
                </a:solidFill>
              </a:rPr>
              <a:t>Largest increase is in </a:t>
            </a:r>
            <a:r>
              <a:rPr lang="en-US" sz="1400" dirty="0">
                <a:solidFill>
                  <a:schemeClr val="accent4"/>
                </a:solidFill>
              </a:rPr>
              <a:t>Jan</a:t>
            </a:r>
            <a:r>
              <a:rPr lang="en-US" sz="1400" dirty="0">
                <a:solidFill>
                  <a:schemeClr val="accent6"/>
                </a:solidFill>
              </a:rPr>
              <a:t> by </a:t>
            </a:r>
            <a:r>
              <a:rPr lang="en-US" sz="1400" dirty="0">
                <a:solidFill>
                  <a:schemeClr val="accent4"/>
                </a:solidFill>
              </a:rPr>
              <a:t>388 </a:t>
            </a:r>
            <a:r>
              <a:rPr lang="en-US" sz="1400" dirty="0">
                <a:solidFill>
                  <a:schemeClr val="accent6"/>
                </a:solidFill>
              </a:rPr>
              <a:t>MW</a:t>
            </a:r>
          </a:p>
        </p:txBody>
      </p:sp>
      <p:sp>
        <p:nvSpPr>
          <p:cNvPr id="9" name="TextBox 8">
            <a:extLst>
              <a:ext uri="{FF2B5EF4-FFF2-40B4-BE49-F238E27FC236}">
                <a16:creationId xmlns:a16="http://schemas.microsoft.com/office/drawing/2014/main" id="{DA44164C-C9C4-262C-05D8-F858443BC2FC}"/>
              </a:ext>
            </a:extLst>
          </p:cNvPr>
          <p:cNvSpPr txBox="1"/>
          <p:nvPr/>
        </p:nvSpPr>
        <p:spPr>
          <a:xfrm>
            <a:off x="4408429" y="958902"/>
            <a:ext cx="4190839" cy="1169551"/>
          </a:xfrm>
          <a:prstGeom prst="rect">
            <a:avLst/>
          </a:prstGeom>
          <a:noFill/>
        </p:spPr>
        <p:txBody>
          <a:bodyPr wrap="square" rtlCol="0">
            <a:spAutoFit/>
          </a:bodyPr>
          <a:lstStyle/>
          <a:p>
            <a:r>
              <a:rPr lang="en-US" sz="1400" dirty="0">
                <a:solidFill>
                  <a:schemeClr val="accent6"/>
                </a:solidFill>
              </a:rPr>
              <a:t>2025 NSRS (6HA+4HA): </a:t>
            </a:r>
          </a:p>
          <a:p>
            <a:r>
              <a:rPr lang="en-US" sz="1400" dirty="0">
                <a:solidFill>
                  <a:schemeClr val="accent6"/>
                </a:solidFill>
              </a:rPr>
              <a:t>On avg. </a:t>
            </a:r>
            <a:r>
              <a:rPr lang="en-US" sz="1400" dirty="0">
                <a:solidFill>
                  <a:schemeClr val="accent4"/>
                </a:solidFill>
              </a:rPr>
              <a:t>169 </a:t>
            </a:r>
            <a:r>
              <a:rPr lang="en-US" sz="1400" dirty="0">
                <a:solidFill>
                  <a:schemeClr val="accent6"/>
                </a:solidFill>
              </a:rPr>
              <a:t>MW increase from prev. year</a:t>
            </a:r>
          </a:p>
          <a:p>
            <a:r>
              <a:rPr lang="en-US" sz="1400" dirty="0">
                <a:solidFill>
                  <a:schemeClr val="accent6"/>
                </a:solidFill>
              </a:rPr>
              <a:t>Largest increase is in </a:t>
            </a:r>
            <a:r>
              <a:rPr lang="en-US" sz="1400" dirty="0">
                <a:solidFill>
                  <a:schemeClr val="accent4"/>
                </a:solidFill>
              </a:rPr>
              <a:t>Mar</a:t>
            </a:r>
            <a:r>
              <a:rPr lang="en-US" sz="1400" dirty="0">
                <a:solidFill>
                  <a:schemeClr val="accent6"/>
                </a:solidFill>
              </a:rPr>
              <a:t> by </a:t>
            </a:r>
            <a:r>
              <a:rPr lang="en-US" sz="1400" dirty="0">
                <a:solidFill>
                  <a:schemeClr val="accent4"/>
                </a:solidFill>
              </a:rPr>
              <a:t>311 </a:t>
            </a:r>
            <a:r>
              <a:rPr lang="en-US" sz="1400" dirty="0">
                <a:solidFill>
                  <a:schemeClr val="accent6"/>
                </a:solidFill>
              </a:rPr>
              <a:t>MW</a:t>
            </a:r>
          </a:p>
          <a:p>
            <a:r>
              <a:rPr lang="en-US" sz="1400" dirty="0">
                <a:solidFill>
                  <a:schemeClr val="accent6"/>
                </a:solidFill>
              </a:rPr>
              <a:t>On avg. </a:t>
            </a:r>
            <a:r>
              <a:rPr lang="en-US" sz="1400" dirty="0">
                <a:solidFill>
                  <a:schemeClr val="accent4"/>
                </a:solidFill>
              </a:rPr>
              <a:t>77 </a:t>
            </a:r>
            <a:r>
              <a:rPr lang="en-US" sz="1400" dirty="0">
                <a:solidFill>
                  <a:schemeClr val="accent6"/>
                </a:solidFill>
              </a:rPr>
              <a:t>MW decrease compared to 2025 (6HA) </a:t>
            </a:r>
          </a:p>
          <a:p>
            <a:r>
              <a:rPr lang="en-US" sz="1400" dirty="0">
                <a:solidFill>
                  <a:schemeClr val="accent6"/>
                </a:solidFill>
              </a:rPr>
              <a:t>Largest decrease is in </a:t>
            </a:r>
            <a:r>
              <a:rPr lang="en-US" sz="1400" dirty="0">
                <a:solidFill>
                  <a:schemeClr val="accent4"/>
                </a:solidFill>
              </a:rPr>
              <a:t>Feb</a:t>
            </a:r>
            <a:r>
              <a:rPr lang="en-US" sz="1400" dirty="0">
                <a:solidFill>
                  <a:schemeClr val="accent6"/>
                </a:solidFill>
              </a:rPr>
              <a:t> by </a:t>
            </a:r>
            <a:r>
              <a:rPr lang="en-US" sz="1400" dirty="0">
                <a:solidFill>
                  <a:schemeClr val="accent4"/>
                </a:solidFill>
              </a:rPr>
              <a:t>189 </a:t>
            </a:r>
            <a:r>
              <a:rPr lang="en-US" sz="1400" dirty="0">
                <a:solidFill>
                  <a:schemeClr val="accent6"/>
                </a:solidFill>
              </a:rPr>
              <a:t>MW</a:t>
            </a:r>
          </a:p>
        </p:txBody>
      </p:sp>
    </p:spTree>
    <p:extLst>
      <p:ext uri="{BB962C8B-B14F-4D97-AF65-F5344CB8AC3E}">
        <p14:creationId xmlns:p14="http://schemas.microsoft.com/office/powerpoint/2010/main" val="37437745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51AA58-C98D-6744-EF53-1DBF2105F7C0}"/>
              </a:ext>
            </a:extLst>
          </p:cNvPr>
          <p:cNvSpPr>
            <a:spLocks noGrp="1"/>
          </p:cNvSpPr>
          <p:nvPr>
            <p:ph type="title"/>
          </p:nvPr>
        </p:nvSpPr>
        <p:spPr/>
        <p:txBody>
          <a:bodyPr/>
          <a:lstStyle/>
          <a:p>
            <a:r>
              <a:rPr lang="en-US" sz="2800" dirty="0"/>
              <a:t>Hourly Average RRS Comparison</a:t>
            </a:r>
          </a:p>
        </p:txBody>
      </p:sp>
      <p:sp>
        <p:nvSpPr>
          <p:cNvPr id="4" name="Slide Number Placeholder 3">
            <a:extLst>
              <a:ext uri="{FF2B5EF4-FFF2-40B4-BE49-F238E27FC236}">
                <a16:creationId xmlns:a16="http://schemas.microsoft.com/office/drawing/2014/main" id="{EF9A77F9-1E3B-BB9D-2343-FDEEFC5A809A}"/>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900" b="0" i="0" u="none" strike="noStrike" kern="1200" cap="none" spc="0" normalizeH="0" baseline="0" noProof="0" smtClean="0">
                <a:ln>
                  <a:noFill/>
                </a:ln>
                <a:solidFill>
                  <a:srgbClr val="FFFFFF"/>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6</a:t>
            </a:fld>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sp>
        <p:nvSpPr>
          <p:cNvPr id="10" name="TextBox 9">
            <a:extLst>
              <a:ext uri="{FF2B5EF4-FFF2-40B4-BE49-F238E27FC236}">
                <a16:creationId xmlns:a16="http://schemas.microsoft.com/office/drawing/2014/main" id="{30232D05-76F4-73CB-BF04-8B8AD0E72DA7}"/>
              </a:ext>
            </a:extLst>
          </p:cNvPr>
          <p:cNvSpPr txBox="1"/>
          <p:nvPr/>
        </p:nvSpPr>
        <p:spPr>
          <a:xfrm>
            <a:off x="1119984" y="1042173"/>
            <a:ext cx="3500621" cy="954107"/>
          </a:xfrm>
          <a:prstGeom prst="rect">
            <a:avLst/>
          </a:prstGeom>
          <a:noFill/>
        </p:spPr>
        <p:txBody>
          <a:bodyPr wrap="square" rtlCol="0">
            <a:spAutoFit/>
          </a:bodyPr>
          <a:lstStyle/>
          <a:p>
            <a:r>
              <a:rPr lang="en-US" sz="1400" dirty="0">
                <a:solidFill>
                  <a:schemeClr val="accent6"/>
                </a:solidFill>
              </a:rPr>
              <a:t>2025 RRS: </a:t>
            </a:r>
          </a:p>
          <a:p>
            <a:r>
              <a:rPr lang="en-US" sz="1400" dirty="0">
                <a:solidFill>
                  <a:schemeClr val="accent6"/>
                </a:solidFill>
              </a:rPr>
              <a:t>On avg. </a:t>
            </a:r>
            <a:r>
              <a:rPr lang="en-US" sz="1400" dirty="0">
                <a:solidFill>
                  <a:schemeClr val="accent4"/>
                </a:solidFill>
              </a:rPr>
              <a:t>13 </a:t>
            </a:r>
            <a:r>
              <a:rPr lang="en-US" sz="1400" dirty="0">
                <a:solidFill>
                  <a:schemeClr val="accent6"/>
                </a:solidFill>
              </a:rPr>
              <a:t>MW increase from prev. year</a:t>
            </a:r>
          </a:p>
          <a:p>
            <a:r>
              <a:rPr lang="en-US" sz="1400" dirty="0">
                <a:solidFill>
                  <a:schemeClr val="accent6"/>
                </a:solidFill>
              </a:rPr>
              <a:t>Largest increase is in </a:t>
            </a:r>
            <a:r>
              <a:rPr lang="en-US" sz="1400" dirty="0">
                <a:solidFill>
                  <a:schemeClr val="accent4"/>
                </a:solidFill>
              </a:rPr>
              <a:t>Feb</a:t>
            </a:r>
            <a:r>
              <a:rPr lang="en-US" sz="1400" dirty="0">
                <a:solidFill>
                  <a:schemeClr val="accent6"/>
                </a:solidFill>
              </a:rPr>
              <a:t> by </a:t>
            </a:r>
            <a:r>
              <a:rPr lang="en-US" sz="1400" dirty="0">
                <a:solidFill>
                  <a:schemeClr val="accent4"/>
                </a:solidFill>
              </a:rPr>
              <a:t>122 </a:t>
            </a:r>
            <a:r>
              <a:rPr lang="en-US" sz="1400" dirty="0">
                <a:solidFill>
                  <a:schemeClr val="accent6"/>
                </a:solidFill>
              </a:rPr>
              <a:t>MW</a:t>
            </a:r>
          </a:p>
          <a:p>
            <a:r>
              <a:rPr lang="en-US" sz="1400" dirty="0">
                <a:solidFill>
                  <a:schemeClr val="accent6"/>
                </a:solidFill>
              </a:rPr>
              <a:t>Largest decrease is in </a:t>
            </a:r>
            <a:r>
              <a:rPr lang="en-US" sz="1400" dirty="0">
                <a:solidFill>
                  <a:schemeClr val="accent4"/>
                </a:solidFill>
              </a:rPr>
              <a:t>Jan</a:t>
            </a:r>
            <a:r>
              <a:rPr lang="en-US" sz="1400" dirty="0">
                <a:solidFill>
                  <a:schemeClr val="accent6"/>
                </a:solidFill>
              </a:rPr>
              <a:t> by </a:t>
            </a:r>
            <a:r>
              <a:rPr lang="en-US" sz="1400" dirty="0">
                <a:solidFill>
                  <a:schemeClr val="accent4"/>
                </a:solidFill>
              </a:rPr>
              <a:t>59 </a:t>
            </a:r>
            <a:r>
              <a:rPr lang="en-US" sz="1400" dirty="0">
                <a:solidFill>
                  <a:schemeClr val="accent6"/>
                </a:solidFill>
              </a:rPr>
              <a:t>MW</a:t>
            </a:r>
          </a:p>
        </p:txBody>
      </p:sp>
      <p:pic>
        <p:nvPicPr>
          <p:cNvPr id="5" name="Picture 4" descr="Chart, bar chart&#10;&#10;Description automatically generated">
            <a:extLst>
              <a:ext uri="{FF2B5EF4-FFF2-40B4-BE49-F238E27FC236}">
                <a16:creationId xmlns:a16="http://schemas.microsoft.com/office/drawing/2014/main" id="{7270E049-5B1C-F2A1-0BAD-99786FA7EC3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5637" y="2028552"/>
            <a:ext cx="8312727" cy="4156364"/>
          </a:xfrm>
          <a:prstGeom prst="rect">
            <a:avLst/>
          </a:prstGeom>
        </p:spPr>
      </p:pic>
    </p:spTree>
    <p:extLst>
      <p:ext uri="{BB962C8B-B14F-4D97-AF65-F5344CB8AC3E}">
        <p14:creationId xmlns:p14="http://schemas.microsoft.com/office/powerpoint/2010/main" val="811413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a:extLst>
              <a:ext uri="{FF2B5EF4-FFF2-40B4-BE49-F238E27FC236}">
                <a16:creationId xmlns:a16="http://schemas.microsoft.com/office/drawing/2014/main" id="{C65DD900-E414-0671-DEAA-9C5C01A85DEC}"/>
              </a:ext>
            </a:extLst>
          </p:cNvPr>
          <p:cNvSpPr>
            <a:spLocks noGrp="1"/>
          </p:cNvSpPr>
          <p:nvPr>
            <p:ph type="title"/>
          </p:nvPr>
        </p:nvSpPr>
        <p:spPr/>
        <p:txBody>
          <a:bodyPr/>
          <a:lstStyle/>
          <a:p>
            <a:r>
              <a:rPr lang="en-US" dirty="0"/>
              <a:t>Summary</a:t>
            </a:r>
            <a:endParaRPr lang="en-US" dirty="0">
              <a:solidFill>
                <a:schemeClr val="accent6"/>
              </a:solidFill>
            </a:endParaRPr>
          </a:p>
        </p:txBody>
      </p:sp>
      <p:sp>
        <p:nvSpPr>
          <p:cNvPr id="14" name="Content Placeholder 13">
            <a:extLst>
              <a:ext uri="{FF2B5EF4-FFF2-40B4-BE49-F238E27FC236}">
                <a16:creationId xmlns:a16="http://schemas.microsoft.com/office/drawing/2014/main" id="{A12E6491-A96A-E5EE-A56D-2DB2E588B6B8}"/>
              </a:ext>
            </a:extLst>
          </p:cNvPr>
          <p:cNvSpPr>
            <a:spLocks noGrp="1"/>
          </p:cNvSpPr>
          <p:nvPr>
            <p:ph idx="1"/>
          </p:nvPr>
        </p:nvSpPr>
        <p:spPr/>
        <p:txBody>
          <a:bodyPr/>
          <a:lstStyle/>
          <a:p>
            <a:r>
              <a:rPr lang="en-US" sz="1400" dirty="0"/>
              <a:t>Below is a summary of the proposed changes to the methodology used for computing minimum AS quantities for 2025, </a:t>
            </a:r>
          </a:p>
          <a:p>
            <a:pPr lvl="1"/>
            <a:r>
              <a:rPr lang="en-US" sz="1400" dirty="0"/>
              <a:t>ERCOT is proposing changes in the methodologies used to compute Regulation Service (one change), ERCOT Contingency Reserve Service (three changes) and Non-Spinning Reserve Service (one change) requirements. </a:t>
            </a:r>
          </a:p>
          <a:p>
            <a:pPr lvl="1"/>
            <a:r>
              <a:rPr lang="en-US" sz="1400" dirty="0"/>
              <a:t>ERCOT is not proposing any changes in the methodology used to compute Responsive Reserve Service. </a:t>
            </a:r>
          </a:p>
          <a:p>
            <a:pPr marL="0" indent="0">
              <a:buNone/>
            </a:pPr>
            <a:endParaRPr lang="en-US" sz="1400" dirty="0"/>
          </a:p>
          <a:p>
            <a:r>
              <a:rPr lang="en-US" sz="1400" dirty="0"/>
              <a:t>Spreadsheets that contain the preliminary quantities from Jan to Jul 2025 and a redline version of the AS Methodology document have been posted on today’s meeting page.</a:t>
            </a:r>
          </a:p>
          <a:p>
            <a:endParaRPr lang="en-US" sz="1400" dirty="0"/>
          </a:p>
          <a:p>
            <a:r>
              <a:rPr lang="en-US" sz="1400" dirty="0"/>
              <a:t>ERCOT is seeking endorsement on ERCOT’s proposed methodology for computing minimum AS quantities for 2025.</a:t>
            </a:r>
          </a:p>
          <a:p>
            <a:endParaRPr lang="en-US" sz="1400" dirty="0"/>
          </a:p>
          <a:p>
            <a:endParaRPr lang="en-US" sz="1400" i="1" dirty="0"/>
          </a:p>
          <a:p>
            <a:endParaRPr lang="en-US" sz="1400" i="1"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7</a:t>
            </a:fld>
            <a:endParaRPr lang="en-US"/>
          </a:p>
        </p:txBody>
      </p:sp>
    </p:spTree>
    <p:extLst>
      <p:ext uri="{BB962C8B-B14F-4D97-AF65-F5344CB8AC3E}">
        <p14:creationId xmlns:p14="http://schemas.microsoft.com/office/powerpoint/2010/main" val="328944456"/>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70557</TotalTime>
  <Words>746</Words>
  <Application>Microsoft Office PowerPoint</Application>
  <PresentationFormat>On-screen Show (4:3)</PresentationFormat>
  <Paragraphs>79</Paragraphs>
  <Slides>7</Slides>
  <Notes>3</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7</vt:i4>
      </vt:variant>
    </vt:vector>
  </HeadingPairs>
  <TitlesOfParts>
    <vt:vector size="14" baseType="lpstr">
      <vt:lpstr>Arial</vt:lpstr>
      <vt:lpstr>Calibri</vt:lpstr>
      <vt:lpstr>Courier New</vt:lpstr>
      <vt:lpstr>Wingdings</vt:lpstr>
      <vt:lpstr>1_Custom Design</vt:lpstr>
      <vt:lpstr>1_Office Theme</vt:lpstr>
      <vt:lpstr>2_Office Theme</vt:lpstr>
      <vt:lpstr>PowerPoint Presentation</vt:lpstr>
      <vt:lpstr>Introduction</vt:lpstr>
      <vt:lpstr>Hourly Average Regulation Comparison</vt:lpstr>
      <vt:lpstr>Hourly Average ECRS Comparison</vt:lpstr>
      <vt:lpstr>Hourly Average NSRS Comparison</vt:lpstr>
      <vt:lpstr>Hourly Average RRS Comparison</vt:lpstr>
      <vt:lpstr>Summary</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Matevosjana, Julia</dc:creator>
  <cp:lastModifiedBy>Clifton, Suzy</cp:lastModifiedBy>
  <cp:revision>775</cp:revision>
  <dcterms:created xsi:type="dcterms:W3CDTF">2019-12-03T17:24:44Z</dcterms:created>
  <dcterms:modified xsi:type="dcterms:W3CDTF">2024-09-06T20:52:37Z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7084cbda-52b8-46fb-a7b7-cb5bd465ed85_Enabled">
    <vt:lpwstr>true</vt:lpwstr>
  </property>
  <property fmtid="{D5CDD505-2E9C-101B-9397-08002B2CF9AE}" pid="3" name="MSIP_Label_7084cbda-52b8-46fb-a7b7-cb5bd465ed85_SetDate">
    <vt:lpwstr>2024-02-29T02:35:17Z</vt:lpwstr>
  </property>
  <property fmtid="{D5CDD505-2E9C-101B-9397-08002B2CF9AE}" pid="4" name="MSIP_Label_7084cbda-52b8-46fb-a7b7-cb5bd465ed85_Method">
    <vt:lpwstr>Standard</vt:lpwstr>
  </property>
  <property fmtid="{D5CDD505-2E9C-101B-9397-08002B2CF9AE}" pid="5" name="MSIP_Label_7084cbda-52b8-46fb-a7b7-cb5bd465ed85_Name">
    <vt:lpwstr>Internal</vt:lpwstr>
  </property>
  <property fmtid="{D5CDD505-2E9C-101B-9397-08002B2CF9AE}" pid="6" name="MSIP_Label_7084cbda-52b8-46fb-a7b7-cb5bd465ed85_SiteId">
    <vt:lpwstr>0afb747d-bff7-4596-a9fc-950ef9e0ec45</vt:lpwstr>
  </property>
  <property fmtid="{D5CDD505-2E9C-101B-9397-08002B2CF9AE}" pid="7" name="MSIP_Label_7084cbda-52b8-46fb-a7b7-cb5bd465ed85_ActionId">
    <vt:lpwstr>e4608bf7-14db-41d7-8c28-b2d28f12f0aa</vt:lpwstr>
  </property>
  <property fmtid="{D5CDD505-2E9C-101B-9397-08002B2CF9AE}" pid="8" name="MSIP_Label_7084cbda-52b8-46fb-a7b7-cb5bd465ed85_ContentBits">
    <vt:lpwstr>0</vt:lpwstr>
  </property>
</Properties>
</file>