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3"/>
  </p:notesMasterIdLst>
  <p:handoutMasterIdLst>
    <p:handoutMasterId r:id="rId24"/>
  </p:handoutMasterIdLst>
  <p:sldIdLst>
    <p:sldId id="260" r:id="rId7"/>
    <p:sldId id="330" r:id="rId8"/>
    <p:sldId id="338" r:id="rId9"/>
    <p:sldId id="337" r:id="rId10"/>
    <p:sldId id="356" r:id="rId11"/>
    <p:sldId id="357" r:id="rId12"/>
    <p:sldId id="314" r:id="rId13"/>
    <p:sldId id="347" r:id="rId14"/>
    <p:sldId id="295" r:id="rId15"/>
    <p:sldId id="355" r:id="rId16"/>
    <p:sldId id="343" r:id="rId17"/>
    <p:sldId id="351" r:id="rId18"/>
    <p:sldId id="341" r:id="rId19"/>
    <p:sldId id="344" r:id="rId20"/>
    <p:sldId id="345" r:id="rId21"/>
    <p:sldId id="322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130" autoAdjust="0"/>
  </p:normalViewPr>
  <p:slideViewPr>
    <p:cSldViewPr showGuides="1">
      <p:cViewPr varScale="1">
        <p:scale>
          <a:sx n="126" d="100"/>
          <a:sy n="126" d="100"/>
        </p:scale>
        <p:origin x="115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8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68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Market 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September 18,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334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July 2023 - July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" y="5334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5B677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TPEA closely approximates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433832F-97AD-AEA2-D4D4-02EF027DA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810650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and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E2FFB85C-8993-8620-8B0C-F00954A39F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445098"/>
            <a:ext cx="8076783" cy="244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53846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July 2023 - July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730141"/>
            <a:ext cx="2444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626E3E8B-6010-800F-1BD6-4DB94143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68088"/>
              </p:ext>
            </p:extLst>
          </p:nvPr>
        </p:nvGraphicFramePr>
        <p:xfrm>
          <a:off x="495300" y="452402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52ABF31A-17A8-2547-DCD4-130E94DF08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1524000"/>
            <a:ext cx="8115297" cy="245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July 2023 - July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437971"/>
            <a:ext cx="3237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1221B2-FE49-3408-EF37-5D62C7A88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48308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EAC3D39F-E8EC-F138-24B9-CE411EDC1B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553" y="1295400"/>
            <a:ext cx="8319967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July 2023 – July 2024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485379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57885C-C0E8-AEBC-3628-E87D4EA65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373795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34537AA6-3933-DA2F-78AE-B0280B9E86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166" y="1366889"/>
            <a:ext cx="8083434" cy="244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July 2023 - July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638800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TPEA generally exceeds Invoice exposure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97540B6-0235-C24B-AD87-6281E6FBE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425860"/>
              </p:ext>
            </p:extLst>
          </p:nvPr>
        </p:nvGraphicFramePr>
        <p:xfrm>
          <a:off x="609600" y="4341622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507F3BEB-0EDE-D3EF-9935-1F061D5BF9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049465"/>
            <a:ext cx="8153400" cy="298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July 2023 - July 2024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638800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230388-AAD6-835E-12ED-0806CDA38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949201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A0AFF092-5E2B-DB14-39EE-6A5D5F297A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295400"/>
            <a:ext cx="8139546" cy="246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July 2024 - August 2024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1382"/>
            <a:ext cx="8686800" cy="5204618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Total Potential Exposure (TPE) increased from $1.81 billion in July 2024 to $1.88 billion in August 2024.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 increased mostly due to higher real-time and day-ahead prices</a:t>
            </a:r>
          </a:p>
          <a:p>
            <a:pPr marL="344488" lvl="2" indent="-344488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increased from $4.15 billion in July 2024 to $4.23 billion in August 2024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22319"/>
          </a:xfrm>
        </p:spPr>
        <p:txBody>
          <a:bodyPr/>
          <a:lstStyle/>
          <a:p>
            <a:pPr algn="just"/>
            <a:r>
              <a:rPr lang="en-US" sz="1600" dirty="0">
                <a:cs typeface="Times New Roman" panose="02020603050405020304" pitchFamily="18" charset="0"/>
              </a:rPr>
              <a:t>TPE and Forward Adjustment Factors: August 2023 – August 2024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D91CFB4-08E5-7382-D84E-CEA1352D31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279" y="1459821"/>
            <a:ext cx="8263521" cy="359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HB_NORT:H August 2023 – August 2024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BD0782-ADEE-983E-BB93-4854E73FE7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52847"/>
            <a:ext cx="8153400" cy="351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7"/>
          </a:xfrm>
        </p:spPr>
        <p:txBody>
          <a:bodyPr/>
          <a:lstStyle/>
          <a:p>
            <a:r>
              <a:rPr lang="en-US" sz="1600" dirty="0"/>
              <a:t>Available Credit by Type Compared to Total Potential Exposure (TPE): </a:t>
            </a:r>
            <a:br>
              <a:rPr lang="en-US" sz="1600" dirty="0"/>
            </a:br>
            <a:r>
              <a:rPr lang="en-US" sz="1600" dirty="0">
                <a:cs typeface="Times New Roman" panose="02020603050405020304" pitchFamily="18" charset="0"/>
              </a:rPr>
              <a:t>August 2023 – August 2024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7700" y="54864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6150FA-CD99-E14C-7F60-8F35C42B9C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828" y="1294833"/>
            <a:ext cx="8163329" cy="3810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08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81587"/>
          </a:xfrm>
        </p:spPr>
        <p:txBody>
          <a:bodyPr/>
          <a:lstStyle/>
          <a:p>
            <a:r>
              <a:rPr lang="en-US" sz="1600" dirty="0"/>
              <a:t>Issuer Credit Limits vs Total LC Amounts Per Issuer: End-August 2024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7284" y="52578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As of August 31, 2024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There are a total of 39 banks that have issued LCs.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F6097A-86D5-752A-EB9D-97D8916AE3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828800"/>
            <a:ext cx="7848600" cy="266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245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Jul 2024 – Aug 2024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779720-EDD6-0F5C-10CC-748A1BB58F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175" y="1725020"/>
            <a:ext cx="8693649" cy="3407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Discretionary Collateral by Market Segment August 2022 - August 2024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1A69D0-FB96-346E-9F50-DDDD154DF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670853"/>
            <a:ext cx="8077200" cy="3516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 - August 2024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9950" y="795253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  <a:endParaRPr lang="en-US" sz="1400" b="1" dirty="0">
              <a:solidFill>
                <a:srgbClr val="FF00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6EA296A-BFF0-B4AC-BA69-EE11323AF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662221"/>
            <a:ext cx="6324600" cy="3394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178811</TotalTime>
  <Words>794</Words>
  <Application>Microsoft Office PowerPoint</Application>
  <PresentationFormat>On-screen Show (4:3)</PresentationFormat>
  <Paragraphs>142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Monthly Highlights July 2024 - August 2024</vt:lpstr>
      <vt:lpstr>TPE and Forward Adjustment Factors: August 2023 – August 2024 </vt:lpstr>
      <vt:lpstr>TPE/Real-Time &amp; Day-Ahead Daily Average Settlement Point Prices for HB_NORT:H August 2023 – August 2024 </vt:lpstr>
      <vt:lpstr>Available Credit by Type Compared to Total Potential Exposure (TPE):  August 2023 – August 2024</vt:lpstr>
      <vt:lpstr>Issuer Credit Limits vs Total LC Amounts Per Issuer: End-August 2024</vt:lpstr>
      <vt:lpstr>Discretionary Collateral Jul 2024 – Aug 2024</vt:lpstr>
      <vt:lpstr>Discretionary Collateral by Market Segment August 2022 - August 2024</vt:lpstr>
      <vt:lpstr>TPE and Discretionary Collateral by Market Segment - August 2024</vt:lpstr>
      <vt:lpstr>TPEA Coverage of Settlements July 2023 - July 2024 </vt:lpstr>
      <vt:lpstr>TPEA Coverage of Settlements July 2023 - July 2024 </vt:lpstr>
      <vt:lpstr>TPEA Coverage of Settlements July 2023 - July 2024 </vt:lpstr>
      <vt:lpstr>TPEA Coverage of Settlements July 2023 – July 2024 </vt:lpstr>
      <vt:lpstr>TPEA Coverage of Settlements July 2023 - July 2024 </vt:lpstr>
      <vt:lpstr>TPEA Coverage of Settlements July 2023 - July 2024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1156</cp:revision>
  <cp:lastPrinted>2019-06-18T19:02:16Z</cp:lastPrinted>
  <dcterms:created xsi:type="dcterms:W3CDTF">2016-01-21T15:20:31Z</dcterms:created>
  <dcterms:modified xsi:type="dcterms:W3CDTF">2024-09-13T14:29:15Z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2023-08-11T03:22:48Z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8f01147a-d64c-431b-8326-71285533d140</vt:lpwstr>
  </property>
  <property fmtid="{D5CDD505-2E9C-101B-9397-08002B2CF9AE}" pid="9" name="MSIP_Label_7084cbda-52b8-46fb-a7b7-cb5bd465ed85_ContentBits">
    <vt:lpwstr>0</vt:lpwstr>
  </property>
</Properties>
</file>