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3.xml" ContentType="application/vnd.openxmlformats-officedocument.theme+xml"/>
  <Override PartName="/ppt/theme/theme4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3" r:id="rId4"/>
    <p:sldMasterId id="2147483663" r:id="rId5"/>
  </p:sldMasterIdLst>
  <p:notesMasterIdLst>
    <p:notesMasterId r:id="rId14"/>
  </p:notesMasterIdLst>
  <p:handoutMasterIdLst>
    <p:handoutMasterId r:id="rId15"/>
  </p:handoutMasterIdLst>
  <p:sldIdLst>
    <p:sldId id="542" r:id="rId6"/>
    <p:sldId id="563" r:id="rId7"/>
    <p:sldId id="568" r:id="rId8"/>
    <p:sldId id="579" r:id="rId9"/>
    <p:sldId id="580" r:id="rId10"/>
    <p:sldId id="576" r:id="rId11"/>
    <p:sldId id="575" r:id="rId12"/>
    <p:sldId id="566" r:id="rId1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AED60BC-6DC8-9208-15EC-10DB2B0CE731}" name="Mereness, Matt" initials="MM" userId="S::matt.mereness@ercot.com::6db1126a-164e-4475-8d86-5dde160acd3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6C6"/>
    <a:srgbClr val="26D07C"/>
    <a:srgbClr val="00AEC7"/>
    <a:srgbClr val="E6EBF0"/>
    <a:srgbClr val="093C61"/>
    <a:srgbClr val="98C3FA"/>
    <a:srgbClr val="70CDD9"/>
    <a:srgbClr val="8DC3E5"/>
    <a:srgbClr val="A9E5EA"/>
    <a:srgbClr val="5B67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3296810-A885-4BE3-A3E7-6D5BEEA58F35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2202"/>
    </p:cViewPr>
  </p:sorterViewPr>
  <p:notesViewPr>
    <p:cSldViewPr showGuides="1">
      <p:cViewPr varScale="1">
        <p:scale>
          <a:sx n="61" d="100"/>
          <a:sy n="61" d="100"/>
        </p:scale>
        <p:origin x="2285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E11038-C648-4BF3-8167-6AE1FF3EFDF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20C27A-FD2A-445A-A719-6C03AF8940F3}">
      <dgm:prSet phldrT="[Text]"/>
      <dgm:spPr>
        <a:solidFill>
          <a:srgbClr val="5B6770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70D27D20-9B5C-4ACA-A932-25F2CF915F48}" type="parTrans" cxnId="{A5351B5C-9190-4E1A-BDA3-BCFD1EA44514}">
      <dgm:prSet/>
      <dgm:spPr/>
      <dgm:t>
        <a:bodyPr/>
        <a:lstStyle/>
        <a:p>
          <a:endParaRPr lang="en-US"/>
        </a:p>
      </dgm:t>
    </dgm:pt>
    <dgm:pt modelId="{6F8B888A-19D7-43C8-BC5E-9BDE549DF313}" type="sibTrans" cxnId="{A5351B5C-9190-4E1A-BDA3-BCFD1EA44514}">
      <dgm:prSet/>
      <dgm:spPr/>
      <dgm:t>
        <a:bodyPr/>
        <a:lstStyle/>
        <a:p>
          <a:endParaRPr lang="en-US"/>
        </a:p>
      </dgm:t>
    </dgm:pt>
    <dgm:pt modelId="{E0CEC3AC-4F65-405E-9DD2-9D5A494B4AC7}">
      <dgm:prSet phldrT="[Text]"/>
      <dgm:spPr>
        <a:solidFill>
          <a:srgbClr val="00AEC7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EAB6D17A-4709-4A18-AFBB-0789B952020D}" type="parTrans" cxnId="{6C928428-284E-4E7D-9683-6F55F36228FB}">
      <dgm:prSet/>
      <dgm:spPr/>
      <dgm:t>
        <a:bodyPr/>
        <a:lstStyle/>
        <a:p>
          <a:endParaRPr lang="en-US"/>
        </a:p>
      </dgm:t>
    </dgm:pt>
    <dgm:pt modelId="{E80F0502-7CC7-44FF-B609-B9414F795B8A}" type="sibTrans" cxnId="{6C928428-284E-4E7D-9683-6F55F36228FB}">
      <dgm:prSet/>
      <dgm:spPr/>
      <dgm:t>
        <a:bodyPr/>
        <a:lstStyle/>
        <a:p>
          <a:endParaRPr lang="en-US"/>
        </a:p>
      </dgm:t>
    </dgm:pt>
    <dgm:pt modelId="{187606C4-A5C3-49B4-8A18-BB38CA4215D5}">
      <dgm:prSet phldrT="[Text]"/>
      <dgm:spPr>
        <a:solidFill>
          <a:srgbClr val="093C61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58AE02CB-D91D-41B6-A813-B4F035391B83}" type="parTrans" cxnId="{72D59750-5757-41CF-AF05-6C57B64FB7ED}">
      <dgm:prSet/>
      <dgm:spPr/>
      <dgm:t>
        <a:bodyPr/>
        <a:lstStyle/>
        <a:p>
          <a:endParaRPr lang="en-US"/>
        </a:p>
      </dgm:t>
    </dgm:pt>
    <dgm:pt modelId="{3CFCF34C-096A-4329-BCDD-0A8D1A075934}" type="sibTrans" cxnId="{72D59750-5757-41CF-AF05-6C57B64FB7ED}">
      <dgm:prSet/>
      <dgm:spPr/>
      <dgm:t>
        <a:bodyPr/>
        <a:lstStyle/>
        <a:p>
          <a:endParaRPr lang="en-US"/>
        </a:p>
      </dgm:t>
    </dgm:pt>
    <dgm:pt modelId="{075A3D39-E191-4C23-AF82-FED389D4714A}" type="pres">
      <dgm:prSet presAssocID="{32E11038-C648-4BF3-8167-6AE1FF3EFDF1}" presName="Name0" presStyleCnt="0">
        <dgm:presLayoutVars>
          <dgm:chMax val="7"/>
          <dgm:chPref val="7"/>
          <dgm:dir/>
        </dgm:presLayoutVars>
      </dgm:prSet>
      <dgm:spPr/>
    </dgm:pt>
    <dgm:pt modelId="{80725D32-2ED8-4B1F-81A2-9F7C840C4E0C}" type="pres">
      <dgm:prSet presAssocID="{32E11038-C648-4BF3-8167-6AE1FF3EFDF1}" presName="Name1" presStyleCnt="0"/>
      <dgm:spPr/>
    </dgm:pt>
    <dgm:pt modelId="{B6A82959-4BD9-4D99-A596-9C774D74AB1C}" type="pres">
      <dgm:prSet presAssocID="{32E11038-C648-4BF3-8167-6AE1FF3EFDF1}" presName="cycle" presStyleCnt="0"/>
      <dgm:spPr/>
    </dgm:pt>
    <dgm:pt modelId="{A2FCC776-BF52-47C4-92E4-17467F9AE6E1}" type="pres">
      <dgm:prSet presAssocID="{32E11038-C648-4BF3-8167-6AE1FF3EFDF1}" presName="srcNode" presStyleLbl="node1" presStyleIdx="0" presStyleCnt="3"/>
      <dgm:spPr/>
    </dgm:pt>
    <dgm:pt modelId="{6304DB4F-C21D-43CE-BC19-7FC9FE4143EB}" type="pres">
      <dgm:prSet presAssocID="{32E11038-C648-4BF3-8167-6AE1FF3EFDF1}" presName="conn" presStyleLbl="parChTrans1D2" presStyleIdx="0" presStyleCnt="1"/>
      <dgm:spPr/>
    </dgm:pt>
    <dgm:pt modelId="{0AC5C796-425F-48EC-9CE3-FF43A9E945D1}" type="pres">
      <dgm:prSet presAssocID="{32E11038-C648-4BF3-8167-6AE1FF3EFDF1}" presName="extraNode" presStyleLbl="node1" presStyleIdx="0" presStyleCnt="3"/>
      <dgm:spPr/>
    </dgm:pt>
    <dgm:pt modelId="{FEDB5C55-0F80-4976-AD26-0CEE89BEB7EA}" type="pres">
      <dgm:prSet presAssocID="{32E11038-C648-4BF3-8167-6AE1FF3EFDF1}" presName="dstNode" presStyleLbl="node1" presStyleIdx="0" presStyleCnt="3"/>
      <dgm:spPr/>
    </dgm:pt>
    <dgm:pt modelId="{89592E09-CC88-4904-BF5E-1629C8C5E634}" type="pres">
      <dgm:prSet presAssocID="{BA20C27A-FD2A-445A-A719-6C03AF8940F3}" presName="text_1" presStyleLbl="node1" presStyleIdx="0" presStyleCnt="3">
        <dgm:presLayoutVars>
          <dgm:bulletEnabled val="1"/>
        </dgm:presLayoutVars>
      </dgm:prSet>
      <dgm:spPr/>
    </dgm:pt>
    <dgm:pt modelId="{9A21976F-30D0-4847-9028-5756044BAAC3}" type="pres">
      <dgm:prSet presAssocID="{BA20C27A-FD2A-445A-A719-6C03AF8940F3}" presName="accent_1" presStyleCnt="0"/>
      <dgm:spPr/>
    </dgm:pt>
    <dgm:pt modelId="{36E4D279-9DCF-4996-B9DB-80023277EC34}" type="pres">
      <dgm:prSet presAssocID="{BA20C27A-FD2A-445A-A719-6C03AF8940F3}" presName="accentRepeatNode" presStyleLbl="solidFgAcc1" presStyleIdx="0" presStyleCnt="3"/>
      <dgm:spPr>
        <a:ln w="50800">
          <a:solidFill>
            <a:srgbClr val="5B6770"/>
          </a:solidFill>
        </a:ln>
      </dgm:spPr>
    </dgm:pt>
    <dgm:pt modelId="{FA8E3AD4-7354-43A8-B93D-74F840B6AEF6}" type="pres">
      <dgm:prSet presAssocID="{E0CEC3AC-4F65-405E-9DD2-9D5A494B4AC7}" presName="text_2" presStyleLbl="node1" presStyleIdx="1" presStyleCnt="3">
        <dgm:presLayoutVars>
          <dgm:bulletEnabled val="1"/>
        </dgm:presLayoutVars>
      </dgm:prSet>
      <dgm:spPr/>
    </dgm:pt>
    <dgm:pt modelId="{FDAFDD12-87AE-496F-A9BD-D8FA3C5C588E}" type="pres">
      <dgm:prSet presAssocID="{E0CEC3AC-4F65-405E-9DD2-9D5A494B4AC7}" presName="accent_2" presStyleCnt="0"/>
      <dgm:spPr/>
    </dgm:pt>
    <dgm:pt modelId="{CE0FEE12-C9DD-48AF-B095-635EAD24EB23}" type="pres">
      <dgm:prSet presAssocID="{E0CEC3AC-4F65-405E-9DD2-9D5A494B4AC7}" presName="accentRepeatNode" presStyleLbl="solidFgAcc1" presStyleIdx="1" presStyleCnt="3"/>
      <dgm:spPr>
        <a:ln w="50800">
          <a:solidFill>
            <a:srgbClr val="00AEC7"/>
          </a:solidFill>
        </a:ln>
      </dgm:spPr>
    </dgm:pt>
    <dgm:pt modelId="{30EB52CC-4F02-4C80-AAF8-62BFF5A038EA}" type="pres">
      <dgm:prSet presAssocID="{187606C4-A5C3-49B4-8A18-BB38CA4215D5}" presName="text_3" presStyleLbl="node1" presStyleIdx="2" presStyleCnt="3">
        <dgm:presLayoutVars>
          <dgm:bulletEnabled val="1"/>
        </dgm:presLayoutVars>
      </dgm:prSet>
      <dgm:spPr/>
    </dgm:pt>
    <dgm:pt modelId="{C8B76DD7-65EF-4958-B29D-8E09C2D14548}" type="pres">
      <dgm:prSet presAssocID="{187606C4-A5C3-49B4-8A18-BB38CA4215D5}" presName="accent_3" presStyleCnt="0"/>
      <dgm:spPr/>
    </dgm:pt>
    <dgm:pt modelId="{E96C1AF3-5332-4D40-8E92-7C851D843D9E}" type="pres">
      <dgm:prSet presAssocID="{187606C4-A5C3-49B4-8A18-BB38CA4215D5}" presName="accentRepeatNode" presStyleLbl="solidFgAcc1" presStyleIdx="2" presStyleCnt="3"/>
      <dgm:spPr>
        <a:ln w="50800">
          <a:solidFill>
            <a:srgbClr val="093C61"/>
          </a:solidFill>
        </a:ln>
      </dgm:spPr>
    </dgm:pt>
  </dgm:ptLst>
  <dgm:cxnLst>
    <dgm:cxn modelId="{6C928428-284E-4E7D-9683-6F55F36228FB}" srcId="{32E11038-C648-4BF3-8167-6AE1FF3EFDF1}" destId="{E0CEC3AC-4F65-405E-9DD2-9D5A494B4AC7}" srcOrd="1" destOrd="0" parTransId="{EAB6D17A-4709-4A18-AFBB-0789B952020D}" sibTransId="{E80F0502-7CC7-44FF-B609-B9414F795B8A}"/>
    <dgm:cxn modelId="{57C00C33-A140-4336-BF90-35942F94805A}" type="presOf" srcId="{187606C4-A5C3-49B4-8A18-BB38CA4215D5}" destId="{30EB52CC-4F02-4C80-AAF8-62BFF5A038EA}" srcOrd="0" destOrd="0" presId="urn:microsoft.com/office/officeart/2008/layout/VerticalCurvedList"/>
    <dgm:cxn modelId="{A5351B5C-9190-4E1A-BDA3-BCFD1EA44514}" srcId="{32E11038-C648-4BF3-8167-6AE1FF3EFDF1}" destId="{BA20C27A-FD2A-445A-A719-6C03AF8940F3}" srcOrd="0" destOrd="0" parTransId="{70D27D20-9B5C-4ACA-A932-25F2CF915F48}" sibTransId="{6F8B888A-19D7-43C8-BC5E-9BDE549DF313}"/>
    <dgm:cxn modelId="{53883844-14BD-4351-A151-F1F21DB11AA2}" type="presOf" srcId="{E0CEC3AC-4F65-405E-9DD2-9D5A494B4AC7}" destId="{FA8E3AD4-7354-43A8-B93D-74F840B6AEF6}" srcOrd="0" destOrd="0" presId="urn:microsoft.com/office/officeart/2008/layout/VerticalCurvedList"/>
    <dgm:cxn modelId="{72D59750-5757-41CF-AF05-6C57B64FB7ED}" srcId="{32E11038-C648-4BF3-8167-6AE1FF3EFDF1}" destId="{187606C4-A5C3-49B4-8A18-BB38CA4215D5}" srcOrd="2" destOrd="0" parTransId="{58AE02CB-D91D-41B6-A813-B4F035391B83}" sibTransId="{3CFCF34C-096A-4329-BCDD-0A8D1A075934}"/>
    <dgm:cxn modelId="{EBE72F74-33D1-4060-A3B4-F3A60F68D2DE}" type="presOf" srcId="{BA20C27A-FD2A-445A-A719-6C03AF8940F3}" destId="{89592E09-CC88-4904-BF5E-1629C8C5E634}" srcOrd="0" destOrd="0" presId="urn:microsoft.com/office/officeart/2008/layout/VerticalCurvedList"/>
    <dgm:cxn modelId="{44A009B9-4C6E-4056-A237-21B77C751944}" type="presOf" srcId="{32E11038-C648-4BF3-8167-6AE1FF3EFDF1}" destId="{075A3D39-E191-4C23-AF82-FED389D4714A}" srcOrd="0" destOrd="0" presId="urn:microsoft.com/office/officeart/2008/layout/VerticalCurvedList"/>
    <dgm:cxn modelId="{C12810DE-047C-44F0-893C-5DBF7D150250}" type="presOf" srcId="{6F8B888A-19D7-43C8-BC5E-9BDE549DF313}" destId="{6304DB4F-C21D-43CE-BC19-7FC9FE4143EB}" srcOrd="0" destOrd="0" presId="urn:microsoft.com/office/officeart/2008/layout/VerticalCurvedList"/>
    <dgm:cxn modelId="{C8DF18D6-9728-4B9E-8416-9844D37BED16}" type="presParOf" srcId="{075A3D39-E191-4C23-AF82-FED389D4714A}" destId="{80725D32-2ED8-4B1F-81A2-9F7C840C4E0C}" srcOrd="0" destOrd="0" presId="urn:microsoft.com/office/officeart/2008/layout/VerticalCurvedList"/>
    <dgm:cxn modelId="{E35D8989-C4EB-4877-88F9-278C7A5D79BE}" type="presParOf" srcId="{80725D32-2ED8-4B1F-81A2-9F7C840C4E0C}" destId="{B6A82959-4BD9-4D99-A596-9C774D74AB1C}" srcOrd="0" destOrd="0" presId="urn:microsoft.com/office/officeart/2008/layout/VerticalCurvedList"/>
    <dgm:cxn modelId="{2E10BBB5-BB5F-4213-81D6-299D4ED932F9}" type="presParOf" srcId="{B6A82959-4BD9-4D99-A596-9C774D74AB1C}" destId="{A2FCC776-BF52-47C4-92E4-17467F9AE6E1}" srcOrd="0" destOrd="0" presId="urn:microsoft.com/office/officeart/2008/layout/VerticalCurvedList"/>
    <dgm:cxn modelId="{5B23B201-EE0E-41FD-994F-D36FF4AEDA82}" type="presParOf" srcId="{B6A82959-4BD9-4D99-A596-9C774D74AB1C}" destId="{6304DB4F-C21D-43CE-BC19-7FC9FE4143EB}" srcOrd="1" destOrd="0" presId="urn:microsoft.com/office/officeart/2008/layout/VerticalCurvedList"/>
    <dgm:cxn modelId="{44830F56-0B6E-4957-B591-535E7C4AE88E}" type="presParOf" srcId="{B6A82959-4BD9-4D99-A596-9C774D74AB1C}" destId="{0AC5C796-425F-48EC-9CE3-FF43A9E945D1}" srcOrd="2" destOrd="0" presId="urn:microsoft.com/office/officeart/2008/layout/VerticalCurvedList"/>
    <dgm:cxn modelId="{B512C53B-041E-4F05-874B-6C14137472B2}" type="presParOf" srcId="{B6A82959-4BD9-4D99-A596-9C774D74AB1C}" destId="{FEDB5C55-0F80-4976-AD26-0CEE89BEB7EA}" srcOrd="3" destOrd="0" presId="urn:microsoft.com/office/officeart/2008/layout/VerticalCurvedList"/>
    <dgm:cxn modelId="{B5267D50-E7E0-4BB1-BFA8-A827CCA77309}" type="presParOf" srcId="{80725D32-2ED8-4B1F-81A2-9F7C840C4E0C}" destId="{89592E09-CC88-4904-BF5E-1629C8C5E634}" srcOrd="1" destOrd="0" presId="urn:microsoft.com/office/officeart/2008/layout/VerticalCurvedList"/>
    <dgm:cxn modelId="{B277B9AB-1A22-46B8-AB75-EA271659F9A9}" type="presParOf" srcId="{80725D32-2ED8-4B1F-81A2-9F7C840C4E0C}" destId="{9A21976F-30D0-4847-9028-5756044BAAC3}" srcOrd="2" destOrd="0" presId="urn:microsoft.com/office/officeart/2008/layout/VerticalCurvedList"/>
    <dgm:cxn modelId="{F63A9C37-6ADA-42F7-9567-B5030E7619A5}" type="presParOf" srcId="{9A21976F-30D0-4847-9028-5756044BAAC3}" destId="{36E4D279-9DCF-4996-B9DB-80023277EC34}" srcOrd="0" destOrd="0" presId="urn:microsoft.com/office/officeart/2008/layout/VerticalCurvedList"/>
    <dgm:cxn modelId="{F0AF24C9-085E-4E7F-84AF-44BDBD83C8D6}" type="presParOf" srcId="{80725D32-2ED8-4B1F-81A2-9F7C840C4E0C}" destId="{FA8E3AD4-7354-43A8-B93D-74F840B6AEF6}" srcOrd="3" destOrd="0" presId="urn:microsoft.com/office/officeart/2008/layout/VerticalCurvedList"/>
    <dgm:cxn modelId="{53C3BAA1-3CEB-4E9B-B244-D18A0E21044B}" type="presParOf" srcId="{80725D32-2ED8-4B1F-81A2-9F7C840C4E0C}" destId="{FDAFDD12-87AE-496F-A9BD-D8FA3C5C588E}" srcOrd="4" destOrd="0" presId="urn:microsoft.com/office/officeart/2008/layout/VerticalCurvedList"/>
    <dgm:cxn modelId="{D9AAB689-C278-446B-B50B-F0121693A922}" type="presParOf" srcId="{FDAFDD12-87AE-496F-A9BD-D8FA3C5C588E}" destId="{CE0FEE12-C9DD-48AF-B095-635EAD24EB23}" srcOrd="0" destOrd="0" presId="urn:microsoft.com/office/officeart/2008/layout/VerticalCurvedList"/>
    <dgm:cxn modelId="{6BE5BE6F-02B9-4318-9BB9-B7CD1051F0D2}" type="presParOf" srcId="{80725D32-2ED8-4B1F-81A2-9F7C840C4E0C}" destId="{30EB52CC-4F02-4C80-AAF8-62BFF5A038EA}" srcOrd="5" destOrd="0" presId="urn:microsoft.com/office/officeart/2008/layout/VerticalCurvedList"/>
    <dgm:cxn modelId="{37A2E405-9B83-4313-96A7-0A679F777B18}" type="presParOf" srcId="{80725D32-2ED8-4B1F-81A2-9F7C840C4E0C}" destId="{C8B76DD7-65EF-4958-B29D-8E09C2D14548}" srcOrd="6" destOrd="0" presId="urn:microsoft.com/office/officeart/2008/layout/VerticalCurvedList"/>
    <dgm:cxn modelId="{BA1CF7BF-1B96-48C4-ADB0-9317E5BC7454}" type="presParOf" srcId="{C8B76DD7-65EF-4958-B29D-8E09C2D14548}" destId="{E96C1AF3-5332-4D40-8E92-7C851D843D9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04DB4F-C21D-43CE-BC19-7FC9FE4143EB}">
      <dsp:nvSpPr>
        <dsp:cNvPr id="0" name=""/>
        <dsp:cNvSpPr/>
      </dsp:nvSpPr>
      <dsp:spPr>
        <a:xfrm>
          <a:off x="-6201673" y="-949060"/>
          <a:ext cx="7384521" cy="7384521"/>
        </a:xfrm>
        <a:prstGeom prst="blockArc">
          <a:avLst>
            <a:gd name="adj1" fmla="val 18900000"/>
            <a:gd name="adj2" fmla="val 2700000"/>
            <a:gd name="adj3" fmla="val 293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592E09-CC88-4904-BF5E-1629C8C5E634}">
      <dsp:nvSpPr>
        <dsp:cNvPr id="0" name=""/>
        <dsp:cNvSpPr/>
      </dsp:nvSpPr>
      <dsp:spPr>
        <a:xfrm>
          <a:off x="761512" y="548640"/>
          <a:ext cx="7697175" cy="1097280"/>
        </a:xfrm>
        <a:prstGeom prst="rect">
          <a:avLst/>
        </a:prstGeom>
        <a:solidFill>
          <a:srgbClr val="5B677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Click to edit Master subtitle style</a:t>
          </a:r>
        </a:p>
      </dsp:txBody>
      <dsp:txXfrm>
        <a:off x="761512" y="548640"/>
        <a:ext cx="7697175" cy="1097280"/>
      </dsp:txXfrm>
    </dsp:sp>
    <dsp:sp modelId="{36E4D279-9DCF-4996-B9DB-80023277EC34}">
      <dsp:nvSpPr>
        <dsp:cNvPr id="0" name=""/>
        <dsp:cNvSpPr/>
      </dsp:nvSpPr>
      <dsp:spPr>
        <a:xfrm>
          <a:off x="75712" y="41148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5B677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8E3AD4-7354-43A8-B93D-74F840B6AEF6}">
      <dsp:nvSpPr>
        <dsp:cNvPr id="0" name=""/>
        <dsp:cNvSpPr/>
      </dsp:nvSpPr>
      <dsp:spPr>
        <a:xfrm>
          <a:off x="1160373" y="2194560"/>
          <a:ext cx="7298314" cy="1097280"/>
        </a:xfrm>
        <a:prstGeom prst="rect">
          <a:avLst/>
        </a:prstGeom>
        <a:solidFill>
          <a:srgbClr val="00AEC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Click to edit Master subtitle style</a:t>
          </a:r>
        </a:p>
      </dsp:txBody>
      <dsp:txXfrm>
        <a:off x="1160373" y="2194560"/>
        <a:ext cx="7298314" cy="1097280"/>
      </dsp:txXfrm>
    </dsp:sp>
    <dsp:sp modelId="{CE0FEE12-C9DD-48AF-B095-635EAD24EB23}">
      <dsp:nvSpPr>
        <dsp:cNvPr id="0" name=""/>
        <dsp:cNvSpPr/>
      </dsp:nvSpPr>
      <dsp:spPr>
        <a:xfrm>
          <a:off x="474573" y="205740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0AEC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EB52CC-4F02-4C80-AAF8-62BFF5A038EA}">
      <dsp:nvSpPr>
        <dsp:cNvPr id="0" name=""/>
        <dsp:cNvSpPr/>
      </dsp:nvSpPr>
      <dsp:spPr>
        <a:xfrm>
          <a:off x="761512" y="3840480"/>
          <a:ext cx="7697175" cy="1097280"/>
        </a:xfrm>
        <a:prstGeom prst="rect">
          <a:avLst/>
        </a:prstGeom>
        <a:solidFill>
          <a:srgbClr val="093C6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Click to edit Master subtitle style</a:t>
          </a:r>
        </a:p>
      </dsp:txBody>
      <dsp:txXfrm>
        <a:off x="761512" y="3840480"/>
        <a:ext cx="7697175" cy="1097280"/>
      </dsp:txXfrm>
    </dsp:sp>
    <dsp:sp modelId="{E96C1AF3-5332-4D40-8E92-7C851D843D9E}">
      <dsp:nvSpPr>
        <dsp:cNvPr id="0" name=""/>
        <dsp:cNvSpPr/>
      </dsp:nvSpPr>
      <dsp:spPr>
        <a:xfrm>
          <a:off x="75712" y="370332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93C6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9/17/2024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9/17/2024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Master" Target="../slideMasters/slideMaster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4537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B05C1E4-0ADA-E143-5454-47ACE69FE9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B3C4B1-5703-0FC3-7F3A-467B71334E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51E1165-2D5E-A8BA-AD01-59C2367A01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22098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1068C6B-C94E-547A-7102-71442E874B5D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3124200"/>
            <a:ext cx="8534400" cy="26670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81068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 descr="xdgdfgdfg">
            <a:extLst>
              <a:ext uri="{FF2B5EF4-FFF2-40B4-BE49-F238E27FC236}">
                <a16:creationId xmlns:a16="http://schemas.microsoft.com/office/drawing/2014/main" id="{11BF4596-49BD-5DCB-711C-47030A443E0E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304800" y="1058219"/>
            <a:ext cx="8534400" cy="19481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C2FC120C-B1CB-16E5-B00E-55E88FB1592E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04800" y="3524730"/>
            <a:ext cx="8534400" cy="2212106"/>
          </a:xfrm>
          <a:prstGeom prst="rect">
            <a:avLst/>
          </a:prstGeom>
          <a:solidFill>
            <a:schemeClr val="bg2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B05C1E4-0ADA-E143-5454-47ACE69FE9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B3C4B1-5703-0FC3-7F3A-467B71334E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88573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DA98D29-CFFC-C296-B023-91A03EEC3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12A03F-8D2E-8532-3203-031013FA5A10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FFCD6A5-9B36-D9E5-72F2-FBEA5B672AB9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EFC8874-25EC-5A5F-D57F-0691879F1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4102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D7C7B98-DF84-E7E1-CF67-1DA50AD9067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867400" y="914400"/>
            <a:ext cx="2971800" cy="51816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182880" rIns="274320" bIns="18288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EC87C22B-ECB6-24C9-CA51-802C0CC5A9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902CBC-1565-53AF-76EE-5EA87EAAED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2400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04801" y="1066800"/>
            <a:ext cx="8534400" cy="21913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2" spcCol="54864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9C95B286-9A86-1DCC-052D-7E695490B198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04801" y="3574374"/>
            <a:ext cx="8534400" cy="2277547"/>
          </a:xfrm>
          <a:prstGeom prst="rect">
            <a:avLst/>
          </a:prstGeom>
          <a:solidFill>
            <a:srgbClr val="093C61"/>
          </a:solidFill>
          <a:ln w="15875" cap="rnd" cmpd="sng">
            <a:solidFill>
              <a:srgbClr val="093C6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3" spcCol="548640">
            <a:sp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AF8B1A1-8352-B98E-3C78-48C46BD8F2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040D7F8C-7E87-E617-9858-400C5F8AC2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30293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04800" y="762000"/>
            <a:ext cx="421005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762000"/>
            <a:ext cx="38862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6FD2C47-F578-2F9E-22DF-DA95B857A3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2ED327A-7496-0E17-F5C8-2E5C3BB961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405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A2E64688-55C6-E357-9586-99D476DEA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5647BB42-DB2F-5A0E-E38E-6058202FE98E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4005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CFE8832-28AD-B47C-8C26-31B963CA9E5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32004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2945EFAC-694A-3BD3-547B-6671ECA14576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2199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559C7A71-BBBF-254C-4D14-5F4DC1F4ED33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6000284" y="1237099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B003D11D-EC33-ECB2-82CF-2D9A887EAC5E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6019800" y="1922899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0B85CC8-6F83-6404-ACAA-F1FA4529AE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AE8A331-9F84-084C-7267-CFE65AA777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3796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Sh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F9EE3F64-5084-626C-72A7-533838A69759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2536825941"/>
              </p:ext>
            </p:extLst>
          </p:nvPr>
        </p:nvGraphicFramePr>
        <p:xfrm>
          <a:off x="304800" y="762000"/>
          <a:ext cx="85344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440F2B08-EC92-A561-8BE4-EDCE8DB34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1FF5FC3-0BB0-C369-E541-DAB7BF2A7B43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A8C3691-EDE4-B07C-F114-E502244790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7B83F30-EC1D-F71C-95D7-1B5BC9FD20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3866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70951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85323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3246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8534400" y="63246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63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130429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2418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61D9533-CB1D-41E2-A7CA-83FDF6B751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41D418E-9C88-65C3-7644-3BFD9E325C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316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438404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F378818-BDFE-F884-8C6C-4CCC2735F4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41FCBFE-0DE4-6F22-6E66-AE772DD05E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855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545B7A48-1656-2C3F-0296-FBEF4281AB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866302B-9158-11F4-3B77-9F86EAAEC2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720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1"/>
            <a:ext cx="8534400" cy="5280822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66858FE-C979-8B8E-03D2-C3C16DE57A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C82599C-5AEF-12A9-5E15-1FCCC1DE3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111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04800" y="762000"/>
            <a:ext cx="8534400" cy="2080570"/>
          </a:xfrm>
          <a:prstGeom prst="rect">
            <a:avLst/>
          </a:prstGeom>
          <a:noFill/>
          <a:ln w="15875" cap="rnd" cmpd="sng">
            <a:noFill/>
            <a:miter lim="800000"/>
          </a:ln>
          <a:effectLst/>
        </p:spPr>
        <p:txBody>
          <a:bodyPr wrap="square" lIns="274320" tIns="274320" rIns="274320" bIns="274320" numCol="1" spcCol="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56E5B54-4089-96A7-2D9D-9DE3B556DE6C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04800" y="4283179"/>
            <a:ext cx="8534400" cy="17235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74320" tIns="274320" rIns="274320" bIns="274320" numCol="1" spcCol="0">
            <a:sp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6C41BB5-1EEC-FCDB-01DA-7245FD308E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DE784D3-CB7A-BC89-24C2-BFB1A76006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657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te with Captions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7CE442-37B7-476C-9FE8-E96267B02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D15576-9FF6-A891-FEC4-42E2548A9FC7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556E2A8-9379-D337-6383-63A755F631AD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55758650-6057-27BA-3042-74E6ED3D25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F3A14D9-11BE-48EC-BFD4-7B66ECAF99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2DD23C-49EE-C657-D737-13CB53F52F7D}"/>
              </a:ext>
            </a:extLst>
          </p:cNvPr>
          <p:cNvSpPr txBox="1"/>
          <p:nvPr userDrawn="1"/>
        </p:nvSpPr>
        <p:spPr>
          <a:xfrm>
            <a:off x="5638800" y="914400"/>
            <a:ext cx="3124200" cy="12926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>
            <a:solidFill>
              <a:srgbClr val="00AEC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rtlCol="0">
            <a:spAutoFit/>
          </a:bodyPr>
          <a:lstStyle/>
          <a:p>
            <a:pPr lvl="0"/>
            <a:r>
              <a:rPr lang="en-US" sz="1600" dirty="0">
                <a:solidFill>
                  <a:schemeClr val="tx1"/>
                </a:solidFill>
              </a:rPr>
              <a:t>Click to edit Master text styles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Second level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Third level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291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318504"/>
          </a:xfrm>
          <a:prstGeom prst="rect">
            <a:avLst/>
          </a:prstGeom>
          <a:solidFill>
            <a:srgbClr val="E6EBF0"/>
          </a:solidFill>
        </p:spPr>
        <p:txBody>
          <a:bodyPr lIns="274320" tIns="1051560" rIns="274320" bIns="7315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2578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CC83710-C64D-1BD2-447D-28FF58823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FF9252-B1FC-9936-53BB-BEE6DD5CEFBE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D07C2-2A38-B953-E52E-4EBD6A8D19A2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FB953F4-81A3-8A2B-DF43-0A159C2AAB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F00FF52-E6F1-3C2A-4808-5A12AA3953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322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560A137-FB98-0536-3809-C26CC3FAD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45720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5AB1D34-51BB-4778-251A-21036E98CE5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318504"/>
          </a:xfrm>
          <a:prstGeom prst="rect">
            <a:avLst/>
          </a:prstGeom>
          <a:solidFill>
            <a:srgbClr val="E6EBF0"/>
          </a:solidFill>
        </p:spPr>
        <p:txBody>
          <a:bodyPr lIns="274320" tIns="1005840" rIns="274320" bIns="731520"/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96BAD60-5C45-1A72-0429-2EA7A0968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60EBBE-A2F2-20F7-8FB9-432D577E3F22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30BE998-F70B-DF4E-4F08-F7692DA494DE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8A006D7-B111-59A0-C107-A762902634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25D1E40-D3DE-D4F4-AD78-7AD3CD8F1D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313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6" Type="http://schemas.openxmlformats.org/officeDocument/2006/relationships/slideLayout" Target="../slideLayouts/slideLayout17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657600" y="0"/>
            <a:ext cx="5486400" cy="6858000"/>
          </a:xfrm>
          <a:prstGeom prst="rect">
            <a:avLst/>
          </a:prstGeom>
          <a:solidFill>
            <a:srgbClr val="E6EBF0"/>
          </a:solidFill>
          <a:ln>
            <a:noFill/>
          </a:ln>
          <a:effectLst>
            <a:outerShdw blurRad="50800" dist="50800" dir="114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14" y="2876281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696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164D7AF-E2F5-1599-41AA-3C3E7364C4D0}"/>
              </a:ext>
            </a:extLst>
          </p:cNvPr>
          <p:cNvSpPr/>
          <p:nvPr userDrawn="1"/>
        </p:nvSpPr>
        <p:spPr>
          <a:xfrm>
            <a:off x="8534402" y="6324604"/>
            <a:ext cx="533399" cy="5333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2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C265F66-6D17-D963-C0E8-D5570992A0F6}"/>
              </a:ext>
            </a:extLst>
          </p:cNvPr>
          <p:cNvSpPr/>
          <p:nvPr userDrawn="1"/>
        </p:nvSpPr>
        <p:spPr>
          <a:xfrm>
            <a:off x="9019630" y="6324600"/>
            <a:ext cx="124369" cy="533396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3246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324604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096000"/>
            <a:ext cx="1181868" cy="4572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15D4E-E4EE-28DF-8C01-159908B931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D58BBB7-4F61-67AB-A4FB-BF4DCCE49743}"/>
              </a:ext>
            </a:extLst>
          </p:cNvPr>
          <p:cNvSpPr txBox="1"/>
          <p:nvPr userDrawn="1"/>
        </p:nvSpPr>
        <p:spPr>
          <a:xfrm>
            <a:off x="54675" y="6324600"/>
            <a:ext cx="28409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1000" b="0" baseline="0" dirty="0">
              <a:solidFill>
                <a:schemeClr val="tx1"/>
              </a:solidFill>
            </a:endParaRPr>
          </a:p>
          <a:p>
            <a:pPr algn="l"/>
            <a:r>
              <a:rPr lang="en-US" sz="1000" b="0" baseline="0" dirty="0">
                <a:solidFill>
                  <a:schemeClr val="tx1"/>
                </a:solidFill>
              </a:rPr>
              <a:t>Public</a:t>
            </a:r>
            <a:endParaRPr lang="en-US" sz="10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641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736" r:id="rId2"/>
    <p:sldLayoutId id="2147483665" r:id="rId3"/>
    <p:sldLayoutId id="2147483738" r:id="rId4"/>
    <p:sldLayoutId id="2147483739" r:id="rId5"/>
    <p:sldLayoutId id="2147483719" r:id="rId6"/>
    <p:sldLayoutId id="2147483713" r:id="rId7"/>
    <p:sldLayoutId id="2147483714" r:id="rId8"/>
    <p:sldLayoutId id="2147483716" r:id="rId9"/>
    <p:sldLayoutId id="2147483740" r:id="rId10"/>
    <p:sldLayoutId id="2147483717" r:id="rId11"/>
    <p:sldLayoutId id="2147483720" r:id="rId12"/>
    <p:sldLayoutId id="2147483666" r:id="rId13"/>
    <p:sldLayoutId id="2147483737" r:id="rId14"/>
    <p:sldLayoutId id="2147483721" r:id="rId15"/>
    <p:sldLayoutId id="2147483755" r:id="rId1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services/comm/mkt_notices/M-A091324-01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7.xml"/><Relationship Id="rId5" Type="http://schemas.openxmlformats.org/officeDocument/2006/relationships/hyperlink" Target="https://www.ercot.com/files/docs/2024/09/13/ERCOT-Trending-Topic-RTC-B.pdf" TargetMode="External"/><Relationship Id="rId4" Type="http://schemas.openxmlformats.org/officeDocument/2006/relationships/hyperlink" Target="https://www.ercot.com/news/release/09132024-ercot-to-implement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mktrules/issues/NPRR1246" TargetMode="External"/><Relationship Id="rId7" Type="http://schemas.openxmlformats.org/officeDocument/2006/relationships/hyperlink" Target="https://www.ercot.com/files/docs/2024/08/14/Indifference%20Payment%20under%20RTC%20081424.pptx" TargetMode="External"/><Relationship Id="rId2" Type="http://schemas.openxmlformats.org/officeDocument/2006/relationships/hyperlink" Target="https://www.ercot.com/mktrules/issues/NPRR1245" TargetMode="Externa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s://www.ercot.com/mktrules/issues/OBDRR052" TargetMode="External"/><Relationship Id="rId5" Type="http://schemas.openxmlformats.org/officeDocument/2006/relationships/hyperlink" Target="https://www.ercot.com/mktrules/issues/PGRR118" TargetMode="External"/><Relationship Id="rId4" Type="http://schemas.openxmlformats.org/officeDocument/2006/relationships/hyperlink" Target="https://www.ercot.com/mktrules/issues/NOGRR26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1B380C9-83F4-13B7-773B-9880F0F13E5F}"/>
              </a:ext>
            </a:extLst>
          </p:cNvPr>
          <p:cNvSpPr txBox="1"/>
          <p:nvPr/>
        </p:nvSpPr>
        <p:spPr>
          <a:xfrm>
            <a:off x="3810000" y="1674673"/>
            <a:ext cx="49530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RTC+B Task Force</a:t>
            </a:r>
          </a:p>
          <a:p>
            <a:r>
              <a:rPr lang="en-US" sz="2400" b="1" dirty="0"/>
              <a:t>Update 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i="1" dirty="0"/>
              <a:t>Matt Mereness</a:t>
            </a:r>
            <a:endParaRPr lang="en-US" dirty="0"/>
          </a:p>
          <a:p>
            <a:endParaRPr lang="en-US" dirty="0"/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TAC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September 19, 2024</a:t>
            </a:r>
          </a:p>
          <a:p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676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7D6869-86A1-B83B-8299-C2EB10231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F20F1E-D4E3-7A70-2873-597B398F2A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 sz="1800" dirty="0"/>
              <a:t>Program Go-Live Announcement </a:t>
            </a:r>
          </a:p>
          <a:p>
            <a:pPr>
              <a:buFontTx/>
              <a:buChar char="-"/>
            </a:pPr>
            <a:r>
              <a:rPr lang="en-US" sz="1800" dirty="0"/>
              <a:t>Realignment of Current Issues for RTCBTF </a:t>
            </a:r>
          </a:p>
          <a:p>
            <a:pPr>
              <a:buFontTx/>
              <a:buChar char="-"/>
            </a:pPr>
            <a:r>
              <a:rPr lang="en-US" sz="1800" dirty="0"/>
              <a:t>Follow-up on A/S Demand Curve status</a:t>
            </a:r>
          </a:p>
          <a:p>
            <a:pPr>
              <a:buFontTx/>
              <a:buChar char="-"/>
            </a:pP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8D7AED-487B-8A2B-4965-52C0718789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6593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047D35-388B-773E-4BED-BFB0B5168B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785195"/>
          </a:xfrm>
        </p:spPr>
        <p:txBody>
          <a:bodyPr/>
          <a:lstStyle/>
          <a:p>
            <a:r>
              <a:rPr lang="en-US" dirty="0"/>
              <a:t>RTC+B Program Go-Live Announcement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E2B4553-F342-C6A0-5BD1-617BCB9BEB8A}"/>
              </a:ext>
            </a:extLst>
          </p:cNvPr>
          <p:cNvSpPr/>
          <p:nvPr/>
        </p:nvSpPr>
        <p:spPr>
          <a:xfrm>
            <a:off x="762000" y="5105400"/>
            <a:ext cx="1143000" cy="4679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9FAAB0B-133A-796A-EDA5-354C9BF422D8}"/>
              </a:ext>
            </a:extLst>
          </p:cNvPr>
          <p:cNvSpPr/>
          <p:nvPr/>
        </p:nvSpPr>
        <p:spPr>
          <a:xfrm>
            <a:off x="533400" y="5791200"/>
            <a:ext cx="12192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16BA0A0-CB1E-DE45-427E-B5210E2044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49274"/>
            <a:ext cx="9144000" cy="381812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52FD4F3-9425-7C81-DA8F-3139DD931F69}"/>
              </a:ext>
            </a:extLst>
          </p:cNvPr>
          <p:cNvSpPr txBox="1"/>
          <p:nvPr/>
        </p:nvSpPr>
        <p:spPr>
          <a:xfrm>
            <a:off x="304800" y="811000"/>
            <a:ext cx="63246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Links to:</a:t>
            </a:r>
          </a:p>
          <a:p>
            <a:r>
              <a:rPr lang="en-US" sz="1600" dirty="0"/>
              <a:t>	</a:t>
            </a:r>
            <a:r>
              <a:rPr lang="en-US" sz="1600" dirty="0">
                <a:hlinkClick r:id="rId3"/>
              </a:rPr>
              <a:t>Market Notice</a:t>
            </a:r>
            <a:endParaRPr lang="en-US" sz="1600" dirty="0"/>
          </a:p>
          <a:p>
            <a:r>
              <a:rPr lang="en-US" sz="1600" dirty="0"/>
              <a:t>	</a:t>
            </a:r>
            <a:r>
              <a:rPr lang="en-US" sz="1600" dirty="0">
                <a:hlinkClick r:id="rId4"/>
              </a:rPr>
              <a:t>Press Release</a:t>
            </a:r>
            <a:endParaRPr lang="en-US" sz="1600" dirty="0"/>
          </a:p>
          <a:p>
            <a:r>
              <a:rPr lang="en-US" sz="1600" dirty="0"/>
              <a:t>	</a:t>
            </a:r>
            <a:r>
              <a:rPr lang="en-US" sz="1600" dirty="0">
                <a:hlinkClick r:id="rId5"/>
              </a:rPr>
              <a:t>Trending Topic Paper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247889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EA97032A-B3FD-6C23-37C5-0CBE23E63CB1}"/>
              </a:ext>
            </a:extLst>
          </p:cNvPr>
          <p:cNvSpPr txBox="1">
            <a:spLocks/>
          </p:cNvSpPr>
          <p:nvPr/>
        </p:nvSpPr>
        <p:spPr>
          <a:xfrm>
            <a:off x="508000" y="243683"/>
            <a:ext cx="11277600" cy="57095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/>
              <a:t>Sequence and Potential Dates for Market Trials </a:t>
            </a:r>
            <a:br>
              <a:rPr lang="en-US" sz="2000"/>
            </a:br>
            <a:r>
              <a:rPr lang="en-US" sz="2000"/>
              <a:t>(dates subject to change while in Planning phase)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F6D5B94A-217A-2B47-0DA0-757C28090D45}"/>
              </a:ext>
            </a:extLst>
          </p:cNvPr>
          <p:cNvSpPr txBox="1">
            <a:spLocks/>
          </p:cNvSpPr>
          <p:nvPr/>
        </p:nvSpPr>
        <p:spPr>
          <a:xfrm>
            <a:off x="254000" y="1814243"/>
            <a:ext cx="8458200" cy="3810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92D907A-7C61-779A-5A91-6DB38D796CC0}"/>
              </a:ext>
            </a:extLst>
          </p:cNvPr>
          <p:cNvSpPr/>
          <p:nvPr/>
        </p:nvSpPr>
        <p:spPr>
          <a:xfrm>
            <a:off x="1016000" y="2795162"/>
            <a:ext cx="2420332" cy="914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b="1" u="sng" dirty="0">
                <a:solidFill>
                  <a:schemeClr val="tx1"/>
                </a:solidFill>
              </a:rPr>
              <a:t>RTC QSE Submission Testing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</a:rPr>
              <a:t>(Submit COP, RT AS Offers, 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</a:rPr>
              <a:t>DAM Virtual AS, Outages for ESRs)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A7C9F43-D1CD-5F82-6143-0F5ED6118E96}"/>
              </a:ext>
            </a:extLst>
          </p:cNvPr>
          <p:cNvSpPr/>
          <p:nvPr/>
        </p:nvSpPr>
        <p:spPr>
          <a:xfrm>
            <a:off x="3436332" y="2795162"/>
            <a:ext cx="1846868" cy="914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b="1" u="sng" dirty="0">
                <a:solidFill>
                  <a:schemeClr val="tx1"/>
                </a:solidFill>
              </a:rPr>
              <a:t>Open-loop RTC SCED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(QSE offers, SCED non-binding award/dispatch)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4026E3E-4BBC-2CDE-660F-6E7C39CFCED7}"/>
              </a:ext>
            </a:extLst>
          </p:cNvPr>
          <p:cNvSpPr/>
          <p:nvPr/>
        </p:nvSpPr>
        <p:spPr>
          <a:xfrm>
            <a:off x="5283200" y="2795162"/>
            <a:ext cx="2362200" cy="1806724"/>
          </a:xfrm>
          <a:prstGeom prst="rect">
            <a:avLst/>
          </a:prstGeom>
          <a:solidFill>
            <a:srgbClr val="F8948A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b="1" u="sng" dirty="0">
                <a:solidFill>
                  <a:schemeClr val="tx1"/>
                </a:solidFill>
              </a:rPr>
              <a:t>Closed-loop SCED/LFC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(QSE RTC offers and telemetry to support closed-loop frequency control test 2-3 tests of 2-4 hour durations)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0838D4D-9AF0-66C4-0D8E-0A4D26D70D3D}"/>
              </a:ext>
            </a:extLst>
          </p:cNvPr>
          <p:cNvSpPr/>
          <p:nvPr/>
        </p:nvSpPr>
        <p:spPr>
          <a:xfrm>
            <a:off x="1016000" y="3863452"/>
            <a:ext cx="2233970" cy="738434"/>
          </a:xfrm>
          <a:prstGeom prst="rect">
            <a:avLst/>
          </a:prstGeom>
          <a:solidFill>
            <a:srgbClr val="FFC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b="1" u="sng" dirty="0">
                <a:solidFill>
                  <a:schemeClr val="tx1"/>
                </a:solidFill>
              </a:rPr>
              <a:t>RTC QSE Telemetry Check-out </a:t>
            </a:r>
            <a:r>
              <a:rPr lang="en-US" sz="1100" dirty="0">
                <a:solidFill>
                  <a:schemeClr val="tx1"/>
                </a:solidFill>
              </a:rPr>
              <a:t>(QSEs add/verify new telemetry points for UDSP, New ramp rates, ESR telemetry)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9716E97-B79F-8D46-15FD-EF530D7CEE6F}"/>
              </a:ext>
            </a:extLst>
          </p:cNvPr>
          <p:cNvSpPr/>
          <p:nvPr/>
        </p:nvSpPr>
        <p:spPr>
          <a:xfrm>
            <a:off x="5305197" y="4788353"/>
            <a:ext cx="1926603" cy="738435"/>
          </a:xfrm>
          <a:prstGeom prst="rect">
            <a:avLst/>
          </a:prstGeom>
          <a:solidFill>
            <a:srgbClr val="92D05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b="1" u="sng" dirty="0">
                <a:solidFill>
                  <a:schemeClr val="tx1"/>
                </a:solidFill>
              </a:rPr>
              <a:t>Day-Ahead Market 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(Non-binding DAM using QSE offers for at least 2 tests)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BA243BC-6D29-109B-91A6-4029970CE6A7}"/>
              </a:ext>
            </a:extLst>
          </p:cNvPr>
          <p:cNvSpPr/>
          <p:nvPr/>
        </p:nvSpPr>
        <p:spPr>
          <a:xfrm>
            <a:off x="7645401" y="2795162"/>
            <a:ext cx="1194847" cy="2999797"/>
          </a:xfrm>
          <a:prstGeom prst="rect">
            <a:avLst/>
          </a:prstGeom>
          <a:solidFill>
            <a:srgbClr val="FFFF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b="1" u="sng" dirty="0">
                <a:solidFill>
                  <a:schemeClr val="tx1"/>
                </a:solidFill>
              </a:rPr>
              <a:t>Transition to Go-Live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Upon completion of testing, confirmation of ERCOT and market readiness for Go-Live.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92DB19F-F8A2-D2FD-7E10-9DD1F21BFCB9}"/>
              </a:ext>
            </a:extLst>
          </p:cNvPr>
          <p:cNvSpPr txBox="1"/>
          <p:nvPr/>
        </p:nvSpPr>
        <p:spPr>
          <a:xfrm>
            <a:off x="2657295" y="2484144"/>
            <a:ext cx="15255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3-4 months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472B9BF-B227-ED13-9A36-6A8AB7E1DB58}"/>
              </a:ext>
            </a:extLst>
          </p:cNvPr>
          <p:cNvSpPr txBox="1"/>
          <p:nvPr/>
        </p:nvSpPr>
        <p:spPr>
          <a:xfrm>
            <a:off x="5798533" y="2500822"/>
            <a:ext cx="15255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2 months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7DAB2D9-02D8-FF14-E054-4B770232A281}"/>
              </a:ext>
            </a:extLst>
          </p:cNvPr>
          <p:cNvSpPr txBox="1"/>
          <p:nvPr/>
        </p:nvSpPr>
        <p:spPr>
          <a:xfrm>
            <a:off x="7491430" y="2500821"/>
            <a:ext cx="15255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1 month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8F17E32-D908-0615-BD8A-AD7D188AB08E}"/>
              </a:ext>
            </a:extLst>
          </p:cNvPr>
          <p:cNvSpPr txBox="1"/>
          <p:nvPr/>
        </p:nvSpPr>
        <p:spPr>
          <a:xfrm>
            <a:off x="5505712" y="5621267"/>
            <a:ext cx="15255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1-2 months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B04C06B-C52B-F389-AC5E-A225AA27F943}"/>
              </a:ext>
            </a:extLst>
          </p:cNvPr>
          <p:cNvSpPr/>
          <p:nvPr/>
        </p:nvSpPr>
        <p:spPr>
          <a:xfrm>
            <a:off x="482600" y="1128443"/>
            <a:ext cx="1066800" cy="381000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May 2025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1A5A9EE-CEF8-7774-1B9B-556FBB9408BF}"/>
              </a:ext>
            </a:extLst>
          </p:cNvPr>
          <p:cNvSpPr/>
          <p:nvPr/>
        </p:nvSpPr>
        <p:spPr>
          <a:xfrm>
            <a:off x="1550594" y="1128443"/>
            <a:ext cx="1066800" cy="381000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June 2025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5462826-8396-1072-6270-9CEF9E396EC3}"/>
              </a:ext>
            </a:extLst>
          </p:cNvPr>
          <p:cNvSpPr/>
          <p:nvPr/>
        </p:nvSpPr>
        <p:spPr>
          <a:xfrm>
            <a:off x="2628392" y="1128443"/>
            <a:ext cx="1066800" cy="381000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July 2025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22F09F3-7FED-D165-CAC6-5872696DC5B8}"/>
              </a:ext>
            </a:extLst>
          </p:cNvPr>
          <p:cNvSpPr/>
          <p:nvPr/>
        </p:nvSpPr>
        <p:spPr>
          <a:xfrm>
            <a:off x="3705977" y="1128443"/>
            <a:ext cx="1066800" cy="381000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Aug 2025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45B9E6F-084C-A3B5-BD31-9FF09D8E34C1}"/>
              </a:ext>
            </a:extLst>
          </p:cNvPr>
          <p:cNvSpPr/>
          <p:nvPr/>
        </p:nvSpPr>
        <p:spPr>
          <a:xfrm>
            <a:off x="4775427" y="1128443"/>
            <a:ext cx="1066800" cy="381000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Sep 2025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41105A9-C787-2703-CAF0-7909C9525862}"/>
              </a:ext>
            </a:extLst>
          </p:cNvPr>
          <p:cNvSpPr/>
          <p:nvPr/>
        </p:nvSpPr>
        <p:spPr>
          <a:xfrm>
            <a:off x="5830724" y="1128443"/>
            <a:ext cx="1066800" cy="381000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Oct 2025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869C7E7-6AD6-66EE-9476-0F679F08C46C}"/>
              </a:ext>
            </a:extLst>
          </p:cNvPr>
          <p:cNvSpPr/>
          <p:nvPr/>
        </p:nvSpPr>
        <p:spPr>
          <a:xfrm>
            <a:off x="6897602" y="1128443"/>
            <a:ext cx="1066800" cy="381000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Nov 2025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32395EE-33E2-A0BC-9F5A-829AF4E65FA6}"/>
              </a:ext>
            </a:extLst>
          </p:cNvPr>
          <p:cNvSpPr/>
          <p:nvPr/>
        </p:nvSpPr>
        <p:spPr>
          <a:xfrm>
            <a:off x="7964402" y="1128443"/>
            <a:ext cx="1066800" cy="381000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Dec 2025</a:t>
            </a:r>
          </a:p>
        </p:txBody>
      </p:sp>
      <p:sp>
        <p:nvSpPr>
          <p:cNvPr id="31" name="Arrow: Pentagon 30">
            <a:extLst>
              <a:ext uri="{FF2B5EF4-FFF2-40B4-BE49-F238E27FC236}">
                <a16:creationId xmlns:a16="http://schemas.microsoft.com/office/drawing/2014/main" id="{43A67080-DCD5-7D27-9270-C09276120D22}"/>
              </a:ext>
            </a:extLst>
          </p:cNvPr>
          <p:cNvSpPr/>
          <p:nvPr/>
        </p:nvSpPr>
        <p:spPr>
          <a:xfrm>
            <a:off x="69660" y="1588587"/>
            <a:ext cx="1403541" cy="1239824"/>
          </a:xfrm>
          <a:prstGeom prst="homePlate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QSE Attestation 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9 months before Trials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9465D1A-060B-F121-F06A-AF0A5EF59DD0}"/>
              </a:ext>
            </a:extLst>
          </p:cNvPr>
          <p:cNvSpPr/>
          <p:nvPr/>
        </p:nvSpPr>
        <p:spPr>
          <a:xfrm>
            <a:off x="3249970" y="3861698"/>
            <a:ext cx="2031476" cy="738434"/>
          </a:xfrm>
          <a:prstGeom prst="rect">
            <a:avLst/>
          </a:prstGeom>
          <a:solidFill>
            <a:srgbClr val="FFC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b="1" u="sng" dirty="0">
                <a:solidFill>
                  <a:schemeClr val="tx1"/>
                </a:solidFill>
              </a:rPr>
              <a:t>QSE Telemetry Tests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(Individual QSE to follow UDSP and support new ramp rate and ESR telemetry)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8D9F41D-7BC3-0A7B-EC99-9530F42BACA0}"/>
              </a:ext>
            </a:extLst>
          </p:cNvPr>
          <p:cNvSpPr txBox="1"/>
          <p:nvPr/>
        </p:nvSpPr>
        <p:spPr>
          <a:xfrm>
            <a:off x="1479574" y="2022575"/>
            <a:ext cx="5989772" cy="33855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Each activity will have a public-facing Scorecard and exit Criteria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1C14A88-A8A3-1CB0-DACA-CD4655743720}"/>
              </a:ext>
            </a:extLst>
          </p:cNvPr>
          <p:cNvSpPr txBox="1"/>
          <p:nvPr/>
        </p:nvSpPr>
        <p:spPr>
          <a:xfrm>
            <a:off x="3570831" y="6460033"/>
            <a:ext cx="18245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Updated 2024-05-22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77F1DD2-1D4A-A839-680D-070E146B2E76}"/>
              </a:ext>
            </a:extLst>
          </p:cNvPr>
          <p:cNvSpPr/>
          <p:nvPr/>
        </p:nvSpPr>
        <p:spPr>
          <a:xfrm rot="19465979">
            <a:off x="1550703" y="2754017"/>
            <a:ext cx="549432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spc="50" dirty="0">
                <a:ln w="0"/>
                <a:solidFill>
                  <a:schemeClr val="bg2">
                    <a:alpha val="30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DRAFT</a:t>
            </a:r>
            <a:endParaRPr lang="en-US" sz="5400" b="1" spc="50" dirty="0">
              <a:ln w="0"/>
              <a:solidFill>
                <a:schemeClr val="bg2">
                  <a:alpha val="30000"/>
                </a:schemeClr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07BDACA-ED50-304E-0555-506EAB45558D}"/>
              </a:ext>
            </a:extLst>
          </p:cNvPr>
          <p:cNvSpPr txBox="1"/>
          <p:nvPr/>
        </p:nvSpPr>
        <p:spPr>
          <a:xfrm>
            <a:off x="431800" y="5014005"/>
            <a:ext cx="47691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marR="0" lvl="0" indent="-1714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Current draft of the earliest possible dates for Market Trials and Go-Live that have been shared through TWG and the RTC+B Workshops, in support of Market Participants readiness at RTCBTF.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71450" marR="0" lvl="0" indent="-1714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Actual Market Trials and Go-Live milestones are to be determined and will be communicated no later than 9/30/24.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CCE0900-0ABB-1F9A-CA63-2A647BE174C5}"/>
              </a:ext>
            </a:extLst>
          </p:cNvPr>
          <p:cNvSpPr/>
          <p:nvPr/>
        </p:nvSpPr>
        <p:spPr>
          <a:xfrm rot="20373328">
            <a:off x="567763" y="1997319"/>
            <a:ext cx="7609776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Graphic will be updated </a:t>
            </a:r>
          </a:p>
          <a:p>
            <a:pPr algn="ctr"/>
            <a:r>
              <a:rPr lang="en-U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with Program Dates</a:t>
            </a:r>
          </a:p>
          <a:p>
            <a:pPr algn="ctr"/>
            <a:r>
              <a:rPr lang="en-U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at next RTBTF and TAC</a:t>
            </a:r>
          </a:p>
        </p:txBody>
      </p:sp>
    </p:spTree>
    <p:extLst>
      <p:ext uri="{BB962C8B-B14F-4D97-AF65-F5344CB8AC3E}">
        <p14:creationId xmlns:p14="http://schemas.microsoft.com/office/powerpoint/2010/main" val="4049817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047D35-388B-773E-4BED-BFB0B5168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RTCBTF Issues List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97F78F1-831D-5D2B-D86F-5DA2B2C9A1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072" y="838199"/>
            <a:ext cx="8655728" cy="1957441"/>
          </a:xfrm>
        </p:spPr>
        <p:txBody>
          <a:bodyPr/>
          <a:lstStyle/>
          <a:p>
            <a:r>
              <a:rPr lang="en-US" sz="1800" dirty="0"/>
              <a:t>At last TAC, ERCOT committed to streamline and align to key risks with program schedule.</a:t>
            </a:r>
          </a:p>
          <a:p>
            <a:pPr lvl="1"/>
            <a:r>
              <a:rPr lang="en-US" sz="1400" dirty="0"/>
              <a:t>Market Trials and Readiness (</a:t>
            </a:r>
            <a:r>
              <a:rPr lang="en-US" sz="1400" dirty="0" err="1"/>
              <a:t>eg</a:t>
            </a:r>
            <a:r>
              <a:rPr lang="en-US" sz="1400" dirty="0"/>
              <a:t>, new telemetry points and how to test in trials)</a:t>
            </a:r>
          </a:p>
          <a:p>
            <a:pPr lvl="1"/>
            <a:r>
              <a:rPr lang="en-US" sz="1400" dirty="0"/>
              <a:t>Analysis of market outcomes (</a:t>
            </a:r>
            <a:r>
              <a:rPr lang="en-US" sz="1400" dirty="0" err="1"/>
              <a:t>eg</a:t>
            </a:r>
            <a:r>
              <a:rPr lang="en-US" sz="1400" dirty="0"/>
              <a:t>, price formation for certain historical days)</a:t>
            </a:r>
          </a:p>
          <a:p>
            <a:pPr lvl="1"/>
            <a:r>
              <a:rPr lang="en-US" sz="1400" dirty="0"/>
              <a:t>Parameter values (</a:t>
            </a:r>
            <a:r>
              <a:rPr lang="en-US" sz="1400" dirty="0" err="1"/>
              <a:t>eg</a:t>
            </a:r>
            <a:r>
              <a:rPr lang="en-US" sz="1400" dirty="0"/>
              <a:t>, proxy offer for Ancillary Services)</a:t>
            </a:r>
          </a:p>
          <a:p>
            <a:pPr lvl="1"/>
            <a:r>
              <a:rPr lang="en-US" sz="1400" dirty="0"/>
              <a:t>Open discussion of other risks and concerns (</a:t>
            </a:r>
            <a:r>
              <a:rPr lang="en-US" sz="1400" dirty="0" err="1"/>
              <a:t>eg</a:t>
            </a:r>
            <a:r>
              <a:rPr lang="en-US" sz="1400" dirty="0"/>
              <a:t>, shape of AS Demand Curves) </a:t>
            </a:r>
            <a:endParaRPr lang="en-US" sz="1800" dirty="0"/>
          </a:p>
          <a:p>
            <a:endParaRPr lang="en-US" sz="1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6DE42A5-1A93-CBEE-8DF8-808F0A666E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28496"/>
            <a:ext cx="9144000" cy="339610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1FD98E57-5B7E-6ED1-3128-D06F2E13E9BD}"/>
              </a:ext>
            </a:extLst>
          </p:cNvPr>
          <p:cNvSpPr/>
          <p:nvPr/>
        </p:nvSpPr>
        <p:spPr>
          <a:xfrm rot="20677236">
            <a:off x="3199751" y="3785797"/>
            <a:ext cx="25314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Old List</a:t>
            </a:r>
          </a:p>
        </p:txBody>
      </p:sp>
    </p:spTree>
    <p:extLst>
      <p:ext uri="{BB962C8B-B14F-4D97-AF65-F5344CB8AC3E}">
        <p14:creationId xmlns:p14="http://schemas.microsoft.com/office/powerpoint/2010/main" val="23466022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047D35-388B-773E-4BED-BFB0B5168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Change to RTCBTF Issues List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97F78F1-831D-5D2B-D86F-5DA2B2C9A1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76849"/>
            <a:ext cx="8534400" cy="570951"/>
          </a:xfrm>
        </p:spPr>
        <p:txBody>
          <a:bodyPr/>
          <a:lstStyle/>
          <a:p>
            <a:r>
              <a:rPr lang="en-US" sz="1800" dirty="0"/>
              <a:t>How mapped/transitioned into streamlined list</a:t>
            </a:r>
          </a:p>
          <a:p>
            <a:endParaRPr lang="en-US" sz="1800" dirty="0"/>
          </a:p>
          <a:p>
            <a:pPr marL="0" indent="0">
              <a:buNone/>
            </a:pPr>
            <a:r>
              <a:rPr lang="en-US" sz="1800" dirty="0"/>
              <a:t>TEMPORARY WORKING DOCUMENT</a:t>
            </a:r>
          </a:p>
          <a:p>
            <a:endParaRPr lang="en-US" sz="1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981B1C8-82F1-DDC9-9CC5-BB8D9F2B31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1828800"/>
            <a:ext cx="8583003" cy="3913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4064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047D35-388B-773E-4BED-BFB0B5168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streamlined RTCBTF Issues List going forward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97F78F1-831D-5D2B-D86F-5DA2B2C9A1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76849"/>
            <a:ext cx="8534400" cy="1104351"/>
          </a:xfrm>
        </p:spPr>
        <p:txBody>
          <a:bodyPr/>
          <a:lstStyle/>
          <a:p>
            <a:r>
              <a:rPr lang="en-US" sz="1800" dirty="0"/>
              <a:t>Parameter and Policy dates defined</a:t>
            </a:r>
          </a:p>
          <a:p>
            <a:r>
              <a:rPr lang="en-US" sz="1800" dirty="0"/>
              <a:t>Ramp-up of RTC Simulator Analysis and priorities of what to study</a:t>
            </a:r>
          </a:p>
          <a:p>
            <a:r>
              <a:rPr lang="en-US" sz="1800" dirty="0"/>
              <a:t>More details coming for Market Readiness progression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B58FE49-9393-FBAE-B5CE-564FBF7458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72577"/>
            <a:ext cx="9144000" cy="3642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7105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047D35-388B-773E-4BED-BFB0B5168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Reviewed at September RTCBTF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97F78F1-831D-5D2B-D86F-5DA2B2C9A1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726" y="990600"/>
            <a:ext cx="8534400" cy="4953000"/>
          </a:xfrm>
        </p:spPr>
        <p:txBody>
          <a:bodyPr/>
          <a:lstStyle/>
          <a:p>
            <a:pPr>
              <a:buFontTx/>
              <a:buChar char="-"/>
            </a:pPr>
            <a:r>
              <a:rPr lang="en-US" sz="1800" u="sng" dirty="0"/>
              <a:t>Issue 1- Initial Review of Parameters for AS Proxy Offer Curves</a:t>
            </a:r>
          </a:p>
          <a:p>
            <a:pPr lvl="1">
              <a:buFontTx/>
              <a:buChar char="-"/>
            </a:pPr>
            <a:r>
              <a:rPr lang="en-US" sz="1400" i="1" dirty="0">
                <a:solidFill>
                  <a:srgbClr val="C00000"/>
                </a:solidFill>
              </a:rPr>
              <a:t>Likely to become a hot-topic (proxy offer at $0, the $</a:t>
            </a:r>
            <a:r>
              <a:rPr lang="en-US" sz="1400" i="1" dirty="0" err="1">
                <a:solidFill>
                  <a:srgbClr val="C00000"/>
                </a:solidFill>
              </a:rPr>
              <a:t>OfferCap</a:t>
            </a:r>
            <a:r>
              <a:rPr lang="en-US" sz="1400" i="1" dirty="0">
                <a:solidFill>
                  <a:srgbClr val="C00000"/>
                </a:solidFill>
              </a:rPr>
              <a:t>, or in between)</a:t>
            </a:r>
          </a:p>
          <a:p>
            <a:pPr lvl="1">
              <a:buFontTx/>
              <a:buChar char="-"/>
            </a:pPr>
            <a:r>
              <a:rPr lang="en-US" sz="1400" i="1" dirty="0">
                <a:solidFill>
                  <a:srgbClr val="C00000"/>
                </a:solidFill>
              </a:rPr>
              <a:t>Will discuss at Oct and Nov RTCBTF meetings and then November TAC</a:t>
            </a:r>
          </a:p>
          <a:p>
            <a:pPr>
              <a:buFontTx/>
              <a:buChar char="-"/>
            </a:pPr>
            <a:r>
              <a:rPr lang="en-US" sz="1800" u="sng" dirty="0"/>
              <a:t>Review RTC and ESR Clarifying Revision Requests if market questions </a:t>
            </a:r>
            <a:endParaRPr lang="en-US" sz="1400" u="sng" dirty="0"/>
          </a:p>
          <a:p>
            <a:pPr lvl="1" indent="-342900">
              <a:spcBef>
                <a:spcPts val="0"/>
              </a:spcBef>
              <a:buFont typeface="Calibri" panose="020F0502020204030204" pitchFamily="34" charset="0"/>
              <a:buChar char="-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RTC-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hlinkClick r:id="rId2"/>
              </a:rPr>
              <a:t>NPRR1245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 (any updates from ERCOT)</a:t>
            </a:r>
          </a:p>
          <a:p>
            <a:pPr lvl="1" indent="-342900">
              <a:spcBef>
                <a:spcPts val="0"/>
              </a:spcBef>
              <a:buFont typeface="Calibri" panose="020F0502020204030204" pitchFamily="34" charset="0"/>
              <a:buChar char="-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ESR-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hlinkClick r:id="rId3"/>
              </a:rPr>
              <a:t>NPRR1246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hlinkClick r:id="rId4"/>
              </a:rPr>
              <a:t>NOGRR268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hlinkClick r:id="rId5"/>
              </a:rPr>
              <a:t>PGRR118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hlinkClick r:id="rId6"/>
              </a:rPr>
              <a:t>OBDRR52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(any updates from ERCOT)</a:t>
            </a:r>
          </a:p>
          <a:p>
            <a:pPr>
              <a:buFontTx/>
              <a:buChar char="-"/>
            </a:pPr>
            <a:r>
              <a:rPr lang="en-US" sz="1800" u="sng" dirty="0"/>
              <a:t>Issue 3- RTC Simulator update </a:t>
            </a:r>
          </a:p>
          <a:p>
            <a:pPr lvl="1">
              <a:buFontTx/>
              <a:buChar char="-"/>
            </a:pPr>
            <a:r>
              <a:rPr lang="en-US" sz="1400" i="1" dirty="0">
                <a:solidFill>
                  <a:srgbClr val="C00000"/>
                </a:solidFill>
              </a:rPr>
              <a:t>ERCOT committed to studying 3 Operating Days and providing analysis at Oct RTCBTF</a:t>
            </a:r>
          </a:p>
          <a:p>
            <a:pPr>
              <a:buFontTx/>
              <a:buChar char="-"/>
            </a:pPr>
            <a:r>
              <a:rPr lang="en-US" sz="1800" u="sng" dirty="0"/>
              <a:t>Issue 10- Market Trials Plan Review</a:t>
            </a:r>
            <a:endParaRPr lang="en-US" sz="1800" i="1" u="sng" dirty="0">
              <a:solidFill>
                <a:srgbClr val="C00000"/>
              </a:solidFill>
            </a:endParaRPr>
          </a:p>
          <a:p>
            <a:pPr lvl="1">
              <a:buFontTx/>
              <a:buChar char="-"/>
            </a:pPr>
            <a:r>
              <a:rPr lang="en-US" sz="1400" i="1" dirty="0">
                <a:solidFill>
                  <a:srgbClr val="C00000"/>
                </a:solidFill>
              </a:rPr>
              <a:t>Final review planned at next RTCBTF meeting and coming to October TAC for endorsement.</a:t>
            </a:r>
          </a:p>
          <a:p>
            <a:pPr>
              <a:buFontTx/>
              <a:buChar char="-"/>
            </a:pPr>
            <a:r>
              <a:rPr lang="en-US" sz="1800" u="sng" dirty="0"/>
              <a:t>Discuss Approach to Training/Readiness</a:t>
            </a:r>
          </a:p>
          <a:p>
            <a:pPr lvl="1">
              <a:buFontTx/>
              <a:buChar char="-"/>
            </a:pPr>
            <a:r>
              <a:rPr lang="en-US" sz="1400" i="1" dirty="0">
                <a:solidFill>
                  <a:srgbClr val="C00000"/>
                </a:solidFill>
              </a:rPr>
              <a:t>ERCOT authored initial outline of Market Readiness “training components”</a:t>
            </a:r>
          </a:p>
          <a:p>
            <a:pPr>
              <a:buFontTx/>
              <a:buChar char="-"/>
            </a:pPr>
            <a:r>
              <a:rPr lang="en-US" sz="1800" u="sng" dirty="0"/>
              <a:t>Issue 18 – Placeholder for MPs Discussion of AS Demand Curves  </a:t>
            </a:r>
          </a:p>
          <a:p>
            <a:pPr lvl="1">
              <a:buFontTx/>
              <a:buChar char="-"/>
            </a:pPr>
            <a:r>
              <a:rPr lang="en-US" sz="1400" i="1" dirty="0">
                <a:solidFill>
                  <a:srgbClr val="C00000"/>
                </a:solidFill>
              </a:rPr>
              <a:t>ERCOT posted explanation of ASDC discussion and posted with TAC materials</a:t>
            </a:r>
          </a:p>
          <a:p>
            <a:pPr lvl="1">
              <a:buFontTx/>
              <a:buChar char="-"/>
            </a:pPr>
            <a:r>
              <a:rPr lang="en-US" sz="1400" i="1" dirty="0">
                <a:solidFill>
                  <a:srgbClr val="C00000"/>
                </a:solidFill>
              </a:rPr>
              <a:t>Also note Shams has expressed concerns with AS </a:t>
            </a:r>
            <a:r>
              <a:rPr lang="en-US" sz="1400" i="1">
                <a:solidFill>
                  <a:srgbClr val="C00000"/>
                </a:solidFill>
              </a:rPr>
              <a:t>Indifference requirement being </a:t>
            </a:r>
            <a:r>
              <a:rPr lang="en-US" sz="1400" i="1" dirty="0">
                <a:solidFill>
                  <a:srgbClr val="C00000"/>
                </a:solidFill>
              </a:rPr>
              <a:t>needed (</a:t>
            </a:r>
            <a:r>
              <a:rPr lang="en-US" sz="1400" i="1" dirty="0">
                <a:solidFill>
                  <a:srgbClr val="C00000"/>
                </a:solidFill>
                <a:hlinkClick r:id="rId7"/>
              </a:rPr>
              <a:t>link</a:t>
            </a:r>
            <a:r>
              <a:rPr lang="en-US" sz="1400" i="1" dirty="0">
                <a:solidFill>
                  <a:srgbClr val="C00000"/>
                </a:solidFill>
              </a:rPr>
              <a:t>)</a:t>
            </a:r>
          </a:p>
          <a:p>
            <a:pPr>
              <a:buFontTx/>
              <a:buChar char="-"/>
            </a:pPr>
            <a:endParaRPr lang="en-US" sz="1800" u="sng" dirty="0"/>
          </a:p>
          <a:p>
            <a:pPr>
              <a:spcBef>
                <a:spcPts val="0"/>
              </a:spcBef>
              <a:spcAft>
                <a:spcPts val="600"/>
              </a:spcAft>
              <a:buFontTx/>
              <a:buChar char="-"/>
            </a:pPr>
            <a:r>
              <a:rPr lang="en-US" sz="1800" dirty="0"/>
              <a:t>Next meeting in-person/WebEx on Tuesday, October 22, 2024</a:t>
            </a:r>
          </a:p>
          <a:p>
            <a:pPr>
              <a:spcBef>
                <a:spcPts val="0"/>
              </a:spcBef>
              <a:spcAft>
                <a:spcPts val="600"/>
              </a:spcAft>
              <a:buFontTx/>
              <a:buChar char="-"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506492982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Slide">
  <a:themeElements>
    <a:clrScheme name="Custom 1">
      <a:dk1>
        <a:srgbClr val="2D3338"/>
      </a:dk1>
      <a:lt1>
        <a:srgbClr val="FFFFFF"/>
      </a:lt1>
      <a:dk2>
        <a:srgbClr val="2D3338"/>
      </a:dk2>
      <a:lt2>
        <a:srgbClr val="E6EBF0"/>
      </a:lt2>
      <a:accent1>
        <a:srgbClr val="00AEC7"/>
      </a:accent1>
      <a:accent2>
        <a:srgbClr val="7C858C"/>
      </a:accent2>
      <a:accent3>
        <a:srgbClr val="2BA565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Aqu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Horizontal Them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Gra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6EBF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0999AAC16EAB41985F08B9B30BD6F8" ma:contentTypeVersion="4" ma:contentTypeDescription="Create a new document." ma:contentTypeScope="" ma:versionID="e17db7c92bbe4a954239b0aad63199c1">
  <xsd:schema xmlns:xsd="http://www.w3.org/2001/XMLSchema" xmlns:xs="http://www.w3.org/2001/XMLSchema" xmlns:p="http://schemas.microsoft.com/office/2006/metadata/properties" xmlns:ns2="8d5ee879-813f-4fb9-b7c2-a59846c21aeb" targetNamespace="http://schemas.microsoft.com/office/2006/metadata/properties" ma:root="true" ma:fieldsID="dbeeea33673683b355d19f3b50507d1a" ns2:_="">
    <xsd:import namespace="8d5ee879-813f-4fb9-b7c2-a59846c21aeb"/>
    <xsd:element name="properties">
      <xsd:complexType>
        <xsd:sequence>
          <xsd:element name="documentManagement">
            <xsd:complexType>
              <xsd:all>
                <xsd:element ref="ns2:Audience" minOccurs="0"/>
                <xsd:element ref="ns2:Year" minOccurs="0"/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5ee879-813f-4fb9-b7c2-a59846c21aeb" elementFormDefault="qualified">
    <xsd:import namespace="http://schemas.microsoft.com/office/2006/documentManagement/types"/>
    <xsd:import namespace="http://schemas.microsoft.com/office/infopath/2007/PartnerControls"/>
    <xsd:element name="Audience" ma:index="8" nillable="true" ma:displayName="Audience" ma:format="Dropdown" ma:internalName="Audience">
      <xsd:simpleType>
        <xsd:restriction base="dms:Choice">
          <xsd:enumeration value="Internal "/>
          <xsd:enumeration value="Confidential"/>
          <xsd:enumeration value="Public"/>
        </xsd:restriction>
      </xsd:simpleType>
    </xsd:element>
    <xsd:element name="Year" ma:index="9" nillable="true" ma:displayName="Year" ma:format="Dropdown" ma:internalName="Year">
      <xsd:simpleType>
        <xsd:restriction base="dms:Choice">
          <xsd:enumeration value="2022"/>
          <xsd:enumeration value="2023"/>
          <xsd:enumeration value="2024"/>
          <xsd:enumeration value="2025"/>
        </xsd:restriction>
      </xsd:simple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Year xmlns="8d5ee879-813f-4fb9-b7c2-a59846c21aeb" xsi:nil="true"/>
    <Audience xmlns="8d5ee879-813f-4fb9-b7c2-a59846c21aeb">Public</Audience>
  </documentManagement>
</p:properties>
</file>

<file path=customXml/itemProps1.xml><?xml version="1.0" encoding="utf-8"?>
<ds:datastoreItem xmlns:ds="http://schemas.openxmlformats.org/officeDocument/2006/customXml" ds:itemID="{9F18ABE5-2C97-4413-ACB0-B3080BAFCAD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BCE88CD-E9E0-4BB6-AD83-C594282F53D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d5ee879-813f-4fb9-b7c2-a59846c21ae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A526C54-2038-4DDB-9077-84C80FF069E0}">
  <ds:schemaRefs>
    <ds:schemaRef ds:uri="http://purl.org/dc/dcmitype/"/>
    <ds:schemaRef ds:uri="http://purl.org/dc/elements/1.1/"/>
    <ds:schemaRef ds:uri="http://schemas.microsoft.com/office/2006/documentManagement/types"/>
    <ds:schemaRef ds:uri="http://schemas.microsoft.com/office/2006/metadata/properties"/>
    <ds:schemaRef ds:uri="c34af464-7aa1-4edd-9be4-83dffc1cb926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www.w3.org/XML/1998/namespace"/>
    <ds:schemaRef ds:uri="8d5ee879-813f-4fb9-b7c2-a59846c21aeb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23495</TotalTime>
  <Words>614</Words>
  <Application>Microsoft Office PowerPoint</Application>
  <PresentationFormat>On-screen Show (4:3)</PresentationFormat>
  <Paragraphs>90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Cover Slide</vt:lpstr>
      <vt:lpstr>Horizontal Theme</vt:lpstr>
      <vt:lpstr>PowerPoint Presentation</vt:lpstr>
      <vt:lpstr>Outline</vt:lpstr>
      <vt:lpstr>RTC+B Program Go-Live Announcement</vt:lpstr>
      <vt:lpstr>PowerPoint Presentation</vt:lpstr>
      <vt:lpstr>Current RTCBTF Issues List</vt:lpstr>
      <vt:lpstr>Change to RTCBTF Issues List</vt:lpstr>
      <vt:lpstr>New streamlined RTCBTF Issues List going forward</vt:lpstr>
      <vt:lpstr>Reviewed at September RTCBTF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Mereness, Matt</cp:lastModifiedBy>
  <cp:revision>606</cp:revision>
  <cp:lastPrinted>2017-10-10T21:31:05Z</cp:lastPrinted>
  <dcterms:created xsi:type="dcterms:W3CDTF">2016-01-21T15:20:31Z</dcterms:created>
  <dcterms:modified xsi:type="dcterms:W3CDTF">2024-09-17T18:16:41Z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0x0101006D0999AAC16EAB41985F08B9B30BD6F8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ActionId">
    <vt:lpwstr>c62e7908-7660-43a6-b1c8-5c5c95dc1f11</vt:lpwstr>
  </property>
  <property fmtid="{D5CDD505-2E9C-101B-9397-08002B2CF9AE}" pid="5" name="MSIP_Label_7084cbda-52b8-46fb-a7b7-cb5bd465ed85_SetDate">
    <vt:lpwstr>2023-05-09T20:19:39Z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ContentBits">
    <vt:lpwstr>0</vt:lpwstr>
  </property>
  <property fmtid="{D5CDD505-2E9C-101B-9397-08002B2CF9AE}" pid="8" name="MSIP_Label_7084cbda-52b8-46fb-a7b7-cb5bd465ed85_SiteId">
    <vt:lpwstr>0afb747d-bff7-4596-a9fc-950ef9e0ec45</vt:lpwstr>
  </property>
  <property fmtid="{D5CDD505-2E9C-101B-9397-08002B2CF9AE}" pid="9" name="MSIP_Label_7084cbda-52b8-46fb-a7b7-cb5bd465ed85_Method">
    <vt:lpwstr>Standard</vt:lpwstr>
  </property>
</Properties>
</file>