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1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CC8"/>
    <a:srgbClr val="5B677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74D94F-AEB2-4CC9-B8EF-41485E7FA637}" v="1" dt="2024-09-08T18:32:42.9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77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swell, Cory" userId="c63747d5-e4be-47e4-a834-0d38b13ff3ae" providerId="ADAL" clId="{8574D94F-AEB2-4CC9-B8EF-41485E7FA637}"/>
    <pc:docChg chg="custSel modSld">
      <pc:chgData name="Carswell, Cory" userId="c63747d5-e4be-47e4-a834-0d38b13ff3ae" providerId="ADAL" clId="{8574D94F-AEB2-4CC9-B8EF-41485E7FA637}" dt="2024-09-08T18:33:04.241" v="14" actId="20577"/>
      <pc:docMkLst>
        <pc:docMk/>
      </pc:docMkLst>
      <pc:sldChg chg="modSp mod">
        <pc:chgData name="Carswell, Cory" userId="c63747d5-e4be-47e4-a834-0d38b13ff3ae" providerId="ADAL" clId="{8574D94F-AEB2-4CC9-B8EF-41485E7FA637}" dt="2024-09-08T18:33:04.241" v="14" actId="20577"/>
        <pc:sldMkLst>
          <pc:docMk/>
          <pc:sldMk cId="730603795" sldId="260"/>
        </pc:sldMkLst>
        <pc:spChg chg="mod">
          <ac:chgData name="Carswell, Cory" userId="c63747d5-e4be-47e4-a834-0d38b13ff3ae" providerId="ADAL" clId="{8574D94F-AEB2-4CC9-B8EF-41485E7FA637}" dt="2024-09-08T18:33:04.241" v="14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Carswell, Cory" userId="c63747d5-e4be-47e4-a834-0d38b13ff3ae" providerId="ADAL" clId="{8574D94F-AEB2-4CC9-B8EF-41485E7FA637}" dt="2024-09-08T18:32:51.800" v="4" actId="14100"/>
        <pc:sldMkLst>
          <pc:docMk/>
          <pc:sldMk cId="2140123603" sldId="271"/>
        </pc:sldMkLst>
        <pc:graphicFrameChg chg="add mod modGraphic">
          <ac:chgData name="Carswell, Cory" userId="c63747d5-e4be-47e4-a834-0d38b13ff3ae" providerId="ADAL" clId="{8574D94F-AEB2-4CC9-B8EF-41485E7FA637}" dt="2024-09-08T18:32:51.800" v="4" actId="14100"/>
          <ac:graphicFrameMkLst>
            <pc:docMk/>
            <pc:sldMk cId="2140123603" sldId="271"/>
            <ac:graphicFrameMk id="3" creationId="{0DF4F358-C9BD-660F-4890-BC14C13E3AA2}"/>
          </ac:graphicFrameMkLst>
        </pc:graphicFrameChg>
        <pc:graphicFrameChg chg="del modGraphic">
          <ac:chgData name="Carswell, Cory" userId="c63747d5-e4be-47e4-a834-0d38b13ff3ae" providerId="ADAL" clId="{8574D94F-AEB2-4CC9-B8EF-41485E7FA637}" dt="2024-09-08T18:32:36.236" v="1" actId="478"/>
          <ac:graphicFrameMkLst>
            <pc:docMk/>
            <pc:sldMk cId="2140123603" sldId="271"/>
            <ac:graphicFrameMk id="5" creationId="{D8D1E086-B5DF-2206-1D4E-3B27964DBFBF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6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PUBLIC</a:t>
            </a:r>
            <a:endParaRPr lang="en-US" sz="1000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2362200"/>
            <a:ext cx="5638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Market Update </a:t>
            </a:r>
            <a:r>
              <a:rPr lang="en-US" sz="2000" b="1">
                <a:solidFill>
                  <a:schemeClr val="tx2"/>
                </a:solidFill>
              </a:rPr>
              <a:t>– August </a:t>
            </a:r>
            <a:r>
              <a:rPr lang="en-US" sz="2000" b="1" dirty="0">
                <a:solidFill>
                  <a:schemeClr val="tx2"/>
                </a:solidFill>
              </a:rPr>
              <a:t>2024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Wholesale Market Working Group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ERCOT Market Analysis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/>
              <a:t>Supplemental Ancillary Services Market (SASM) Update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BAA2E9-0B32-4098-9C63-5BAAD28F8A66}"/>
              </a:ext>
            </a:extLst>
          </p:cNvPr>
          <p:cNvSpPr txBox="1"/>
          <p:nvPr/>
        </p:nvSpPr>
        <p:spPr>
          <a:xfrm>
            <a:off x="5800280" y="6128082"/>
            <a:ext cx="5925439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dirty="0">
                <a:solidFill>
                  <a:srgbClr val="5B6770"/>
                </a:solidFill>
              </a:rPr>
              <a:t>*Minor insufficiencies due to rounding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DF4F358-C9BD-660F-4890-BC14C13E3A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902644"/>
              </p:ext>
            </p:extLst>
          </p:nvPr>
        </p:nvGraphicFramePr>
        <p:xfrm>
          <a:off x="381000" y="873899"/>
          <a:ext cx="8382000" cy="5128896"/>
        </p:xfrm>
        <a:graphic>
          <a:graphicData uri="http://schemas.openxmlformats.org/drawingml/2006/table">
            <a:tbl>
              <a:tblPr/>
              <a:tblGrid>
                <a:gridCol w="1061787">
                  <a:extLst>
                    <a:ext uri="{9D8B030D-6E8A-4147-A177-3AD203B41FA5}">
                      <a16:colId xmlns:a16="http://schemas.microsoft.com/office/drawing/2014/main" val="1587734048"/>
                    </a:ext>
                  </a:extLst>
                </a:gridCol>
                <a:gridCol w="571732">
                  <a:extLst>
                    <a:ext uri="{9D8B030D-6E8A-4147-A177-3AD203B41FA5}">
                      <a16:colId xmlns:a16="http://schemas.microsoft.com/office/drawing/2014/main" val="1628696189"/>
                    </a:ext>
                  </a:extLst>
                </a:gridCol>
                <a:gridCol w="544506">
                  <a:extLst>
                    <a:ext uri="{9D8B030D-6E8A-4147-A177-3AD203B41FA5}">
                      <a16:colId xmlns:a16="http://schemas.microsoft.com/office/drawing/2014/main" val="1665500523"/>
                    </a:ext>
                  </a:extLst>
                </a:gridCol>
                <a:gridCol w="1511007">
                  <a:extLst>
                    <a:ext uri="{9D8B030D-6E8A-4147-A177-3AD203B41FA5}">
                      <a16:colId xmlns:a16="http://schemas.microsoft.com/office/drawing/2014/main" val="4162835571"/>
                    </a:ext>
                  </a:extLst>
                </a:gridCol>
                <a:gridCol w="1051579">
                  <a:extLst>
                    <a:ext uri="{9D8B030D-6E8A-4147-A177-3AD203B41FA5}">
                      <a16:colId xmlns:a16="http://schemas.microsoft.com/office/drawing/2014/main" val="192932828"/>
                    </a:ext>
                  </a:extLst>
                </a:gridCol>
                <a:gridCol w="1214930">
                  <a:extLst>
                    <a:ext uri="{9D8B030D-6E8A-4147-A177-3AD203B41FA5}">
                      <a16:colId xmlns:a16="http://schemas.microsoft.com/office/drawing/2014/main" val="3389739848"/>
                    </a:ext>
                  </a:extLst>
                </a:gridCol>
                <a:gridCol w="1374880">
                  <a:extLst>
                    <a:ext uri="{9D8B030D-6E8A-4147-A177-3AD203B41FA5}">
                      <a16:colId xmlns:a16="http://schemas.microsoft.com/office/drawing/2014/main" val="1435045438"/>
                    </a:ext>
                  </a:extLst>
                </a:gridCol>
                <a:gridCol w="1051579">
                  <a:extLst>
                    <a:ext uri="{9D8B030D-6E8A-4147-A177-3AD203B41FA5}">
                      <a16:colId xmlns:a16="http://schemas.microsoft.com/office/drawing/2014/main" val="1937337658"/>
                    </a:ext>
                  </a:extLst>
                </a:gridCol>
              </a:tblGrid>
              <a:tr h="2137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SASM ID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 Type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 Hours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 Procurement Hours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Req Qty (MWh)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Award Qty (MWh)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Insufficiency (MWh)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MCPC ($/MWh)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867871"/>
                  </a:ext>
                </a:extLst>
              </a:tr>
              <a:tr h="2137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8/2/2024 21:50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ECRS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8/3 HE1-24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117.9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-0.2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0.50 - 58.50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356513"/>
                  </a:ext>
                </a:extLst>
              </a:tr>
              <a:tr h="2137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8/7/2024 22:50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ECRS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8/8 HE1-7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265.8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0.95 - 1.00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155842"/>
                  </a:ext>
                </a:extLst>
              </a:tr>
              <a:tr h="2137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8/8/2024 0:45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ECRS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8/8 HE3-7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168.5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168.3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0.95 - 1.00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403085"/>
                  </a:ext>
                </a:extLst>
              </a:tr>
              <a:tr h="2137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8/8/2024 10:49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ECRS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8/8 HE16-19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0.50 - 14.25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45673"/>
                  </a:ext>
                </a:extLst>
              </a:tr>
              <a:tr h="213704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8/9/2024 10:49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ECRS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8/9 HE13-14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140.5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140.4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0.00 - 1.00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693327"/>
                  </a:ext>
                </a:extLst>
              </a:tr>
              <a:tr h="2137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REGDN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8/9 HE13-14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3852047"/>
                  </a:ext>
                </a:extLst>
              </a:tr>
              <a:tr h="2137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REGUP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8/9 HE13-14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73.1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73.1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0.00 - 10.00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883751"/>
                  </a:ext>
                </a:extLst>
              </a:tr>
              <a:tr h="2137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8/9/2024 12:49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ECRS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8/9 HE15-16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177.8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922897"/>
                  </a:ext>
                </a:extLst>
              </a:tr>
              <a:tr h="213704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8/9/2024 14:49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ECRS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8/9 HE17-22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417.2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417.3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-0.1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1.00 - 70.00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942453"/>
                  </a:ext>
                </a:extLst>
              </a:tr>
              <a:tr h="2137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REGDN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8/9 HE17, 21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216977"/>
                  </a:ext>
                </a:extLst>
              </a:tr>
              <a:tr h="2137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REGUP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8/9 HE20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-0.1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098538"/>
                  </a:ext>
                </a:extLst>
              </a:tr>
              <a:tr h="2137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RRS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8/9 HE17-19, 21-22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193.5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193.5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0.01 - 15.00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744561"/>
                  </a:ext>
                </a:extLst>
              </a:tr>
              <a:tr h="2137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8/9/2024 22:10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NSPIN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8/10 HE1-2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19.88 - 28.00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689882"/>
                  </a:ext>
                </a:extLst>
              </a:tr>
              <a:tr h="2137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8/10/2024 17:10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ECRS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8/10 HE20-22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10.00 - 20.00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3819275"/>
                  </a:ext>
                </a:extLst>
              </a:tr>
              <a:tr h="2137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8/12/2024 23:50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ECRS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8/13 HE2-8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662005"/>
                  </a:ext>
                </a:extLst>
              </a:tr>
              <a:tr h="21370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8/18/2024 14:45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ECRS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8/18 HE17-18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480326"/>
                  </a:ext>
                </a:extLst>
              </a:tr>
              <a:tr h="2137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REGUP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8/18 HE19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842173"/>
                  </a:ext>
                </a:extLst>
              </a:tr>
              <a:tr h="21370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8/22/2024 8:15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ECRS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8/22 HE11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79.8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-0.1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80289"/>
                  </a:ext>
                </a:extLst>
              </a:tr>
              <a:tr h="2137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RRS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8/22 HE11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177634"/>
                  </a:ext>
                </a:extLst>
              </a:tr>
              <a:tr h="21370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8/22/2024 11:50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ECRS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8/22 HE14-15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248.3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248.3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1.00 - 1.05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390315"/>
                  </a:ext>
                </a:extLst>
              </a:tr>
              <a:tr h="2137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RRS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8/22 HE15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256921"/>
                  </a:ext>
                </a:extLst>
              </a:tr>
              <a:tr h="2137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8/25/2024 9:50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ECRS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8/25 HE12-24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0.98 - 22.54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348481"/>
                  </a:ext>
                </a:extLst>
              </a:tr>
              <a:tr h="2137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8/31/2024 1:35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RRS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8/31 HE4-8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74.5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</a:t>
                      </a:r>
                    </a:p>
                  </a:txBody>
                  <a:tcPr marL="8241" marR="8241" marT="824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324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123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/>
              <a:t>Manual Overrides</a:t>
            </a:r>
            <a:endParaRPr lang="en-US" sz="2400" b="1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743200" y="2895600"/>
            <a:ext cx="3657600" cy="693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>
                <a:solidFill>
                  <a:schemeClr val="tx2"/>
                </a:solidFill>
              </a:rPr>
              <a:t>No HDL/LDL Overrides</a:t>
            </a:r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14" ma:contentTypeDescription="Create a new document." ma:contentTypeScope="" ma:versionID="5de53c7dd9d5e3dd48e81f15fe9d6d64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b9ed68adcc3693f95084af8a9f0e3281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8c9251-373f-4ee3-86cf-d97122226a81" xsi:nil="true"/>
    <lcf76f155ced4ddcb4097134ff3c332f xmlns="5f527160-b6a2-448e-b210-55bbe2178a90">
      <Terms xmlns="http://schemas.microsoft.com/office/infopath/2007/PartnerControls"/>
    </lcf76f155ced4ddcb4097134ff3c332f>
    <SharedWithUsers xmlns="cf8c9251-373f-4ee3-86cf-d97122226a81">
      <UserInfo>
        <DisplayName>Chu, Zhengguo</DisplayName>
        <AccountId>12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90E213BF-95C0-4184-9E53-25C6365E75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527160-b6a2-448e-b210-55bbe2178a90"/>
    <ds:schemaRef ds:uri="cf8c9251-373f-4ee3-86cf-d97122226a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5f527160-b6a2-448e-b210-55bbe2178a90"/>
    <ds:schemaRef ds:uri="http://www.w3.org/XML/1998/namespace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cf8c9251-373f-4ee3-86cf-d97122226a81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1778</TotalTime>
  <Words>310</Words>
  <Application>Microsoft Office PowerPoint</Application>
  <PresentationFormat>On-screen Show (4:3)</PresentationFormat>
  <Paragraphs>197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Carswell, Cory</cp:lastModifiedBy>
  <cp:revision>11</cp:revision>
  <cp:lastPrinted>2016-01-21T20:53:15Z</cp:lastPrinted>
  <dcterms:created xsi:type="dcterms:W3CDTF">2016-01-21T15:20:31Z</dcterms:created>
  <dcterms:modified xsi:type="dcterms:W3CDTF">2024-09-08T18:33:07Z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0x0101009AF51A5998F0944EA03AB587B5B58FD3</vt:lpwstr>
  </property>
  <property fmtid="{D5CDD505-2E9C-101B-9397-08002B2CF9AE}" pid="4" name="MSIP_Label_7084cbda-52b8-46fb-a7b7-cb5bd465ed85_Name">
    <vt:lpwstr>Internal</vt:lpwstr>
  </property>
  <property fmtid="{D5CDD505-2E9C-101B-9397-08002B2CF9AE}" pid="5" name="MSIP_Label_7084cbda-52b8-46fb-a7b7-cb5bd465ed85_ActionId">
    <vt:lpwstr>7c09a379-1759-4a57-b6a8-e3a238f272c4</vt:lpwstr>
  </property>
  <property fmtid="{D5CDD505-2E9C-101B-9397-08002B2CF9AE}" pid="6" name="MSIP_Label_7084cbda-52b8-46fb-a7b7-cb5bd465ed85_Enabled">
    <vt:lpwstr>true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SetDate">
    <vt:lpwstr>2023-05-10T18:54:37Z</vt:lpwstr>
  </property>
  <property fmtid="{D5CDD505-2E9C-101B-9397-08002B2CF9AE}" pid="9" name="MSIP_Label_7084cbda-52b8-46fb-a7b7-cb5bd465ed85_ContentBits">
    <vt:lpwstr>0</vt:lpwstr>
  </property>
  <property fmtid="{D5CDD505-2E9C-101B-9397-08002B2CF9AE}" pid="10" name="MSIP_Label_7084cbda-52b8-46fb-a7b7-cb5bd465ed85_Method">
    <vt:lpwstr>Standard</vt:lpwstr>
  </property>
</Properties>
</file>