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13"/>
  </p:notesMasterIdLst>
  <p:handoutMasterIdLst>
    <p:handoutMasterId r:id="rId14"/>
  </p:handoutMasterIdLst>
  <p:sldIdLst>
    <p:sldId id="260" r:id="rId4"/>
    <p:sldId id="276" r:id="rId5"/>
    <p:sldId id="277" r:id="rId6"/>
    <p:sldId id="273" r:id="rId7"/>
    <p:sldId id="282" r:id="rId8"/>
    <p:sldId id="283" r:id="rId9"/>
    <p:sldId id="281" r:id="rId10"/>
    <p:sldId id="278" r:id="rId11"/>
    <p:sldId id="279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CRR Performance Issue Update</a:t>
            </a:r>
          </a:p>
          <a:p>
            <a:endParaRPr lang="en-US" sz="2400" b="1" dirty="0"/>
          </a:p>
          <a:p>
            <a:endParaRPr lang="en-US" dirty="0"/>
          </a:p>
          <a:p>
            <a:r>
              <a:rPr lang="en-US" dirty="0"/>
              <a:t>ERCOT Staff</a:t>
            </a:r>
          </a:p>
          <a:p>
            <a:r>
              <a:rPr lang="en-US" dirty="0"/>
              <a:t>CRR Market Operations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r>
              <a:rPr lang="en-US" dirty="0"/>
              <a:t>September 19,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AD7C1-87FD-7CE8-2CE6-70376ACBE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14A1B-C9A6-C867-816E-ED2415AD0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Increasingly high volumes and complexity of CRR Auctions </a:t>
            </a:r>
          </a:p>
          <a:p>
            <a:endParaRPr lang="en-US" sz="2000" dirty="0"/>
          </a:p>
          <a:p>
            <a:r>
              <a:rPr lang="en-US" sz="2000" dirty="0"/>
              <a:t>Recent performance issues, current studies, and risks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Raise TAC awareness of potential CRR mitigation for current auction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EBE45-6C46-EB5F-33A7-72545056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5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23E9A-1C14-51A4-0F0B-61AF17FE2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r>
              <a:rPr lang="en-US" sz="2400" dirty="0"/>
              <a:t>Continued increases in CRRAHs and Settlement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8DC294-DD6B-BFE3-54FF-2CBB3CE1A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989978-D6A9-DB95-9684-1E30489F2835}"/>
              </a:ext>
            </a:extLst>
          </p:cNvPr>
          <p:cNvSpPr txBox="1"/>
          <p:nvPr/>
        </p:nvSpPr>
        <p:spPr>
          <a:xfrm>
            <a:off x="609600" y="4343400"/>
            <a:ext cx="7782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Continued increases in auction variables (# of biddable Settlement Points, Registered CRRAHs and CPs, submitted transactions) are building pressure on the optimization.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9FEF989-BE52-C076-BB79-351FA7CC6B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399" y="936396"/>
            <a:ext cx="8019513" cy="3254604"/>
          </a:xfrm>
        </p:spPr>
      </p:pic>
    </p:spTree>
    <p:extLst>
      <p:ext uri="{BB962C8B-B14F-4D97-AF65-F5344CB8AC3E}">
        <p14:creationId xmlns:p14="http://schemas.microsoft.com/office/powerpoint/2010/main" val="2897419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749F-8D3C-252A-2350-08BB679E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Historical performance and current risk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E76DA-47AD-5687-D928-0598AEF49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5049A0-FC70-7527-72E8-BB08C94199B9}"/>
              </a:ext>
            </a:extLst>
          </p:cNvPr>
          <p:cNvSpPr txBox="1"/>
          <p:nvPr/>
        </p:nvSpPr>
        <p:spPr>
          <a:xfrm>
            <a:off x="762000" y="5819001"/>
            <a:ext cx="7734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*2024.2nd6.Seq1 and 2025.1st6.Seq2 had reduced transactions due to transaction adjustment periods.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5762CF26-1128-BC7E-8FCE-1CF4809C3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8382000" cy="4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781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91545-6BB5-6D83-8C8F-BBE2576C0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performance studies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0D4B61-FDEC-735B-6D07-052BC4AF9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4319832"/>
          </a:xfrm>
        </p:spPr>
        <p:txBody>
          <a:bodyPr/>
          <a:lstStyle/>
          <a:p>
            <a:r>
              <a:rPr lang="en-US" sz="2000" dirty="0"/>
              <a:t>ERCOT has spent numerous months increasing technical capabilities and performance (multiple software enhancements and running each auction with 28-concurrent CPUs).</a:t>
            </a:r>
          </a:p>
          <a:p>
            <a:endParaRPr lang="en-US" sz="2000" dirty="0"/>
          </a:p>
          <a:p>
            <a:r>
              <a:rPr lang="en-US" sz="2000" dirty="0"/>
              <a:t>The most recent enhancement was implemented last week and provided a 10-30% performance boost.  </a:t>
            </a:r>
          </a:p>
          <a:p>
            <a:endParaRPr lang="en-US" sz="2000" dirty="0"/>
          </a:p>
          <a:p>
            <a:r>
              <a:rPr lang="en-US" sz="2000" dirty="0"/>
              <a:t>To prepare for the current Seq6 auction, ERCOT ran studies using the previous Seq4 bid set (Total 418k; PWD 143k) on a 10% auction capacity using the newest software:</a:t>
            </a:r>
          </a:p>
          <a:p>
            <a:pPr lvl="1"/>
            <a:r>
              <a:rPr lang="en-US" sz="1600" dirty="0"/>
              <a:t>Auction converged in the range of 230-250 hours.</a:t>
            </a:r>
          </a:p>
          <a:p>
            <a:pPr lvl="1"/>
            <a:r>
              <a:rPr lang="en-US" sz="1600" dirty="0"/>
              <a:t>However, ERCOT’s expectation is for auctions to run &lt;100hours in case there are technical issues and needs to be re-run.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A755A-F257-23C4-3F13-2CDC298CE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10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44C12-3437-72F2-48DE-91E0C4BB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Participant awareness and expectation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30EC5-CFC5-A02D-C8C2-5DD87F778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86400"/>
          </a:xfrm>
        </p:spPr>
        <p:txBody>
          <a:bodyPr/>
          <a:lstStyle/>
          <a:p>
            <a:r>
              <a:rPr lang="en-US" sz="1700" dirty="0"/>
              <a:t>In summary and as discussed at WMS, the risk for auctions continues to increase with the continued trend of increased market activity and creates a significant performance risk in Long-Term Sequences 4-6 (which occur on the smaller network percentages).</a:t>
            </a:r>
          </a:p>
          <a:p>
            <a:endParaRPr lang="en-US" sz="1000" dirty="0"/>
          </a:p>
          <a:p>
            <a:r>
              <a:rPr lang="en-US" sz="1700" dirty="0"/>
              <a:t>Also as discussed at WMS, the </a:t>
            </a:r>
            <a:r>
              <a:rPr lang="en-US" sz="1700" dirty="0" err="1"/>
              <a:t>PeakWeekday</a:t>
            </a:r>
            <a:r>
              <a:rPr lang="en-US" sz="1700" dirty="0"/>
              <a:t> auction attracts more than 1/3 of the overall transactions.</a:t>
            </a:r>
          </a:p>
          <a:p>
            <a:pPr lvl="1"/>
            <a:endParaRPr lang="en-US" sz="1050" dirty="0"/>
          </a:p>
          <a:p>
            <a:r>
              <a:rPr lang="en-US" sz="1700" dirty="0">
                <a:solidFill>
                  <a:srgbClr val="C00000"/>
                </a:solidFill>
              </a:rPr>
              <a:t>As such ERCOT will be mitigating the risk of oversubscription and performance issues for </a:t>
            </a:r>
            <a:r>
              <a:rPr lang="en-US" sz="1700" u="sng" dirty="0">
                <a:solidFill>
                  <a:srgbClr val="C00000"/>
                </a:solidFill>
              </a:rPr>
              <a:t>each Time-of-Use (TOU)</a:t>
            </a:r>
            <a:r>
              <a:rPr lang="en-US" sz="1700" dirty="0">
                <a:solidFill>
                  <a:srgbClr val="C00000"/>
                </a:solidFill>
              </a:rPr>
              <a:t> for this Seq6 auction by configuring the current auction limits for each TOU to be 1/3 of the overall 400k transaction limit (400k/3TOUs = 133k/TOU).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</a:rPr>
              <a:t>If ERCOT receives more than 133k transactions for any TOU, the auction will trigger the standard Transaction Adjustment Period (TAP), but</a:t>
            </a:r>
          </a:p>
          <a:p>
            <a:pPr lvl="1"/>
            <a:r>
              <a:rPr lang="en-US" sz="1600" dirty="0">
                <a:solidFill>
                  <a:srgbClr val="C00000"/>
                </a:solidFill>
              </a:rPr>
              <a:t>If less than &lt;133k received for all three TOU, no mitigation will occur.</a:t>
            </a:r>
          </a:p>
          <a:p>
            <a:endParaRPr lang="en-US" sz="1200" dirty="0">
              <a:solidFill>
                <a:srgbClr val="C00000"/>
              </a:solidFill>
            </a:endParaRPr>
          </a:p>
          <a:p>
            <a:r>
              <a:rPr lang="en-US" sz="1800" dirty="0">
                <a:solidFill>
                  <a:srgbClr val="C00000"/>
                </a:solidFill>
              </a:rPr>
              <a:t>CRRAHs should be prepared for the risk of a TAP in today’s Sequence6 auction close (will follow normal processes- details in Appendix).</a:t>
            </a:r>
          </a:p>
          <a:p>
            <a:endParaRPr lang="en-US" sz="1200" dirty="0"/>
          </a:p>
          <a:p>
            <a:r>
              <a:rPr lang="en-US" sz="1600" dirty="0"/>
              <a:t>ERCOT will pursue mid-term and long-term solutions at CMWG. 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2E439C-7A40-44B8-2A1B-4B347AC1C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38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5EF1F-0611-F9E4-8AD4-5A91521E5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02F5A-3421-B92F-EB6A-492116312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91369D-59ED-3C8A-9A1D-FF98CFF68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1129" y="1733313"/>
            <a:ext cx="2981741" cy="33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03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16CA9-C5C7-AE5B-9512-C41E5FED4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Appendix: TAP per-CRRAH preliminary transaction limit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9D9C2-140A-0AB2-26C8-0C5A8BD71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00563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A preliminary transaction adjustment period limit is included in each auction notice, using </a:t>
            </a:r>
            <a:r>
              <a:rPr lang="en-US" sz="1800" b="1" dirty="0"/>
              <a:t>all qualified CRRAHs as possible participants. </a:t>
            </a:r>
            <a:r>
              <a:rPr lang="en-US" sz="1800" dirty="0"/>
              <a:t>The</a:t>
            </a:r>
            <a:r>
              <a:rPr lang="en-US" sz="1800" b="1" dirty="0"/>
              <a:t> </a:t>
            </a:r>
            <a:r>
              <a:rPr lang="en-US" sz="1800" dirty="0"/>
              <a:t>preliminary limit for 2027.1st6.AnnualAuction.Seq6 is </a:t>
            </a:r>
            <a:r>
              <a:rPr lang="en-US" sz="1800" dirty="0">
                <a:solidFill>
                  <a:srgbClr val="FF0000"/>
                </a:solidFill>
              </a:rPr>
              <a:t>915</a:t>
            </a:r>
            <a:r>
              <a:rPr lang="en-US" sz="1800" dirty="0"/>
              <a:t>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BFF4D-68B3-4ECA-6D46-D4B0019FA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E0A82C-46C2-B5A3-EC7D-65F9DCA22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733" y="1905000"/>
            <a:ext cx="5991668" cy="43434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EE63A7D-28ED-4CFA-97D9-2AA86C2B15FC}"/>
              </a:ext>
            </a:extLst>
          </p:cNvPr>
          <p:cNvSpPr/>
          <p:nvPr/>
        </p:nvSpPr>
        <p:spPr>
          <a:xfrm>
            <a:off x="1399733" y="5715000"/>
            <a:ext cx="5686867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43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6E293-800B-586E-631C-10DF69EE0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876800"/>
          </a:xfrm>
        </p:spPr>
        <p:txBody>
          <a:bodyPr/>
          <a:lstStyle/>
          <a:p>
            <a:pPr marL="457200"/>
            <a:r>
              <a:rPr lang="en-US" sz="1800" dirty="0"/>
              <a:t>Preliminary (estimated) limit calculation:</a:t>
            </a:r>
          </a:p>
          <a:p>
            <a:pPr marL="114300" indent="0" algn="ctr">
              <a:buNone/>
            </a:pPr>
            <a:r>
              <a:rPr lang="en-US" sz="1800" u="sng" dirty="0"/>
              <a:t>(auction transaction limit – # of grouped baseload CRRs)                                           </a:t>
            </a:r>
          </a:p>
          <a:p>
            <a:pPr marL="114300" indent="0" algn="ctr">
              <a:buNone/>
            </a:pPr>
            <a:r>
              <a:rPr lang="en-US" sz="1800" dirty="0"/>
              <a:t># of </a:t>
            </a:r>
            <a:r>
              <a:rPr lang="en-US" sz="1800" b="1" dirty="0">
                <a:highlight>
                  <a:srgbClr val="00FF00"/>
                </a:highlight>
              </a:rPr>
              <a:t>Qualified</a:t>
            </a:r>
            <a:r>
              <a:rPr lang="en-US" sz="1800" dirty="0">
                <a:highlight>
                  <a:srgbClr val="00FF00"/>
                </a:highlight>
              </a:rPr>
              <a:t> CRR Account Holders</a:t>
            </a:r>
          </a:p>
          <a:p>
            <a:pPr marL="114300" indent="0">
              <a:buNone/>
            </a:pPr>
            <a:r>
              <a:rPr lang="en-US" sz="1800" dirty="0"/>
              <a:t>Example: </a:t>
            </a:r>
          </a:p>
          <a:p>
            <a:pPr marL="114300" indent="0" algn="ctr">
              <a:buNone/>
            </a:pPr>
            <a:r>
              <a:rPr lang="en-US" sz="1800" dirty="0"/>
              <a:t>For upcoming 2027.1st6.AnnualAuction.Seq6: (400,000 – 720)/</a:t>
            </a:r>
            <a:r>
              <a:rPr lang="en-US" sz="1800" dirty="0">
                <a:highlight>
                  <a:srgbClr val="00FF00"/>
                </a:highlight>
              </a:rPr>
              <a:t>436</a:t>
            </a:r>
            <a:r>
              <a:rPr lang="en-US" sz="1800" dirty="0"/>
              <a:t> = 915</a:t>
            </a:r>
          </a:p>
          <a:p>
            <a:pPr marL="114300" indent="0" algn="ctr">
              <a:buNone/>
            </a:pPr>
            <a:endParaRPr lang="en-US" sz="1800" dirty="0"/>
          </a:p>
          <a:p>
            <a:pPr marL="457200"/>
            <a:r>
              <a:rPr lang="en-US" sz="1800" dirty="0"/>
              <a:t>Per-CRRAH limit calculated </a:t>
            </a:r>
            <a:r>
              <a:rPr lang="en-US" sz="1800" i="1" dirty="0"/>
              <a:t>after</a:t>
            </a:r>
            <a:r>
              <a:rPr lang="en-US" sz="1800" dirty="0"/>
              <a:t> bid window closes:</a:t>
            </a:r>
          </a:p>
          <a:p>
            <a:pPr marL="0" indent="0" algn="ctr">
              <a:buNone/>
            </a:pPr>
            <a:r>
              <a:rPr lang="en-US" sz="1800" u="sng" dirty="0"/>
              <a:t>(auction transaction limit – # of grouped baseload CRRs)                                          </a:t>
            </a:r>
          </a:p>
          <a:p>
            <a:pPr marL="0" indent="0" algn="ctr">
              <a:buNone/>
            </a:pPr>
            <a:r>
              <a:rPr lang="en-US" sz="1800" dirty="0"/>
              <a:t># of </a:t>
            </a:r>
            <a:r>
              <a:rPr lang="en-US" sz="1800" b="1" dirty="0">
                <a:highlight>
                  <a:srgbClr val="00FFFF"/>
                </a:highlight>
              </a:rPr>
              <a:t>Participating*</a:t>
            </a:r>
            <a:r>
              <a:rPr lang="en-US" sz="1800" dirty="0">
                <a:highlight>
                  <a:srgbClr val="00FFFF"/>
                </a:highlight>
              </a:rPr>
              <a:t> CRR Account Holders</a:t>
            </a:r>
            <a:endParaRPr lang="en-US" sz="1800" dirty="0"/>
          </a:p>
          <a:p>
            <a:pPr marL="114300" indent="0">
              <a:buNone/>
            </a:pPr>
            <a:r>
              <a:rPr lang="en-US" sz="1800" dirty="0"/>
              <a:t>Example: </a:t>
            </a:r>
          </a:p>
          <a:p>
            <a:pPr marL="114300" indent="0" algn="ctr">
              <a:buNone/>
            </a:pPr>
            <a:r>
              <a:rPr lang="en-US" sz="1800" dirty="0"/>
              <a:t>2026.2nd6.AnnualAuction.Seq6 in March 2024 would have been: </a:t>
            </a:r>
          </a:p>
          <a:p>
            <a:pPr marL="114300" indent="0" algn="ctr">
              <a:buNone/>
            </a:pPr>
            <a:r>
              <a:rPr lang="en-US" sz="1800" dirty="0"/>
              <a:t>(400,000 – 719)/</a:t>
            </a:r>
            <a:r>
              <a:rPr lang="en-US" sz="1800" dirty="0">
                <a:highlight>
                  <a:srgbClr val="00FFFF"/>
                </a:highlight>
              </a:rPr>
              <a:t>215</a:t>
            </a:r>
            <a:r>
              <a:rPr lang="en-US" sz="1800" dirty="0"/>
              <a:t> = 1,857</a:t>
            </a:r>
          </a:p>
          <a:p>
            <a:pPr marL="114300" indent="0" algn="ctr">
              <a:buNone/>
            </a:pPr>
            <a:endParaRPr lang="en-US" sz="1600" dirty="0"/>
          </a:p>
          <a:p>
            <a:pPr marL="114300" indent="0">
              <a:buNone/>
            </a:pPr>
            <a:endParaRPr lang="en-US" sz="1600" dirty="0"/>
          </a:p>
          <a:p>
            <a:pPr marL="114300" indent="0">
              <a:buNone/>
            </a:pPr>
            <a:r>
              <a:rPr lang="en-US" sz="1200" dirty="0"/>
              <a:t>*Participating CRRAHs either own CRRs for the auction period, or their CP has locked credit for the auction.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937DA-FF7F-33B9-DA48-5DF4D6C26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A21988-D666-BEFB-B35F-59CB9E66A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4475"/>
            <a:ext cx="8458200" cy="593725"/>
          </a:xfrm>
        </p:spPr>
        <p:txBody>
          <a:bodyPr/>
          <a:lstStyle/>
          <a:p>
            <a:r>
              <a:rPr lang="en-US" sz="2800" dirty="0"/>
              <a:t>Appendix: </a:t>
            </a:r>
            <a:r>
              <a:rPr lang="en-US" dirty="0"/>
              <a:t>TAP per-CRRAH bid limit calculation</a:t>
            </a:r>
          </a:p>
        </p:txBody>
      </p:sp>
    </p:spTree>
    <p:extLst>
      <p:ext uri="{BB962C8B-B14F-4D97-AF65-F5344CB8AC3E}">
        <p14:creationId xmlns:p14="http://schemas.microsoft.com/office/powerpoint/2010/main" val="43541726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563</Words>
  <Application>Microsoft Office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Agenda</vt:lpstr>
      <vt:lpstr>Continued increases in CRRAHs and Settlement Points</vt:lpstr>
      <vt:lpstr>Historical performance and current risk</vt:lpstr>
      <vt:lpstr>ERCOT performance studies update</vt:lpstr>
      <vt:lpstr>Market Participant awareness and expectation</vt:lpstr>
      <vt:lpstr>Questions?</vt:lpstr>
      <vt:lpstr>Appendix: TAP per-CRRAH preliminary transaction limit</vt:lpstr>
      <vt:lpstr>Appendix: TAP per-CRRAH bid limit calculation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2024-09-17T14:51:12Z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2024-01-22T22:35:43Z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354487cd-844f-485b-a665-d1e5a4197d8b</vt:lpwstr>
  </property>
  <property fmtid="{D5CDD505-2E9C-101B-9397-08002B2CF9AE}" pid="8" name="MSIP_Label_7084cbda-52b8-46fb-a7b7-cb5bd465ed85_ContentBits">
    <vt:lpwstr>0</vt:lpwstr>
  </property>
</Properties>
</file>