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2"/>
  </p:notesMasterIdLst>
  <p:handoutMasterIdLst>
    <p:handoutMasterId r:id="rId13"/>
  </p:handoutMasterIdLst>
  <p:sldIdLst>
    <p:sldId id="260" r:id="rId6"/>
    <p:sldId id="267" r:id="rId7"/>
    <p:sldId id="277" r:id="rId8"/>
    <p:sldId id="278" r:id="rId9"/>
    <p:sldId id="279" r:id="rId10"/>
    <p:sldId id="271" r:id="rId1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BE3EB"/>
    <a:srgbClr val="00AEC7"/>
    <a:srgbClr val="E7F2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2" d="100"/>
          <a:sy n="82" d="100"/>
        </p:scale>
        <p:origin x="1474" y="72"/>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handoutMaster" Target="handoutMasters/handoutMaster1.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rake, Gordon" userId="d3aa080c-bd91-4052-98d6-063a86a83a9f" providerId="ADAL" clId="{66B046C6-C66A-4FFB-8FDF-FCDAFE707549}"/>
    <pc:docChg chg="modSld">
      <pc:chgData name="Drake, Gordon" userId="d3aa080c-bd91-4052-98d6-063a86a83a9f" providerId="ADAL" clId="{66B046C6-C66A-4FFB-8FDF-FCDAFE707549}" dt="2024-09-17T15:16:51.461" v="7" actId="20577"/>
      <pc:docMkLst>
        <pc:docMk/>
      </pc:docMkLst>
      <pc:sldChg chg="modSp mod">
        <pc:chgData name="Drake, Gordon" userId="d3aa080c-bd91-4052-98d6-063a86a83a9f" providerId="ADAL" clId="{66B046C6-C66A-4FFB-8FDF-FCDAFE707549}" dt="2024-09-17T15:16:51.461" v="7" actId="20577"/>
        <pc:sldMkLst>
          <pc:docMk/>
          <pc:sldMk cId="730603795" sldId="260"/>
        </pc:sldMkLst>
        <pc:spChg chg="mod">
          <ac:chgData name="Drake, Gordon" userId="d3aa080c-bd91-4052-98d6-063a86a83a9f" providerId="ADAL" clId="{66B046C6-C66A-4FFB-8FDF-FCDAFE707549}" dt="2024-09-17T15:16:51.461" v="7" actId="20577"/>
          <ac:spMkLst>
            <pc:docMk/>
            <pc:sldMk cId="730603795" sldId="260"/>
            <ac:spMk id="7" creationId="{00000000-0000-0000-0000-000000000000}"/>
          </ac:spMkLst>
        </pc:spChg>
      </pc:sldChg>
      <pc:sldChg chg="modSp mod">
        <pc:chgData name="Drake, Gordon" userId="d3aa080c-bd91-4052-98d6-063a86a83a9f" providerId="ADAL" clId="{66B046C6-C66A-4FFB-8FDF-FCDAFE707549}" dt="2024-09-17T15:16:19.336" v="5" actId="20577"/>
        <pc:sldMkLst>
          <pc:docMk/>
          <pc:sldMk cId="1461466315" sldId="271"/>
        </pc:sldMkLst>
        <pc:spChg chg="mod">
          <ac:chgData name="Drake, Gordon" userId="d3aa080c-bd91-4052-98d6-063a86a83a9f" providerId="ADAL" clId="{66B046C6-C66A-4FFB-8FDF-FCDAFE707549}" dt="2024-09-17T15:16:19.336" v="5" actId="20577"/>
          <ac:spMkLst>
            <pc:docMk/>
            <pc:sldMk cId="1461466315" sldId="271"/>
            <ac:spMk id="3"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9/17/2024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9/17/2024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34190241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41367487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19352137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391306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33905588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a:solidFill>
                  <a:schemeClr val="tx2"/>
                </a:solidFill>
              </a:rPr>
              <a:t>PUBLIC</a:t>
            </a:r>
            <a:endParaRPr lang="en-US" sz="1000" b="1">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ercot.com/services/comm/mkt_notices/M-A082024-01"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hyperlink" Target="https://www.ercot.com/services/comm/mkt_notices/M-A082024-02"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05561"/>
            <a:ext cx="4774707" cy="3046988"/>
          </a:xfrm>
          <a:prstGeom prst="rect">
            <a:avLst/>
          </a:prstGeom>
          <a:noFill/>
        </p:spPr>
        <p:txBody>
          <a:bodyPr wrap="square" rtlCol="0">
            <a:spAutoFit/>
          </a:bodyPr>
          <a:lstStyle/>
          <a:p>
            <a:r>
              <a:rPr lang="en-US" sz="2000" b="1" dirty="0">
                <a:solidFill>
                  <a:schemeClr val="tx2"/>
                </a:solidFill>
              </a:rPr>
              <a:t>Potential Price Corrections for Operating Days August 9 &amp; 10, 2024 – Incorrect Resource Data Impacting the Real-Time Market</a:t>
            </a:r>
          </a:p>
          <a:p>
            <a:endParaRPr lang="en-US" sz="2000" b="1" dirty="0">
              <a:solidFill>
                <a:schemeClr val="tx2"/>
              </a:solidFill>
            </a:endParaRPr>
          </a:p>
          <a:p>
            <a:r>
              <a:rPr lang="en-US" sz="2000" dirty="0">
                <a:solidFill>
                  <a:schemeClr val="tx2"/>
                </a:solidFill>
              </a:rPr>
              <a:t>Matthew Young</a:t>
            </a:r>
            <a:endParaRPr lang="en-US" dirty="0">
              <a:solidFill>
                <a:schemeClr val="tx2"/>
              </a:solidFill>
            </a:endParaRPr>
          </a:p>
          <a:p>
            <a:r>
              <a:rPr lang="en-US" dirty="0">
                <a:solidFill>
                  <a:schemeClr val="tx2"/>
                </a:solidFill>
              </a:rPr>
              <a:t>Supervisor, Market Validation</a:t>
            </a:r>
          </a:p>
          <a:p>
            <a:endParaRPr lang="en-US" dirty="0">
              <a:solidFill>
                <a:schemeClr val="tx2"/>
              </a:solidFill>
            </a:endParaRPr>
          </a:p>
          <a:p>
            <a:r>
              <a:rPr lang="en-US" dirty="0">
                <a:solidFill>
                  <a:schemeClr val="tx2"/>
                </a:solidFill>
              </a:rPr>
              <a:t>Technical Advisory Committee (TAC)</a:t>
            </a:r>
          </a:p>
          <a:p>
            <a:r>
              <a:rPr lang="en-US" dirty="0">
                <a:solidFill>
                  <a:schemeClr val="tx2"/>
                </a:solidFill>
              </a:rPr>
              <a:t>September 19, 2024</a:t>
            </a: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a:solidFill>
                  <a:schemeClr val="accent1"/>
                </a:solidFill>
              </a:rPr>
              <a:t>Background</a:t>
            </a:r>
          </a:p>
        </p:txBody>
      </p:sp>
      <p:sp>
        <p:nvSpPr>
          <p:cNvPr id="3" name="Content Placeholder 2"/>
          <p:cNvSpPr>
            <a:spLocks noGrp="1"/>
          </p:cNvSpPr>
          <p:nvPr>
            <p:ph idx="1"/>
          </p:nvPr>
        </p:nvSpPr>
        <p:spPr>
          <a:xfrm>
            <a:off x="304800" y="835000"/>
            <a:ext cx="8534400" cy="4876800"/>
          </a:xfrm>
        </p:spPr>
        <p:txBody>
          <a:bodyPr/>
          <a:lstStyle/>
          <a:p>
            <a:pPr>
              <a:spcBef>
                <a:spcPts val="0"/>
              </a:spcBef>
              <a:spcAft>
                <a:spcPts val="1200"/>
              </a:spcAft>
            </a:pPr>
            <a:r>
              <a:rPr lang="en-US" sz="1600" dirty="0"/>
              <a:t>On August 10, 2024, ERCOT became aware of a Resource that was incorrectly identified as not being qualified for Security-Constrained Economic Dispatch (SCED).  After an investigation, it was found that on August 9, 2024, ERCOT had erroneously updated the Resource’s registration effective date, effectively removing it from SCED qualification. ERCOT fixed the Resource’s effective date at approximately 1:00 PM on August 10, 2024, allowing it to be considered for SCED.</a:t>
            </a:r>
          </a:p>
          <a:p>
            <a:pPr>
              <a:spcBef>
                <a:spcPts val="0"/>
              </a:spcBef>
              <a:spcAft>
                <a:spcPts val="1200"/>
              </a:spcAft>
            </a:pPr>
            <a:r>
              <a:rPr lang="en-US" sz="1600" dirty="0"/>
              <a:t>Market Notice </a:t>
            </a:r>
            <a:r>
              <a:rPr lang="en-US" sz="1600" dirty="0">
                <a:hlinkClick r:id="rId3"/>
              </a:rPr>
              <a:t>M-A082024-01</a:t>
            </a:r>
            <a:r>
              <a:rPr lang="en-US" sz="1600" dirty="0"/>
              <a:t> was issued on August 20, 2024, notifying the market of the issue and ERCOT’s intent, upon completion of impact analysis, to seek ERCOT Board of Directors (Board) approval for price correction as specified by ERCOT Protocol Section 6.3(7)(b) for the Real-Time Market (RTM).</a:t>
            </a:r>
          </a:p>
          <a:p>
            <a:pPr>
              <a:spcBef>
                <a:spcPts val="0"/>
              </a:spcBef>
              <a:spcAft>
                <a:spcPts val="600"/>
              </a:spcAft>
            </a:pPr>
            <a:r>
              <a:rPr lang="en-US" sz="1600" dirty="0"/>
              <a:t>Market Notice </a:t>
            </a:r>
            <a:r>
              <a:rPr lang="en-US" sz="1600" dirty="0">
                <a:hlinkClick r:id="rId4"/>
              </a:rPr>
              <a:t>M-A082024-02</a:t>
            </a:r>
            <a:r>
              <a:rPr lang="en-US" sz="1600" dirty="0"/>
              <a:t> was issued on September 17, 2024, notifying the market of the price impact results and ERCOT’s intent to seek Board review.</a:t>
            </a:r>
          </a:p>
          <a:p>
            <a:pPr>
              <a:spcAft>
                <a:spcPts val="600"/>
              </a:spcAft>
            </a:pPr>
            <a:endParaRPr lang="en-US" sz="1600" dirty="0"/>
          </a:p>
          <a:p>
            <a:pPr>
              <a:spcAft>
                <a:spcPts val="600"/>
              </a:spcAft>
            </a:pPr>
            <a:endParaRPr lang="en-US" sz="2000" dirty="0"/>
          </a:p>
          <a:p>
            <a:endParaRPr lang="en-US" sz="2000" dirty="0"/>
          </a:p>
          <a:p>
            <a:endParaRPr lang="en-US" sz="2000" dirty="0"/>
          </a:p>
          <a:p>
            <a:pPr marL="0" indent="0">
              <a:buNone/>
            </a:pPr>
            <a:endParaRPr lang="en-US" sz="2000" dirty="0"/>
          </a:p>
          <a:p>
            <a:pPr marL="0" indent="0">
              <a:buNone/>
            </a:pPr>
            <a:endParaRPr lang="en-US" sz="1800" dirty="0"/>
          </a:p>
          <a:p>
            <a:pPr>
              <a:lnSpc>
                <a:spcPct val="150000"/>
              </a:lnSpc>
            </a:pPr>
            <a:endParaRPr lang="en-US" sz="2000" dirty="0">
              <a:solidFill>
                <a:schemeClr val="tx2"/>
              </a:solidFill>
            </a:endParaRPr>
          </a:p>
          <a:p>
            <a:pPr marL="0" indent="0">
              <a:lnSpc>
                <a:spcPct val="150000"/>
              </a:lnSpc>
              <a:buNone/>
            </a:pPr>
            <a:endParaRPr lang="en-US" sz="2000" dirty="0"/>
          </a:p>
          <a:p>
            <a:pPr marL="0" indent="0">
              <a:lnSpc>
                <a:spcPct val="150000"/>
              </a:lnSpc>
              <a:buNone/>
            </a:pPr>
            <a:endParaRPr lang="en-US" sz="2000" dirty="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31909273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a:solidFill>
                  <a:schemeClr val="accent1"/>
                </a:solidFill>
              </a:rPr>
              <a:t>RTM Impact Analysis</a:t>
            </a:r>
          </a:p>
        </p:txBody>
      </p:sp>
      <p:sp>
        <p:nvSpPr>
          <p:cNvPr id="3" name="Content Placeholder 2"/>
          <p:cNvSpPr>
            <a:spLocks noGrp="1"/>
          </p:cNvSpPr>
          <p:nvPr>
            <p:ph idx="1"/>
          </p:nvPr>
        </p:nvSpPr>
        <p:spPr>
          <a:xfrm>
            <a:off x="304800" y="857250"/>
            <a:ext cx="8534400" cy="5238750"/>
          </a:xfrm>
        </p:spPr>
        <p:txBody>
          <a:bodyPr/>
          <a:lstStyle/>
          <a:p>
            <a:pPr>
              <a:spcBef>
                <a:spcPts val="0"/>
              </a:spcBef>
              <a:spcAft>
                <a:spcPts val="600"/>
              </a:spcAft>
            </a:pPr>
            <a:r>
              <a:rPr lang="en-US" sz="1600" dirty="0"/>
              <a:t>ERCOT Protocols Section 6.3(7)(b) requires that the absolute value impact to any single Counter-Party (CP) meet one of the following two criteria before seeking approval from the Board.</a:t>
            </a:r>
          </a:p>
          <a:p>
            <a:pPr marL="857250" lvl="1" indent="-400050">
              <a:spcBef>
                <a:spcPts val="0"/>
              </a:spcBef>
              <a:spcAft>
                <a:spcPts val="600"/>
              </a:spcAft>
              <a:buFont typeface="+mj-lt"/>
              <a:buAutoNum type="romanLcPeriod"/>
            </a:pPr>
            <a:r>
              <a:rPr lang="en-US" sz="1400" dirty="0"/>
              <a:t>2% and also greater than $20,000; or</a:t>
            </a:r>
          </a:p>
          <a:p>
            <a:pPr marL="857250" lvl="1" indent="-400050">
              <a:spcBef>
                <a:spcPts val="0"/>
              </a:spcBef>
              <a:spcAft>
                <a:spcPts val="600"/>
              </a:spcAft>
              <a:buFont typeface="+mj-lt"/>
              <a:buAutoNum type="romanLcPeriod"/>
            </a:pPr>
            <a:r>
              <a:rPr lang="en-US" sz="1400" dirty="0"/>
              <a:t>20% and also greater than $2,000.</a:t>
            </a:r>
          </a:p>
          <a:p>
            <a:pPr marL="457200" lvl="1" indent="0">
              <a:spcBef>
                <a:spcPts val="0"/>
              </a:spcBef>
              <a:spcAft>
                <a:spcPts val="600"/>
              </a:spcAft>
              <a:buNone/>
            </a:pPr>
            <a:endParaRPr lang="en-US" sz="1400" dirty="0"/>
          </a:p>
          <a:p>
            <a:pPr marL="457200" indent="-400050">
              <a:spcBef>
                <a:spcPts val="0"/>
              </a:spcBef>
              <a:spcAft>
                <a:spcPts val="600"/>
              </a:spcAft>
            </a:pPr>
            <a:r>
              <a:rPr lang="en-US" sz="1600" dirty="0"/>
              <a:t>ERCOT determined that Operating Days (ODs) August 9 &amp; 10, 2024, met criteria for significance for the Real-Time Market (RTM).</a:t>
            </a:r>
          </a:p>
          <a:p>
            <a:pPr>
              <a:spcAft>
                <a:spcPts val="1200"/>
              </a:spcAft>
            </a:pPr>
            <a:endParaRPr lang="en-US" sz="1600" dirty="0"/>
          </a:p>
          <a:p>
            <a:pPr>
              <a:spcAft>
                <a:spcPts val="1200"/>
              </a:spcAft>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graphicFrame>
        <p:nvGraphicFramePr>
          <p:cNvPr id="12" name="Table 8">
            <a:extLst>
              <a:ext uri="{FF2B5EF4-FFF2-40B4-BE49-F238E27FC236}">
                <a16:creationId xmlns:a16="http://schemas.microsoft.com/office/drawing/2014/main" id="{A861BA07-3204-B2EE-E413-1E58815CB417}"/>
              </a:ext>
            </a:extLst>
          </p:cNvPr>
          <p:cNvGraphicFramePr>
            <a:graphicFrameLocks noGrp="1"/>
          </p:cNvGraphicFramePr>
          <p:nvPr>
            <p:extLst>
              <p:ext uri="{D42A27DB-BD31-4B8C-83A1-F6EECF244321}">
                <p14:modId xmlns:p14="http://schemas.microsoft.com/office/powerpoint/2010/main" val="328061022"/>
              </p:ext>
            </p:extLst>
          </p:nvPr>
        </p:nvGraphicFramePr>
        <p:xfrm>
          <a:off x="1642368" y="3364637"/>
          <a:ext cx="6045693" cy="1444839"/>
        </p:xfrm>
        <a:graphic>
          <a:graphicData uri="http://schemas.openxmlformats.org/drawingml/2006/table">
            <a:tbl>
              <a:tblPr firstRow="1" bandRow="1">
                <a:tableStyleId>{5C22544A-7EE6-4342-B048-85BDC9FD1C3A}</a:tableStyleId>
              </a:tblPr>
              <a:tblGrid>
                <a:gridCol w="2015231">
                  <a:extLst>
                    <a:ext uri="{9D8B030D-6E8A-4147-A177-3AD203B41FA5}">
                      <a16:colId xmlns:a16="http://schemas.microsoft.com/office/drawing/2014/main" val="327143388"/>
                    </a:ext>
                  </a:extLst>
                </a:gridCol>
                <a:gridCol w="2015231">
                  <a:extLst>
                    <a:ext uri="{9D8B030D-6E8A-4147-A177-3AD203B41FA5}">
                      <a16:colId xmlns:a16="http://schemas.microsoft.com/office/drawing/2014/main" val="803865350"/>
                    </a:ext>
                  </a:extLst>
                </a:gridCol>
                <a:gridCol w="2015231">
                  <a:extLst>
                    <a:ext uri="{9D8B030D-6E8A-4147-A177-3AD203B41FA5}">
                      <a16:colId xmlns:a16="http://schemas.microsoft.com/office/drawing/2014/main" val="2393787157"/>
                    </a:ext>
                  </a:extLst>
                </a:gridCol>
              </a:tblGrid>
              <a:tr h="730185">
                <a:tc>
                  <a:txBody>
                    <a:bodyPr/>
                    <a:lstStyle/>
                    <a:p>
                      <a:pPr marL="0" marR="0" algn="ctr">
                        <a:spcBef>
                          <a:spcPts val="600"/>
                        </a:spcBef>
                        <a:spcAft>
                          <a:spcPts val="600"/>
                        </a:spcAft>
                      </a:pPr>
                      <a:r>
                        <a:rPr lang="en-US" sz="1200" b="1" dirty="0">
                          <a:solidFill>
                            <a:schemeClr val="bg1"/>
                          </a:solidFill>
                          <a:effectLst/>
                          <a:latin typeface="Arial" panose="020B0604020202020204" pitchFamily="34" charset="0"/>
                        </a:rPr>
                        <a:t>Operating Day</a:t>
                      </a:r>
                      <a:endParaRPr lang="en-US" sz="1600" dirty="0">
                        <a:solidFill>
                          <a:schemeClr val="bg1"/>
                        </a:solidFill>
                        <a:effectLst/>
                        <a:latin typeface="Calibri" panose="020F0502020204030204" pitchFamily="34" charset="0"/>
                      </a:endParaRPr>
                    </a:p>
                  </a:txBody>
                  <a:tcPr marL="68580" marR="68580" marT="0" marB="0" anchor="ctr"/>
                </a:tc>
                <a:tc>
                  <a:txBody>
                    <a:bodyPr/>
                    <a:lstStyle/>
                    <a:p>
                      <a:pPr marL="0" marR="0" algn="ctr">
                        <a:spcBef>
                          <a:spcPts val="600"/>
                        </a:spcBef>
                        <a:spcAft>
                          <a:spcPts val="600"/>
                        </a:spcAft>
                      </a:pPr>
                      <a:r>
                        <a:rPr lang="en-US" sz="1200" b="1" dirty="0">
                          <a:solidFill>
                            <a:schemeClr val="bg1"/>
                          </a:solidFill>
                          <a:effectLst/>
                          <a:latin typeface="Arial" panose="020B0604020202020204" pitchFamily="34" charset="0"/>
                        </a:rPr>
                        <a:t>Counter-Parties meeting criteria in Protocol Section 6.3(7)(b)(</a:t>
                      </a:r>
                      <a:r>
                        <a:rPr lang="en-US" sz="1200" b="1" dirty="0" err="1">
                          <a:solidFill>
                            <a:schemeClr val="bg1"/>
                          </a:solidFill>
                          <a:effectLst/>
                          <a:latin typeface="Arial" panose="020B0604020202020204" pitchFamily="34" charset="0"/>
                        </a:rPr>
                        <a:t>i</a:t>
                      </a:r>
                      <a:r>
                        <a:rPr lang="en-US" sz="1200" b="1" dirty="0">
                          <a:solidFill>
                            <a:schemeClr val="bg1"/>
                          </a:solidFill>
                          <a:effectLst/>
                          <a:latin typeface="Arial" panose="020B0604020202020204" pitchFamily="34" charset="0"/>
                        </a:rPr>
                        <a:t>)</a:t>
                      </a:r>
                      <a:endParaRPr lang="en-US" sz="1600" dirty="0">
                        <a:solidFill>
                          <a:schemeClr val="bg1"/>
                        </a:solidFill>
                        <a:effectLst/>
                        <a:latin typeface="Calibri" panose="020F0502020204030204" pitchFamily="34" charset="0"/>
                      </a:endParaRPr>
                    </a:p>
                  </a:txBody>
                  <a:tcPr marL="68580" marR="68580" marT="0" marB="0" anchor="ctr"/>
                </a:tc>
                <a:tc>
                  <a:txBody>
                    <a:bodyPr/>
                    <a:lstStyle/>
                    <a:p>
                      <a:pPr marL="0" marR="0" algn="ctr">
                        <a:spcBef>
                          <a:spcPts val="600"/>
                        </a:spcBef>
                        <a:spcAft>
                          <a:spcPts val="600"/>
                        </a:spcAft>
                      </a:pPr>
                      <a:r>
                        <a:rPr lang="en-US" sz="1200" b="1" dirty="0">
                          <a:solidFill>
                            <a:schemeClr val="bg1"/>
                          </a:solidFill>
                          <a:effectLst/>
                          <a:latin typeface="Arial" panose="020B0604020202020204" pitchFamily="34" charset="0"/>
                        </a:rPr>
                        <a:t>Counter-Parties meeting criteria in Protocol Section 6.3(7)(b)(ii)</a:t>
                      </a:r>
                      <a:endParaRPr lang="en-US" sz="1600" dirty="0">
                        <a:solidFill>
                          <a:schemeClr val="bg1"/>
                        </a:solidFill>
                        <a:effectLst/>
                        <a:latin typeface="Calibri" panose="020F0502020204030204" pitchFamily="34" charset="0"/>
                      </a:endParaRPr>
                    </a:p>
                  </a:txBody>
                  <a:tcPr marL="68580" marR="68580" marT="0" marB="0" anchor="ctr"/>
                </a:tc>
                <a:extLst>
                  <a:ext uri="{0D108BD9-81ED-4DB2-BD59-A6C34878D82A}">
                    <a16:rowId xmlns:a16="http://schemas.microsoft.com/office/drawing/2014/main" val="3400386422"/>
                  </a:ext>
                </a:extLst>
              </a:tr>
              <a:tr h="357327">
                <a:tc>
                  <a:txBody>
                    <a:bodyPr/>
                    <a:lstStyle/>
                    <a:p>
                      <a:pPr marL="0" marR="0" algn="ctr">
                        <a:spcBef>
                          <a:spcPts val="0"/>
                        </a:spcBef>
                        <a:spcAft>
                          <a:spcPts val="1200"/>
                        </a:spcAft>
                      </a:pPr>
                      <a:r>
                        <a:rPr lang="en-US" sz="1400" dirty="0">
                          <a:solidFill>
                            <a:srgbClr val="000000"/>
                          </a:solidFill>
                          <a:effectLst/>
                          <a:latin typeface="Arial" panose="020B0604020202020204" pitchFamily="34" charset="0"/>
                          <a:ea typeface="Calibri" panose="020F0502020204030204" pitchFamily="34" charset="0"/>
                        </a:rPr>
                        <a:t>8/9/2024</a:t>
                      </a:r>
                      <a:endParaRPr lang="en-US"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1200"/>
                        </a:spcAft>
                      </a:pPr>
                      <a:r>
                        <a:rPr lang="en-US" sz="1400" dirty="0">
                          <a:solidFill>
                            <a:srgbClr val="000000"/>
                          </a:solidFill>
                          <a:effectLst/>
                          <a:latin typeface="Arial" panose="020B0604020202020204" pitchFamily="34" charset="0"/>
                          <a:ea typeface="Calibri" panose="020F0502020204030204" pitchFamily="34" charset="0"/>
                        </a:rPr>
                        <a:t>1</a:t>
                      </a:r>
                      <a:endParaRPr lang="en-US"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1200"/>
                        </a:spcAft>
                      </a:pPr>
                      <a:r>
                        <a:rPr lang="en-US" sz="1400" dirty="0">
                          <a:solidFill>
                            <a:srgbClr val="000000"/>
                          </a:solidFill>
                          <a:effectLst/>
                          <a:latin typeface="Arial" panose="020B0604020202020204" pitchFamily="34" charset="0"/>
                          <a:ea typeface="Calibri" panose="020F0502020204030204" pitchFamily="34" charset="0"/>
                        </a:rPr>
                        <a:t>0</a:t>
                      </a:r>
                      <a:endParaRPr lang="en-US" sz="1400" dirty="0">
                        <a:effectLst/>
                        <a:latin typeface="Times New Roman" panose="02020603050405020304" pitchFamily="18" charset="0"/>
                        <a:ea typeface="Calibri" panose="020F0502020204030204" pitchFamily="34" charset="0"/>
                      </a:endParaRPr>
                    </a:p>
                  </a:txBody>
                  <a:tcPr marL="68580" marR="68580" marT="0" marB="0" anchor="ctr"/>
                </a:tc>
                <a:extLst>
                  <a:ext uri="{0D108BD9-81ED-4DB2-BD59-A6C34878D82A}">
                    <a16:rowId xmlns:a16="http://schemas.microsoft.com/office/drawing/2014/main" val="4089559357"/>
                  </a:ext>
                </a:extLst>
              </a:tr>
              <a:tr h="357327">
                <a:tc>
                  <a:txBody>
                    <a:bodyPr/>
                    <a:lstStyle/>
                    <a:p>
                      <a:pPr marL="0" marR="0" algn="ctr">
                        <a:spcBef>
                          <a:spcPts val="0"/>
                        </a:spcBef>
                        <a:spcAft>
                          <a:spcPts val="1200"/>
                        </a:spcAft>
                      </a:pPr>
                      <a:r>
                        <a:rPr lang="en-US" sz="1400" dirty="0">
                          <a:solidFill>
                            <a:srgbClr val="000000"/>
                          </a:solidFill>
                          <a:effectLst/>
                          <a:latin typeface="Arial" panose="020B0604020202020204" pitchFamily="34" charset="0"/>
                          <a:ea typeface="Calibri" panose="020F0502020204030204" pitchFamily="34" charset="0"/>
                        </a:rPr>
                        <a:t>8/10/2024</a:t>
                      </a:r>
                      <a:endParaRPr lang="en-US"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1200"/>
                        </a:spcAft>
                      </a:pPr>
                      <a:r>
                        <a:rPr lang="en-US" sz="1400" dirty="0">
                          <a:solidFill>
                            <a:srgbClr val="000000"/>
                          </a:solidFill>
                          <a:effectLst/>
                          <a:latin typeface="Arial" panose="020B0604020202020204" pitchFamily="34" charset="0"/>
                          <a:ea typeface="Calibri" panose="020F0502020204030204" pitchFamily="34" charset="0"/>
                        </a:rPr>
                        <a:t>0</a:t>
                      </a:r>
                      <a:endParaRPr lang="en-US"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1200"/>
                        </a:spcAft>
                      </a:pPr>
                      <a:r>
                        <a:rPr lang="en-US" sz="1400" dirty="0">
                          <a:solidFill>
                            <a:srgbClr val="000000"/>
                          </a:solidFill>
                          <a:effectLst/>
                          <a:latin typeface="Arial" panose="020B0604020202020204" pitchFamily="34" charset="0"/>
                          <a:ea typeface="Calibri" panose="020F0502020204030204" pitchFamily="34" charset="0"/>
                        </a:rPr>
                        <a:t>4</a:t>
                      </a:r>
                      <a:endParaRPr lang="en-US" sz="1400" dirty="0">
                        <a:effectLst/>
                        <a:latin typeface="Times New Roman" panose="02020603050405020304" pitchFamily="18" charset="0"/>
                        <a:ea typeface="Calibri" panose="020F0502020204030204" pitchFamily="34" charset="0"/>
                      </a:endParaRPr>
                    </a:p>
                  </a:txBody>
                  <a:tcPr marL="68580" marR="68580" marT="0" marB="0" anchor="ctr"/>
                </a:tc>
                <a:extLst>
                  <a:ext uri="{0D108BD9-81ED-4DB2-BD59-A6C34878D82A}">
                    <a16:rowId xmlns:a16="http://schemas.microsoft.com/office/drawing/2014/main" val="2810104171"/>
                  </a:ext>
                </a:extLst>
              </a:tr>
            </a:tbl>
          </a:graphicData>
        </a:graphic>
      </p:graphicFrame>
    </p:spTree>
    <p:extLst>
      <p:ext uri="{BB962C8B-B14F-4D97-AF65-F5344CB8AC3E}">
        <p14:creationId xmlns:p14="http://schemas.microsoft.com/office/powerpoint/2010/main" val="14359624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a:solidFill>
                  <a:schemeClr val="accent1"/>
                </a:solidFill>
              </a:rPr>
              <a:t>RTM Impact Analysis</a:t>
            </a:r>
          </a:p>
        </p:txBody>
      </p:sp>
      <p:sp>
        <p:nvSpPr>
          <p:cNvPr id="3" name="Content Placeholder 2"/>
          <p:cNvSpPr>
            <a:spLocks noGrp="1"/>
          </p:cNvSpPr>
          <p:nvPr>
            <p:ph idx="1"/>
          </p:nvPr>
        </p:nvSpPr>
        <p:spPr>
          <a:xfrm>
            <a:off x="304800" y="857250"/>
            <a:ext cx="8534400" cy="5238750"/>
          </a:xfrm>
        </p:spPr>
        <p:txBody>
          <a:bodyPr/>
          <a:lstStyle/>
          <a:p>
            <a:pPr>
              <a:spcAft>
                <a:spcPts val="1200"/>
              </a:spcAft>
            </a:pPr>
            <a:r>
              <a:rPr lang="en-US" sz="1600" dirty="0"/>
              <a:t>For each OD that met the criteria for RTM, the table below has the maximum estimated absolute value impact to Counter-Parties:</a:t>
            </a:r>
          </a:p>
          <a:p>
            <a:pPr>
              <a:spcAft>
                <a:spcPts val="1200"/>
              </a:spcAft>
            </a:pPr>
            <a:endParaRPr lang="en-US" sz="1600" dirty="0"/>
          </a:p>
          <a:p>
            <a:pPr>
              <a:spcAft>
                <a:spcPts val="1200"/>
              </a:spcAft>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graphicFrame>
        <p:nvGraphicFramePr>
          <p:cNvPr id="10" name="Table 5">
            <a:extLst>
              <a:ext uri="{FF2B5EF4-FFF2-40B4-BE49-F238E27FC236}">
                <a16:creationId xmlns:a16="http://schemas.microsoft.com/office/drawing/2014/main" id="{960AB020-4A97-DA9A-7C42-8FBECC0D8240}"/>
              </a:ext>
            </a:extLst>
          </p:cNvPr>
          <p:cNvGraphicFramePr>
            <a:graphicFrameLocks noGrp="1"/>
          </p:cNvGraphicFramePr>
          <p:nvPr>
            <p:extLst>
              <p:ext uri="{D42A27DB-BD31-4B8C-83A1-F6EECF244321}">
                <p14:modId xmlns:p14="http://schemas.microsoft.com/office/powerpoint/2010/main" val="14348724"/>
              </p:ext>
            </p:extLst>
          </p:nvPr>
        </p:nvGraphicFramePr>
        <p:xfrm>
          <a:off x="816746" y="2021804"/>
          <a:ext cx="7226424" cy="1554936"/>
        </p:xfrm>
        <a:graphic>
          <a:graphicData uri="http://schemas.openxmlformats.org/drawingml/2006/table">
            <a:tbl>
              <a:tblPr firstRow="1" bandRow="1">
                <a:tableStyleId>{5C22544A-7EE6-4342-B048-85BDC9FD1C3A}</a:tableStyleId>
              </a:tblPr>
              <a:tblGrid>
                <a:gridCol w="1806606">
                  <a:extLst>
                    <a:ext uri="{9D8B030D-6E8A-4147-A177-3AD203B41FA5}">
                      <a16:colId xmlns:a16="http://schemas.microsoft.com/office/drawing/2014/main" val="2617164782"/>
                    </a:ext>
                  </a:extLst>
                </a:gridCol>
                <a:gridCol w="1806606">
                  <a:extLst>
                    <a:ext uri="{9D8B030D-6E8A-4147-A177-3AD203B41FA5}">
                      <a16:colId xmlns:a16="http://schemas.microsoft.com/office/drawing/2014/main" val="3049368802"/>
                    </a:ext>
                  </a:extLst>
                </a:gridCol>
                <a:gridCol w="1806606">
                  <a:extLst>
                    <a:ext uri="{9D8B030D-6E8A-4147-A177-3AD203B41FA5}">
                      <a16:colId xmlns:a16="http://schemas.microsoft.com/office/drawing/2014/main" val="1370733988"/>
                    </a:ext>
                  </a:extLst>
                </a:gridCol>
                <a:gridCol w="1806606">
                  <a:extLst>
                    <a:ext uri="{9D8B030D-6E8A-4147-A177-3AD203B41FA5}">
                      <a16:colId xmlns:a16="http://schemas.microsoft.com/office/drawing/2014/main" val="1988371237"/>
                    </a:ext>
                  </a:extLst>
                </a:gridCol>
              </a:tblGrid>
              <a:tr h="771780">
                <a:tc>
                  <a:txBody>
                    <a:bodyPr/>
                    <a:lstStyle/>
                    <a:p>
                      <a:pPr marL="0" marR="0" algn="ctr">
                        <a:spcBef>
                          <a:spcPts val="0"/>
                        </a:spcBef>
                        <a:spcAft>
                          <a:spcPts val="1200"/>
                        </a:spcAft>
                      </a:pPr>
                      <a:r>
                        <a:rPr lang="en-US" sz="1400" b="1" dirty="0">
                          <a:solidFill>
                            <a:schemeClr val="bg1"/>
                          </a:solidFill>
                          <a:effectLst/>
                          <a:latin typeface="Arial" panose="020B0604020202020204" pitchFamily="34" charset="0"/>
                        </a:rPr>
                        <a:t>Operating Day</a:t>
                      </a:r>
                      <a:endParaRPr lang="en-US" sz="1800" dirty="0">
                        <a:solidFill>
                          <a:schemeClr val="bg1"/>
                        </a:solidFill>
                        <a:effectLst/>
                        <a:latin typeface="Calibri" panose="020F0502020204030204" pitchFamily="34" charset="0"/>
                      </a:endParaRPr>
                    </a:p>
                  </a:txBody>
                  <a:tcPr marL="68580" marR="68580" marT="0" marB="0" anchor="ctr"/>
                </a:tc>
                <a:tc>
                  <a:txBody>
                    <a:bodyPr/>
                    <a:lstStyle/>
                    <a:p>
                      <a:pPr marL="0" marR="0" algn="ctr">
                        <a:spcBef>
                          <a:spcPts val="600"/>
                        </a:spcBef>
                        <a:spcAft>
                          <a:spcPts val="0"/>
                        </a:spcAft>
                      </a:pPr>
                      <a:r>
                        <a:rPr lang="en-US" sz="1400" b="1" dirty="0">
                          <a:solidFill>
                            <a:schemeClr val="bg1"/>
                          </a:solidFill>
                          <a:effectLst/>
                          <a:latin typeface="Arial" panose="020B0604020202020204" pitchFamily="34" charset="0"/>
                        </a:rPr>
                        <a:t>Maximum Amount</a:t>
                      </a:r>
                      <a:endParaRPr lang="en-US" sz="1800" dirty="0">
                        <a:solidFill>
                          <a:schemeClr val="bg1"/>
                        </a:solidFill>
                        <a:effectLst/>
                        <a:latin typeface="Calibri" panose="020F0502020204030204" pitchFamily="34" charset="0"/>
                      </a:endParaRPr>
                    </a:p>
                  </a:txBody>
                  <a:tcPr marL="68580" marR="68580" marT="0" marB="0" anchor="ctr"/>
                </a:tc>
                <a:tc>
                  <a:txBody>
                    <a:bodyPr/>
                    <a:lstStyle/>
                    <a:p>
                      <a:pPr marL="0" marR="0" algn="ctr">
                        <a:spcBef>
                          <a:spcPts val="600"/>
                        </a:spcBef>
                        <a:spcAft>
                          <a:spcPts val="1200"/>
                        </a:spcAft>
                      </a:pPr>
                      <a:r>
                        <a:rPr lang="en-US" sz="1400" b="1">
                          <a:solidFill>
                            <a:schemeClr val="bg1"/>
                          </a:solidFill>
                          <a:effectLst/>
                          <a:latin typeface="Arial" panose="020B0604020202020204" pitchFamily="34" charset="0"/>
                        </a:rPr>
                        <a:t>Maximum Percentage for Criteria (</a:t>
                      </a:r>
                      <a:r>
                        <a:rPr lang="en-US" sz="1400" b="1" err="1">
                          <a:solidFill>
                            <a:schemeClr val="bg1"/>
                          </a:solidFill>
                          <a:effectLst/>
                          <a:latin typeface="Arial" panose="020B0604020202020204" pitchFamily="34" charset="0"/>
                        </a:rPr>
                        <a:t>i</a:t>
                      </a:r>
                      <a:r>
                        <a:rPr lang="en-US" sz="1400" b="1">
                          <a:solidFill>
                            <a:schemeClr val="bg1"/>
                          </a:solidFill>
                          <a:effectLst/>
                          <a:latin typeface="Arial" panose="020B0604020202020204" pitchFamily="34" charset="0"/>
                        </a:rPr>
                        <a:t>)*</a:t>
                      </a:r>
                      <a:endParaRPr lang="en-US" sz="1800">
                        <a:solidFill>
                          <a:schemeClr val="bg1"/>
                        </a:solidFill>
                        <a:effectLst/>
                        <a:latin typeface="Calibri" panose="020F0502020204030204" pitchFamily="34" charset="0"/>
                      </a:endParaRPr>
                    </a:p>
                  </a:txBody>
                  <a:tcPr marL="68580" marR="68580" marT="0" marB="0" anchor="ctr"/>
                </a:tc>
                <a:tc>
                  <a:txBody>
                    <a:bodyPr/>
                    <a:lstStyle/>
                    <a:p>
                      <a:pPr marL="0" marR="0" algn="ctr">
                        <a:spcBef>
                          <a:spcPts val="600"/>
                        </a:spcBef>
                        <a:spcAft>
                          <a:spcPts val="1200"/>
                        </a:spcAft>
                      </a:pPr>
                      <a:r>
                        <a:rPr lang="en-US" sz="1400" b="1">
                          <a:solidFill>
                            <a:schemeClr val="bg1"/>
                          </a:solidFill>
                          <a:effectLst/>
                          <a:latin typeface="Arial" panose="020B0604020202020204" pitchFamily="34" charset="0"/>
                        </a:rPr>
                        <a:t>Maximum Percentage for Criteria (ii)**</a:t>
                      </a:r>
                      <a:endParaRPr lang="en-US" sz="1800">
                        <a:solidFill>
                          <a:schemeClr val="bg1"/>
                        </a:solidFill>
                        <a:effectLst/>
                        <a:latin typeface="Calibri" panose="020F0502020204030204" pitchFamily="34" charset="0"/>
                      </a:endParaRPr>
                    </a:p>
                  </a:txBody>
                  <a:tcPr marL="68580" marR="68580" marT="0" marB="0" anchor="ctr"/>
                </a:tc>
                <a:extLst>
                  <a:ext uri="{0D108BD9-81ED-4DB2-BD59-A6C34878D82A}">
                    <a16:rowId xmlns:a16="http://schemas.microsoft.com/office/drawing/2014/main" val="1255433340"/>
                  </a:ext>
                </a:extLst>
              </a:tr>
              <a:tr h="391578">
                <a:tc>
                  <a:txBody>
                    <a:bodyPr/>
                    <a:lstStyle/>
                    <a:p>
                      <a:pPr marL="0" marR="0" algn="ctr">
                        <a:spcBef>
                          <a:spcPts val="0"/>
                        </a:spcBef>
                        <a:spcAft>
                          <a:spcPts val="1200"/>
                        </a:spcAft>
                      </a:pPr>
                      <a:r>
                        <a:rPr lang="en-US" sz="1400" dirty="0">
                          <a:solidFill>
                            <a:srgbClr val="000000"/>
                          </a:solidFill>
                          <a:effectLst/>
                          <a:latin typeface="Arial" panose="020B0604020202020204" pitchFamily="34" charset="0"/>
                          <a:ea typeface="Calibri" panose="020F0502020204030204" pitchFamily="34" charset="0"/>
                        </a:rPr>
                        <a:t>8/9/2024</a:t>
                      </a:r>
                      <a:endParaRPr lang="en-US"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r">
                        <a:spcBef>
                          <a:spcPts val="0"/>
                        </a:spcBef>
                        <a:spcAft>
                          <a:spcPts val="1200"/>
                        </a:spcAft>
                      </a:pPr>
                      <a:r>
                        <a:rPr lang="en-US" sz="1400" dirty="0">
                          <a:solidFill>
                            <a:srgbClr val="000000"/>
                          </a:solidFill>
                          <a:effectLst/>
                          <a:latin typeface="Arial" panose="020B0604020202020204" pitchFamily="34" charset="0"/>
                          <a:ea typeface="Calibri" panose="020F0502020204030204" pitchFamily="34" charset="0"/>
                        </a:rPr>
                        <a:t>$24,044.93</a:t>
                      </a:r>
                      <a:endParaRPr lang="en-US"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r">
                        <a:spcBef>
                          <a:spcPts val="0"/>
                        </a:spcBef>
                        <a:spcAft>
                          <a:spcPts val="1200"/>
                        </a:spcAft>
                      </a:pPr>
                      <a:r>
                        <a:rPr lang="en-US" sz="1400" dirty="0">
                          <a:solidFill>
                            <a:srgbClr val="000000"/>
                          </a:solidFill>
                          <a:effectLst/>
                          <a:latin typeface="Arial" panose="020B0604020202020204" pitchFamily="34" charset="0"/>
                          <a:ea typeface="Calibri" panose="020F0502020204030204" pitchFamily="34" charset="0"/>
                        </a:rPr>
                        <a:t>3.73%</a:t>
                      </a:r>
                      <a:endParaRPr lang="en-US"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r">
                        <a:spcBef>
                          <a:spcPts val="0"/>
                        </a:spcBef>
                        <a:spcAft>
                          <a:spcPts val="1200"/>
                        </a:spcAft>
                      </a:pPr>
                      <a:r>
                        <a:rPr lang="en-US" sz="1400" dirty="0">
                          <a:solidFill>
                            <a:srgbClr val="000000"/>
                          </a:solidFill>
                          <a:effectLst/>
                          <a:latin typeface="Arial" panose="020B0604020202020204" pitchFamily="34" charset="0"/>
                          <a:ea typeface="Calibri" panose="020F0502020204030204" pitchFamily="34" charset="0"/>
                        </a:rPr>
                        <a:t>NA</a:t>
                      </a:r>
                      <a:endParaRPr lang="en-US" sz="1400" dirty="0">
                        <a:effectLst/>
                        <a:latin typeface="Times New Roman" panose="02020603050405020304" pitchFamily="18" charset="0"/>
                        <a:ea typeface="Calibri" panose="020F0502020204030204" pitchFamily="34" charset="0"/>
                      </a:endParaRPr>
                    </a:p>
                  </a:txBody>
                  <a:tcPr marL="68580" marR="68580" marT="0" marB="0" anchor="ctr"/>
                </a:tc>
                <a:extLst>
                  <a:ext uri="{0D108BD9-81ED-4DB2-BD59-A6C34878D82A}">
                    <a16:rowId xmlns:a16="http://schemas.microsoft.com/office/drawing/2014/main" val="1549245093"/>
                  </a:ext>
                </a:extLst>
              </a:tr>
              <a:tr h="391578">
                <a:tc>
                  <a:txBody>
                    <a:bodyPr/>
                    <a:lstStyle/>
                    <a:p>
                      <a:pPr marL="0" marR="0" algn="ctr">
                        <a:spcBef>
                          <a:spcPts val="0"/>
                        </a:spcBef>
                        <a:spcAft>
                          <a:spcPts val="1200"/>
                        </a:spcAft>
                      </a:pPr>
                      <a:r>
                        <a:rPr lang="en-US" sz="1400" dirty="0">
                          <a:solidFill>
                            <a:srgbClr val="000000"/>
                          </a:solidFill>
                          <a:effectLst/>
                          <a:latin typeface="Arial" panose="020B0604020202020204" pitchFamily="34" charset="0"/>
                          <a:ea typeface="Calibri" panose="020F0502020204030204" pitchFamily="34" charset="0"/>
                        </a:rPr>
                        <a:t>8/10/2024</a:t>
                      </a:r>
                      <a:endParaRPr lang="en-US"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r">
                        <a:spcBef>
                          <a:spcPts val="0"/>
                        </a:spcBef>
                        <a:spcAft>
                          <a:spcPts val="1200"/>
                        </a:spcAft>
                      </a:pPr>
                      <a:r>
                        <a:rPr lang="en-US" sz="1400" dirty="0">
                          <a:solidFill>
                            <a:srgbClr val="000000"/>
                          </a:solidFill>
                          <a:effectLst/>
                          <a:latin typeface="Arial" panose="020B0604020202020204" pitchFamily="34" charset="0"/>
                          <a:ea typeface="Calibri" panose="020F0502020204030204" pitchFamily="34" charset="0"/>
                        </a:rPr>
                        <a:t>$4,570.84</a:t>
                      </a:r>
                      <a:endParaRPr lang="en-US"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r">
                        <a:spcBef>
                          <a:spcPts val="0"/>
                        </a:spcBef>
                        <a:spcAft>
                          <a:spcPts val="1200"/>
                        </a:spcAft>
                      </a:pPr>
                      <a:r>
                        <a:rPr lang="en-US" sz="1400" dirty="0">
                          <a:solidFill>
                            <a:srgbClr val="000000"/>
                          </a:solidFill>
                          <a:effectLst/>
                          <a:latin typeface="Arial" panose="020B0604020202020204" pitchFamily="34" charset="0"/>
                          <a:ea typeface="Calibri" panose="020F0502020204030204" pitchFamily="34" charset="0"/>
                        </a:rPr>
                        <a:t>NA</a:t>
                      </a:r>
                      <a:endParaRPr lang="en-US"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r">
                        <a:spcBef>
                          <a:spcPts val="0"/>
                        </a:spcBef>
                        <a:spcAft>
                          <a:spcPts val="1200"/>
                        </a:spcAft>
                      </a:pPr>
                      <a:r>
                        <a:rPr lang="en-US" sz="1400" dirty="0">
                          <a:solidFill>
                            <a:srgbClr val="000000"/>
                          </a:solidFill>
                          <a:effectLst/>
                          <a:latin typeface="Arial" panose="020B0604020202020204" pitchFamily="34" charset="0"/>
                          <a:ea typeface="Calibri" panose="020F0502020204030204" pitchFamily="34" charset="0"/>
                        </a:rPr>
                        <a:t>42.93%</a:t>
                      </a:r>
                      <a:endParaRPr lang="en-US" sz="1400" dirty="0">
                        <a:effectLst/>
                        <a:latin typeface="Times New Roman" panose="02020603050405020304" pitchFamily="18" charset="0"/>
                        <a:ea typeface="Calibri" panose="020F0502020204030204" pitchFamily="34" charset="0"/>
                      </a:endParaRPr>
                    </a:p>
                  </a:txBody>
                  <a:tcPr marL="68580" marR="68580" marT="0" marB="0" anchor="ctr"/>
                </a:tc>
                <a:extLst>
                  <a:ext uri="{0D108BD9-81ED-4DB2-BD59-A6C34878D82A}">
                    <a16:rowId xmlns:a16="http://schemas.microsoft.com/office/drawing/2014/main" val="4035037079"/>
                  </a:ext>
                </a:extLst>
              </a:tr>
            </a:tbl>
          </a:graphicData>
        </a:graphic>
      </p:graphicFrame>
      <p:sp>
        <p:nvSpPr>
          <p:cNvPr id="11" name="TextBox 10">
            <a:extLst>
              <a:ext uri="{FF2B5EF4-FFF2-40B4-BE49-F238E27FC236}">
                <a16:creationId xmlns:a16="http://schemas.microsoft.com/office/drawing/2014/main" id="{6B20EE54-D455-6379-CAD6-C0E7F74F32EC}"/>
              </a:ext>
            </a:extLst>
          </p:cNvPr>
          <p:cNvSpPr txBox="1"/>
          <p:nvPr/>
        </p:nvSpPr>
        <p:spPr>
          <a:xfrm>
            <a:off x="838199" y="4478246"/>
            <a:ext cx="7631097" cy="830997"/>
          </a:xfrm>
          <a:prstGeom prst="rect">
            <a:avLst/>
          </a:prstGeom>
          <a:noFill/>
        </p:spPr>
        <p:txBody>
          <a:bodyPr wrap="square">
            <a:spAutoFit/>
          </a:bodyPr>
          <a:lstStyle/>
          <a:p>
            <a:pPr algn="l"/>
            <a:r>
              <a:rPr lang="en-US" sz="1200" b="0" i="0" dirty="0">
                <a:solidFill>
                  <a:srgbClr val="000000"/>
                </a:solidFill>
                <a:effectLst/>
                <a:latin typeface="Arial" panose="020B0604020202020204" pitchFamily="34" charset="0"/>
              </a:rPr>
              <a:t>* The maximum of percentage change to any single Counter-Party with impact more than $20,000 (set as NA when no single Counter-Party has impact more than $20,000)</a:t>
            </a:r>
          </a:p>
          <a:p>
            <a:pPr algn="l"/>
            <a:r>
              <a:rPr lang="en-US" sz="1200" b="0" i="0" dirty="0">
                <a:solidFill>
                  <a:srgbClr val="000000"/>
                </a:solidFill>
                <a:effectLst/>
                <a:latin typeface="Arial" panose="020B0604020202020204" pitchFamily="34" charset="0"/>
              </a:rPr>
              <a:t>** The maximum of percentage change to any single Counter-Party with impact more than $2,000 (set as NA when no single Counter-Party has impact more than $2,000)</a:t>
            </a:r>
          </a:p>
        </p:txBody>
      </p:sp>
    </p:spTree>
    <p:extLst>
      <p:ext uri="{BB962C8B-B14F-4D97-AF65-F5344CB8AC3E}">
        <p14:creationId xmlns:p14="http://schemas.microsoft.com/office/powerpoint/2010/main" val="14138942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a:solidFill>
                  <a:schemeClr val="accent1"/>
                </a:solidFill>
              </a:rPr>
              <a:t>RTM Impact Analysis</a:t>
            </a:r>
          </a:p>
        </p:txBody>
      </p:sp>
      <p:sp>
        <p:nvSpPr>
          <p:cNvPr id="3" name="Content Placeholder 2"/>
          <p:cNvSpPr>
            <a:spLocks noGrp="1"/>
          </p:cNvSpPr>
          <p:nvPr>
            <p:ph idx="1"/>
          </p:nvPr>
        </p:nvSpPr>
        <p:spPr>
          <a:xfrm>
            <a:off x="304800" y="857250"/>
            <a:ext cx="8534400" cy="5238750"/>
          </a:xfrm>
        </p:spPr>
        <p:txBody>
          <a:bodyPr/>
          <a:lstStyle/>
          <a:p>
            <a:pPr>
              <a:spcAft>
                <a:spcPts val="1200"/>
              </a:spcAft>
            </a:pPr>
            <a:r>
              <a:rPr lang="en-US" sz="1600" dirty="0"/>
              <a:t>The table below has the maximum estimated change in charges due to ERCOT.  Negative amounts are increased payments to Market Participants; positive amounts are increased charges. The percent amount is the absolute value of the percent impact to the previously settlement net amount due to/from ERCOT.</a:t>
            </a:r>
          </a:p>
          <a:p>
            <a:pPr>
              <a:spcAft>
                <a:spcPts val="1200"/>
              </a:spcAft>
            </a:pPr>
            <a:endParaRPr lang="en-US" sz="1600" dirty="0"/>
          </a:p>
          <a:p>
            <a:pPr>
              <a:spcAft>
                <a:spcPts val="1200"/>
              </a:spcAft>
            </a:pPr>
            <a:endParaRPr lang="en-US" sz="1600" dirty="0"/>
          </a:p>
          <a:p>
            <a:pPr>
              <a:spcAft>
                <a:spcPts val="1200"/>
              </a:spcAft>
            </a:pPr>
            <a:endParaRPr lang="en-US" sz="1600" dirty="0"/>
          </a:p>
          <a:p>
            <a:pPr>
              <a:spcAft>
                <a:spcPts val="1200"/>
              </a:spcAft>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graphicFrame>
        <p:nvGraphicFramePr>
          <p:cNvPr id="5" name="Table 5">
            <a:extLst>
              <a:ext uri="{FF2B5EF4-FFF2-40B4-BE49-F238E27FC236}">
                <a16:creationId xmlns:a16="http://schemas.microsoft.com/office/drawing/2014/main" id="{4323D2C3-3A1D-D946-6FF1-4312A01DB233}"/>
              </a:ext>
            </a:extLst>
          </p:cNvPr>
          <p:cNvGraphicFramePr>
            <a:graphicFrameLocks noGrp="1"/>
          </p:cNvGraphicFramePr>
          <p:nvPr>
            <p:extLst>
              <p:ext uri="{D42A27DB-BD31-4B8C-83A1-F6EECF244321}">
                <p14:modId xmlns:p14="http://schemas.microsoft.com/office/powerpoint/2010/main" val="3509999071"/>
              </p:ext>
            </p:extLst>
          </p:nvPr>
        </p:nvGraphicFramePr>
        <p:xfrm>
          <a:off x="754602" y="2408223"/>
          <a:ext cx="7954392" cy="1365082"/>
        </p:xfrm>
        <a:graphic>
          <a:graphicData uri="http://schemas.openxmlformats.org/drawingml/2006/table">
            <a:tbl>
              <a:tblPr firstRow="1" bandRow="1">
                <a:tableStyleId>{5C22544A-7EE6-4342-B048-85BDC9FD1C3A}</a:tableStyleId>
              </a:tblPr>
              <a:tblGrid>
                <a:gridCol w="2651464">
                  <a:extLst>
                    <a:ext uri="{9D8B030D-6E8A-4147-A177-3AD203B41FA5}">
                      <a16:colId xmlns:a16="http://schemas.microsoft.com/office/drawing/2014/main" val="2617164782"/>
                    </a:ext>
                  </a:extLst>
                </a:gridCol>
                <a:gridCol w="2651464">
                  <a:extLst>
                    <a:ext uri="{9D8B030D-6E8A-4147-A177-3AD203B41FA5}">
                      <a16:colId xmlns:a16="http://schemas.microsoft.com/office/drawing/2014/main" val="3049368802"/>
                    </a:ext>
                  </a:extLst>
                </a:gridCol>
                <a:gridCol w="2651464">
                  <a:extLst>
                    <a:ext uri="{9D8B030D-6E8A-4147-A177-3AD203B41FA5}">
                      <a16:colId xmlns:a16="http://schemas.microsoft.com/office/drawing/2014/main" val="1370733988"/>
                    </a:ext>
                  </a:extLst>
                </a:gridCol>
              </a:tblGrid>
              <a:tr h="761990">
                <a:tc>
                  <a:txBody>
                    <a:bodyPr/>
                    <a:lstStyle/>
                    <a:p>
                      <a:pPr marL="0" marR="0" algn="ctr" defTabSz="914400" rtl="0" eaLnBrk="1" latinLnBrk="0" hangingPunct="1">
                        <a:spcBef>
                          <a:spcPts val="0"/>
                        </a:spcBef>
                        <a:spcAft>
                          <a:spcPts val="1200"/>
                        </a:spcAft>
                      </a:pPr>
                      <a:r>
                        <a:rPr lang="en-US" sz="1400" b="1" kern="1200" dirty="0">
                          <a:solidFill>
                            <a:schemeClr val="bg1"/>
                          </a:solidFill>
                          <a:effectLst/>
                          <a:latin typeface="Arial" panose="020B0604020202020204" pitchFamily="34" charset="0"/>
                          <a:ea typeface="+mn-ea"/>
                          <a:cs typeface="+mn-cs"/>
                        </a:rPr>
                        <a:t>Operating Day</a:t>
                      </a:r>
                    </a:p>
                  </a:txBody>
                  <a:tcPr marL="68580" marR="68580" marT="0" marB="0" anchor="ctr"/>
                </a:tc>
                <a:tc gridSpan="2">
                  <a:txBody>
                    <a:bodyPr/>
                    <a:lstStyle/>
                    <a:p>
                      <a:pPr marL="0" marR="0" algn="ctr" defTabSz="914400" rtl="0" eaLnBrk="1" latinLnBrk="0" hangingPunct="1">
                        <a:spcBef>
                          <a:spcPts val="0"/>
                        </a:spcBef>
                        <a:spcAft>
                          <a:spcPts val="1200"/>
                        </a:spcAft>
                      </a:pPr>
                      <a:r>
                        <a:rPr lang="en-US" sz="1400" b="1" kern="1200">
                          <a:solidFill>
                            <a:schemeClr val="bg1"/>
                          </a:solidFill>
                          <a:effectLst/>
                          <a:latin typeface="Arial" panose="020B0604020202020204" pitchFamily="34" charset="0"/>
                          <a:ea typeface="+mn-ea"/>
                          <a:cs typeface="+mn-cs"/>
                        </a:rPr>
                        <a:t>Change in Statement Charges Due to ERCOT ($ thousands)</a:t>
                      </a:r>
                    </a:p>
                  </a:txBody>
                  <a:tcPr marL="68580" marR="68580" marT="0" marB="0" anchor="ctr"/>
                </a:tc>
                <a:tc hMerge="1">
                  <a:txBody>
                    <a:bodyPr/>
                    <a:lstStyle/>
                    <a:p>
                      <a:pPr marL="0" marR="0" algn="ctr">
                        <a:spcBef>
                          <a:spcPts val="600"/>
                        </a:spcBef>
                        <a:spcAft>
                          <a:spcPts val="1200"/>
                        </a:spcAft>
                      </a:pPr>
                      <a:endParaRPr lang="en-US" sz="1100">
                        <a:solidFill>
                          <a:schemeClr val="bg1"/>
                        </a:solidFill>
                        <a:effectLst/>
                        <a:latin typeface="Calibri" panose="020F0502020204030204" pitchFamily="34" charset="0"/>
                      </a:endParaRPr>
                    </a:p>
                  </a:txBody>
                  <a:tcPr marL="68580" marR="68580" marT="0" marB="0" anchor="ctr"/>
                </a:tc>
                <a:extLst>
                  <a:ext uri="{0D108BD9-81ED-4DB2-BD59-A6C34878D82A}">
                    <a16:rowId xmlns:a16="http://schemas.microsoft.com/office/drawing/2014/main" val="1255433340"/>
                  </a:ext>
                </a:extLst>
              </a:tr>
              <a:tr h="301546">
                <a:tc>
                  <a:txBody>
                    <a:bodyPr/>
                    <a:lstStyle/>
                    <a:p>
                      <a:pPr marL="0" marR="0" algn="ctr">
                        <a:spcBef>
                          <a:spcPts val="0"/>
                        </a:spcBef>
                        <a:spcAft>
                          <a:spcPts val="1200"/>
                        </a:spcAft>
                      </a:pPr>
                      <a:r>
                        <a:rPr lang="en-US" sz="1400" dirty="0">
                          <a:solidFill>
                            <a:srgbClr val="000000"/>
                          </a:solidFill>
                          <a:effectLst/>
                          <a:latin typeface="Arial" panose="020B0604020202020204" pitchFamily="34" charset="0"/>
                          <a:ea typeface="Calibri" panose="020F0502020204030204" pitchFamily="34" charset="0"/>
                        </a:rPr>
                        <a:t>8/9/2024</a:t>
                      </a:r>
                      <a:endParaRPr lang="en-US"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r">
                        <a:lnSpc>
                          <a:spcPct val="107000"/>
                        </a:lnSpc>
                        <a:spcBef>
                          <a:spcPts val="0"/>
                        </a:spcBef>
                        <a:spcAft>
                          <a:spcPts val="0"/>
                        </a:spcAft>
                      </a:pPr>
                      <a:r>
                        <a:rPr lang="en-US"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$(42.70)</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0.25%</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549245093"/>
                  </a:ext>
                </a:extLst>
              </a:tr>
              <a:tr h="301546">
                <a:tc>
                  <a:txBody>
                    <a:bodyPr/>
                    <a:lstStyle/>
                    <a:p>
                      <a:pPr marL="0" marR="0" algn="ctr">
                        <a:spcBef>
                          <a:spcPts val="0"/>
                        </a:spcBef>
                        <a:spcAft>
                          <a:spcPts val="1200"/>
                        </a:spcAft>
                      </a:pPr>
                      <a:r>
                        <a:rPr lang="en-US" sz="1400" dirty="0">
                          <a:solidFill>
                            <a:srgbClr val="000000"/>
                          </a:solidFill>
                          <a:effectLst/>
                          <a:latin typeface="Arial" panose="020B0604020202020204" pitchFamily="34" charset="0"/>
                          <a:ea typeface="Calibri" panose="020F0502020204030204" pitchFamily="34" charset="0"/>
                        </a:rPr>
                        <a:t>8/10/2024</a:t>
                      </a:r>
                      <a:endParaRPr lang="en-US" sz="14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r">
                        <a:lnSpc>
                          <a:spcPct val="107000"/>
                        </a:lnSpc>
                        <a:spcBef>
                          <a:spcPts val="0"/>
                        </a:spcBef>
                        <a:spcAft>
                          <a:spcPts val="0"/>
                        </a:spcAft>
                      </a:pPr>
                      <a:r>
                        <a:rPr lang="en-US"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$(281.25)</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1.56%</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035037079"/>
                  </a:ext>
                </a:extLst>
              </a:tr>
            </a:tbl>
          </a:graphicData>
        </a:graphic>
      </p:graphicFrame>
    </p:spTree>
    <p:extLst>
      <p:ext uri="{BB962C8B-B14F-4D97-AF65-F5344CB8AC3E}">
        <p14:creationId xmlns:p14="http://schemas.microsoft.com/office/powerpoint/2010/main" val="34294436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a:solidFill>
                  <a:schemeClr val="accent1"/>
                </a:solidFill>
              </a:rPr>
              <a:t>Next Steps</a:t>
            </a:r>
          </a:p>
        </p:txBody>
      </p:sp>
      <p:sp>
        <p:nvSpPr>
          <p:cNvPr id="3" name="Content Placeholder 2"/>
          <p:cNvSpPr>
            <a:spLocks noGrp="1"/>
          </p:cNvSpPr>
          <p:nvPr>
            <p:ph idx="1"/>
          </p:nvPr>
        </p:nvSpPr>
        <p:spPr>
          <a:xfrm>
            <a:off x="304800" y="1219200"/>
            <a:ext cx="8534400" cy="4876800"/>
          </a:xfrm>
        </p:spPr>
        <p:txBody>
          <a:bodyPr/>
          <a:lstStyle/>
          <a:p>
            <a:r>
              <a:rPr lang="en-US" sz="1600" dirty="0"/>
              <a:t>ERCOT will seek approval to correct RTM prices for ODs August 9 &amp; 10, 2024 at the Reliability and Markets Committee meeting on October 9, 2024, and the Board meeting on October 10, 2024.</a:t>
            </a:r>
            <a:endParaRPr lang="en-US" sz="2000" dirty="0"/>
          </a:p>
          <a:p>
            <a:pPr marL="0" indent="0">
              <a:lnSpc>
                <a:spcPct val="150000"/>
              </a:lnSpc>
              <a:buNone/>
            </a:pPr>
            <a:endParaRPr lang="en-US" sz="2000" dirty="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spTree>
    <p:extLst>
      <p:ext uri="{BB962C8B-B14F-4D97-AF65-F5344CB8AC3E}">
        <p14:creationId xmlns:p14="http://schemas.microsoft.com/office/powerpoint/2010/main" val="1461466315"/>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5" ma:contentTypeDescription="Create a new document." ma:contentTypeScope="" ma:versionID="2d94a3ffe1fc588e55f680f20c26b5bf">
  <xsd:schema xmlns:xsd="http://www.w3.org/2001/XMLSchema" xmlns:xs="http://www.w3.org/2001/XMLSchema" xmlns:p="http://schemas.microsoft.com/office/2006/metadata/properties" xmlns:ns2="c34af464-7aa1-4edd-9be4-83dffc1cb926" xmlns:ns3="559f9b66-3cbe-4e4f-b1b0-6c2808d67f95" targetNamespace="http://schemas.microsoft.com/office/2006/metadata/properties" ma:root="true" ma:fieldsID="b559ab35d5d4ba93b82aeb79242a9523" ns2:_="" ns3:_="">
    <xsd:import namespace="c34af464-7aa1-4edd-9be4-83dffc1cb926"/>
    <xsd:import namespace="559f9b66-3cbe-4e4f-b1b0-6c2808d67f95"/>
    <xsd:element name="properties">
      <xsd:complexType>
        <xsd:sequence>
          <xsd:element name="documentManagement">
            <xsd:complexType>
              <xsd:all>
                <xsd:element ref="ns2:Information_x0020_Classification"/>
                <xsd:element ref="ns3:Audience" minOccurs="0"/>
                <xsd:element ref="ns3:Description0" minOccurs="0"/>
                <xsd:element ref="ns3: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xsd="http://www.w3.org/2001/XMLSchema" xmlns:xs="http://www.w3.org/2001/XMLSchema" xmlns:dms="http://schemas.microsoft.com/office/2006/documentManagement/types" xmlns:pc="http://schemas.microsoft.com/office/infopath/2007/PartnerControls" targetNamespace="559f9b66-3cbe-4e4f-b1b0-6c2808d67f95" elementFormDefault="qualified">
    <xsd:import namespace="http://schemas.microsoft.com/office/2006/documentManagement/types"/>
    <xsd:import namespace="http://schemas.microsoft.com/office/infopath/2007/PartnerControls"/>
    <xsd:element name="Audience" ma:index="9" nillable="true" ma:displayName="Audience" ma:default="Internal" ma:format="Dropdown" ma:internalName="Audience">
      <xsd:simpleType>
        <xsd:restriction base="dms:Choice">
          <xsd:enumeration value="Internal"/>
          <xsd:enumeration value="Public"/>
        </xsd:restriction>
      </xsd:simpleType>
    </xsd:element>
    <xsd:element name="Description0" ma:index="10" nillable="true" ma:displayName="Description" ma:internalName="Description0">
      <xsd:simpleType>
        <xsd:restriction base="dms:Note">
          <xsd:maxLength value="255"/>
        </xsd:restriction>
      </xsd:simpleType>
    </xsd:element>
    <xsd:element name="Status" ma:index="11" nillable="true" ma:displayName="Status" ma:default="Official Document" ma:format="Dropdown" ma:internalName="Status">
      <xsd:simpleType>
        <xsd:restriction base="dms:Choice">
          <xsd:enumeration value="Official Document"/>
          <xsd:enumeration value="Draft"/>
          <xsd:enumeration value="In progress"/>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Status xmlns="559f9b66-3cbe-4e4f-b1b0-6c2808d67f95">Official Document</Status>
    <Description0 xmlns="559f9b66-3cbe-4e4f-b1b0-6c2808d67f95" xsi:nil="true"/>
    <Audience xmlns="559f9b66-3cbe-4e4f-b1b0-6c2808d67f95">Internal</Audie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DD894BB-AB83-43C2-84DA-8FDC57A509D0}">
  <ds:schemaRefs>
    <ds:schemaRef ds:uri="559f9b66-3cbe-4e4f-b1b0-6c2808d67f95"/>
    <ds:schemaRef ds:uri="c34af464-7aa1-4edd-9be4-83dffc1cb92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C0E9AA12-8AF9-4AA6-90FE-24669859CDF3}">
  <ds:schemaRefs>
    <ds:schemaRef ds:uri="http://schemas.microsoft.com/office/2006/metadata/properties"/>
    <ds:schemaRef ds:uri="http://schemas.microsoft.com/office/2006/documentManagement/types"/>
    <ds:schemaRef ds:uri="http://schemas.microsoft.com/office/infopath/2007/PartnerControls"/>
    <ds:schemaRef ds:uri="http://purl.org/dc/terms/"/>
    <ds:schemaRef ds:uri="http://purl.org/dc/elements/1.1/"/>
    <ds:schemaRef ds:uri="http://schemas.openxmlformats.org/package/2006/metadata/core-properties"/>
    <ds:schemaRef ds:uri="559f9b66-3cbe-4e4f-b1b0-6c2808d67f95"/>
    <ds:schemaRef ds:uri="c34af464-7aa1-4edd-9be4-83dffc1cb926"/>
    <ds:schemaRef ds:uri="http://www.w3.org/XML/1998/namespace"/>
    <ds:schemaRef ds:uri="http://purl.org/dc/dcmitype/"/>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265</TotalTime>
  <Words>566</Words>
  <Application>Microsoft Office PowerPoint</Application>
  <PresentationFormat>On-screen Show (4:3)</PresentationFormat>
  <Paragraphs>74</Paragraphs>
  <Slides>6</Slides>
  <Notes>6</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6</vt:i4>
      </vt:variant>
    </vt:vector>
  </HeadingPairs>
  <TitlesOfParts>
    <vt:vector size="11" baseType="lpstr">
      <vt:lpstr>Arial</vt:lpstr>
      <vt:lpstr>Calibri</vt:lpstr>
      <vt:lpstr>Times New Roman</vt:lpstr>
      <vt:lpstr>1_Custom Design</vt:lpstr>
      <vt:lpstr>Office Theme</vt:lpstr>
      <vt:lpstr>PowerPoint Presentation</vt:lpstr>
      <vt:lpstr>Background</vt:lpstr>
      <vt:lpstr>RTM Impact Analysis</vt:lpstr>
      <vt:lpstr>RTM Impact Analysis</vt:lpstr>
      <vt:lpstr>RTM Impact Analysis</vt:lpstr>
      <vt:lpstr>Next Steps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Drake, Gordon</cp:lastModifiedBy>
  <cp:revision>23</cp:revision>
  <cp:lastPrinted>2016-01-21T20:53:15Z</cp:lastPrinted>
  <dcterms:created xsi:type="dcterms:W3CDTF">2016-01-21T15:20:31Z</dcterms:created>
  <dcterms:modified xsi:type="dcterms:W3CDTF">2024-09-17T15:16:59Z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2023-05-22T13:17:52Z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972f188f-b10d-4d23-a1c8-4bcb71aaa460</vt:lpwstr>
  </property>
  <property fmtid="{D5CDD505-2E9C-101B-9397-08002B2CF9AE}" pid="9" name="MSIP_Label_7084cbda-52b8-46fb-a7b7-cb5bd465ed85_ContentBits">
    <vt:lpwstr>0</vt:lpwstr>
  </property>
</Properties>
</file>