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267" r:id="rId7"/>
    <p:sldId id="277" r:id="rId8"/>
    <p:sldId id="278" r:id="rId9"/>
    <p:sldId id="279" r:id="rId10"/>
    <p:sldId id="271"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E3EB"/>
    <a:srgbClr val="00AEC7"/>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1474" y="7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ake, Gordon" userId="d3aa080c-bd91-4052-98d6-063a86a83a9f" providerId="ADAL" clId="{F7347CAC-FBE7-4ACE-A9F0-BD7C2E2B5BF4}"/>
    <pc:docChg chg="modSld">
      <pc:chgData name="Drake, Gordon" userId="d3aa080c-bd91-4052-98d6-063a86a83a9f" providerId="ADAL" clId="{F7347CAC-FBE7-4ACE-A9F0-BD7C2E2B5BF4}" dt="2024-09-17T15:20:52.989" v="57" actId="20577"/>
      <pc:docMkLst>
        <pc:docMk/>
      </pc:docMkLst>
      <pc:sldChg chg="modSp mod">
        <pc:chgData name="Drake, Gordon" userId="d3aa080c-bd91-4052-98d6-063a86a83a9f" providerId="ADAL" clId="{F7347CAC-FBE7-4ACE-A9F0-BD7C2E2B5BF4}" dt="2024-09-17T15:20:52.989" v="57" actId="20577"/>
        <pc:sldMkLst>
          <pc:docMk/>
          <pc:sldMk cId="730603795" sldId="260"/>
        </pc:sldMkLst>
        <pc:spChg chg="mod">
          <ac:chgData name="Drake, Gordon" userId="d3aa080c-bd91-4052-98d6-063a86a83a9f" providerId="ADAL" clId="{F7347CAC-FBE7-4ACE-A9F0-BD7C2E2B5BF4}" dt="2024-09-17T15:20:52.989" v="57" actId="20577"/>
          <ac:spMkLst>
            <pc:docMk/>
            <pc:sldMk cId="730603795" sldId="260"/>
            <ac:spMk id="7" creationId="{00000000-0000-0000-0000-000000000000}"/>
          </ac:spMkLst>
        </pc:spChg>
      </pc:sldChg>
      <pc:sldChg chg="modSp mod">
        <pc:chgData name="Drake, Gordon" userId="d3aa080c-bd91-4052-98d6-063a86a83a9f" providerId="ADAL" clId="{F7347CAC-FBE7-4ACE-A9F0-BD7C2E2B5BF4}" dt="2024-09-17T15:15:55.047" v="0" actId="20577"/>
        <pc:sldMkLst>
          <pc:docMk/>
          <pc:sldMk cId="1461466315" sldId="271"/>
        </pc:sldMkLst>
        <pc:spChg chg="mod">
          <ac:chgData name="Drake, Gordon" userId="d3aa080c-bd91-4052-98d6-063a86a83a9f" providerId="ADAL" clId="{F7347CAC-FBE7-4ACE-A9F0-BD7C2E2B5BF4}" dt="2024-09-17T15:15:55.047" v="0" actId="20577"/>
          <ac:spMkLst>
            <pc:docMk/>
            <pc:sldMk cId="1461466315" sldId="271"/>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9/17/2024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3419024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136748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935213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9130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39055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A082824-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ercot.com/services/comm/mkt_notices/M-A082824-02"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4774707" cy="3046988"/>
          </a:xfrm>
          <a:prstGeom prst="rect">
            <a:avLst/>
          </a:prstGeom>
          <a:noFill/>
        </p:spPr>
        <p:txBody>
          <a:bodyPr wrap="square" rtlCol="0">
            <a:spAutoFit/>
          </a:bodyPr>
          <a:lstStyle/>
          <a:p>
            <a:r>
              <a:rPr lang="en-US" sz="2000" b="1" dirty="0">
                <a:solidFill>
                  <a:schemeClr val="tx2"/>
                </a:solidFill>
              </a:rPr>
              <a:t>Potential Price Corrections for Operating Day August 20 ‘24 – Incorrect Recall of ERCOT Contingency </a:t>
            </a:r>
            <a:r>
              <a:rPr lang="en-US" sz="2000" b="1">
                <a:solidFill>
                  <a:schemeClr val="tx2"/>
                </a:solidFill>
              </a:rPr>
              <a:t>Reserve Service (ECRS)</a:t>
            </a:r>
            <a:endParaRPr lang="en-US" sz="2000" b="1" dirty="0">
              <a:solidFill>
                <a:schemeClr val="tx2"/>
              </a:solidFill>
            </a:endParaRPr>
          </a:p>
          <a:p>
            <a:endParaRPr lang="en-US" sz="2000" dirty="0">
              <a:solidFill>
                <a:schemeClr val="tx2"/>
              </a:solidFill>
            </a:endParaRPr>
          </a:p>
          <a:p>
            <a:r>
              <a:rPr lang="en-US" sz="2000" dirty="0">
                <a:solidFill>
                  <a:schemeClr val="tx2"/>
                </a:solidFill>
              </a:rPr>
              <a:t>Matthew Young</a:t>
            </a:r>
            <a:endParaRPr lang="en-US" dirty="0">
              <a:solidFill>
                <a:schemeClr val="tx2"/>
              </a:solidFill>
            </a:endParaRPr>
          </a:p>
          <a:p>
            <a:r>
              <a:rPr lang="en-US" dirty="0">
                <a:solidFill>
                  <a:schemeClr val="tx2"/>
                </a:solidFill>
              </a:rPr>
              <a:t>Supervisor, Market Validation</a:t>
            </a:r>
          </a:p>
          <a:p>
            <a:endParaRPr lang="en-US" dirty="0">
              <a:solidFill>
                <a:schemeClr val="tx2"/>
              </a:solidFill>
            </a:endParaRPr>
          </a:p>
          <a:p>
            <a:r>
              <a:rPr lang="en-US" dirty="0">
                <a:solidFill>
                  <a:schemeClr val="tx2"/>
                </a:solidFill>
              </a:rPr>
              <a:t>Technical Advisory Committee (TAC)</a:t>
            </a:r>
          </a:p>
          <a:p>
            <a:r>
              <a:rPr lang="en-US" dirty="0">
                <a:solidFill>
                  <a:schemeClr val="tx2"/>
                </a:solidFill>
              </a:rPr>
              <a:t>September 19, 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835000"/>
            <a:ext cx="8534400" cy="4876800"/>
          </a:xfrm>
        </p:spPr>
        <p:txBody>
          <a:bodyPr/>
          <a:lstStyle/>
          <a:p>
            <a:pPr>
              <a:spcBef>
                <a:spcPts val="0"/>
              </a:spcBef>
              <a:spcAft>
                <a:spcPts val="1200"/>
              </a:spcAft>
            </a:pPr>
            <a:r>
              <a:rPr lang="en-US" sz="1500" dirty="0"/>
              <a:t>On August 20, 2024, ERCOT became aware of an issue concerning the incorrect recall of ERCOT Contingency Reserve Service (ECRS). At 8:28:44 PM, ERCOT attempted to recall 500 megawatts (MW) of the 2,000 MW of ECRS that was then currently deployed. Instead, a software defect in the Energy Management System (EMS) User Interface caused all 2,000 MW of deployed ECRS to be recalled. </a:t>
            </a:r>
          </a:p>
          <a:p>
            <a:pPr>
              <a:spcBef>
                <a:spcPts val="0"/>
              </a:spcBef>
              <a:spcAft>
                <a:spcPts val="1200"/>
              </a:spcAft>
            </a:pPr>
            <a:r>
              <a:rPr lang="en-US" sz="1500" dirty="0"/>
              <a:t>At the time of the recall, System Lambda was at $849.75/MWh. When Security-Constrained Economic Dispatch (SCED) ran at 8:30:02 PM, System Lambda spiked to $5,001/MWh. SCED ran again at 8:30:27 PM with the resulting System Lambda of $5,001/MWh.</a:t>
            </a:r>
          </a:p>
          <a:p>
            <a:pPr>
              <a:spcBef>
                <a:spcPts val="0"/>
              </a:spcBef>
              <a:spcAft>
                <a:spcPts val="1200"/>
              </a:spcAft>
            </a:pPr>
            <a:r>
              <a:rPr lang="en-US" sz="1500" dirty="0"/>
              <a:t>ERCOT Operators corrected the deployment of ECRS to 1,500 MW at 8:30:48 PM, and SCED ran again at 8:32:00 PM resulting in a System Lambda of $284.64/MWh.</a:t>
            </a:r>
          </a:p>
          <a:p>
            <a:pPr>
              <a:spcBef>
                <a:spcPts val="0"/>
              </a:spcBef>
              <a:spcAft>
                <a:spcPts val="1200"/>
              </a:spcAft>
            </a:pPr>
            <a:r>
              <a:rPr lang="en-US" sz="1500" dirty="0"/>
              <a:t>On August 28, 2024, around 10:30 AM, ERCOT implemented a fix to the EMS User Interface, preventing the issue from reoccurring.</a:t>
            </a:r>
          </a:p>
          <a:p>
            <a:pPr>
              <a:spcBef>
                <a:spcPts val="0"/>
              </a:spcBef>
              <a:spcAft>
                <a:spcPts val="1200"/>
              </a:spcAft>
            </a:pPr>
            <a:r>
              <a:rPr lang="en-US" sz="1500" dirty="0"/>
              <a:t>Market Notice </a:t>
            </a:r>
            <a:r>
              <a:rPr lang="en-US" sz="1500" dirty="0">
                <a:hlinkClick r:id="rId3"/>
              </a:rPr>
              <a:t>M-A082824-01</a:t>
            </a:r>
            <a:r>
              <a:rPr lang="en-US" sz="1500" dirty="0"/>
              <a:t> was issued on August 28, 2024, notifying the market of the issue and ERCOT’s intent, upon completion of impact analysis, to seek ERCOT Board of Directors (Board) approval for price correction as specified by ERCOT Protocol Section 6.3(7)(b) for the Real-Time Market (RTM).</a:t>
            </a:r>
          </a:p>
          <a:p>
            <a:pPr>
              <a:spcBef>
                <a:spcPts val="0"/>
              </a:spcBef>
              <a:spcAft>
                <a:spcPts val="600"/>
              </a:spcAft>
            </a:pPr>
            <a:r>
              <a:rPr lang="en-US" sz="1500" dirty="0"/>
              <a:t>Market Notice </a:t>
            </a:r>
            <a:r>
              <a:rPr lang="en-US" sz="1500" dirty="0">
                <a:hlinkClick r:id="rId4"/>
              </a:rPr>
              <a:t>M-A082824-02</a:t>
            </a:r>
            <a:r>
              <a:rPr lang="en-US" sz="1500" dirty="0"/>
              <a:t> was issued on September 17, 2024, notifying the market of the price impact results and ERCOT’s intent to seek Board approval for price correction.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Bef>
                <a:spcPts val="0"/>
              </a:spcBef>
              <a:spcAft>
                <a:spcPts val="600"/>
              </a:spcAft>
            </a:pPr>
            <a:r>
              <a:rPr lang="en-US" sz="1600" dirty="0"/>
              <a:t>ERCOT Protocols Section 6.3(7)(b) requires that the absolute value impact to any single Counter-Party (CP) meet one of the following two criteria before seeking approval from the Board.</a:t>
            </a:r>
          </a:p>
          <a:p>
            <a:pPr marL="857250" lvl="1" indent="-400050">
              <a:spcBef>
                <a:spcPts val="0"/>
              </a:spcBef>
              <a:spcAft>
                <a:spcPts val="600"/>
              </a:spcAft>
              <a:buFont typeface="+mj-lt"/>
              <a:buAutoNum type="romanLcPeriod"/>
            </a:pPr>
            <a:r>
              <a:rPr lang="en-US" sz="1400" dirty="0"/>
              <a:t>2% and also greater than $20,000; or</a:t>
            </a:r>
          </a:p>
          <a:p>
            <a:pPr marL="857250" lvl="1" indent="-400050">
              <a:spcBef>
                <a:spcPts val="0"/>
              </a:spcBef>
              <a:spcAft>
                <a:spcPts val="600"/>
              </a:spcAft>
              <a:buFont typeface="+mj-lt"/>
              <a:buAutoNum type="romanLcPeriod"/>
            </a:pPr>
            <a:r>
              <a:rPr lang="en-US" sz="1400" dirty="0"/>
              <a:t>20% and also greater than $2,000.</a:t>
            </a:r>
          </a:p>
          <a:p>
            <a:pPr marL="857250" lvl="1" indent="-400050">
              <a:spcBef>
                <a:spcPts val="0"/>
              </a:spcBef>
              <a:spcAft>
                <a:spcPts val="600"/>
              </a:spcAft>
              <a:buFont typeface="+mj-lt"/>
              <a:buAutoNum type="romanLcPeriod"/>
            </a:pPr>
            <a:endParaRPr lang="en-US" sz="1400" dirty="0"/>
          </a:p>
          <a:p>
            <a:pPr marL="457200" indent="-400050">
              <a:spcBef>
                <a:spcPts val="0"/>
              </a:spcBef>
              <a:spcAft>
                <a:spcPts val="600"/>
              </a:spcAft>
            </a:pPr>
            <a:r>
              <a:rPr lang="en-US" sz="1600" dirty="0"/>
              <a:t>ERCOT determined that Operating Day (OD) August 20, 2024, met criteria for significance for the RTM.</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12" name="Table 8">
            <a:extLst>
              <a:ext uri="{FF2B5EF4-FFF2-40B4-BE49-F238E27FC236}">
                <a16:creationId xmlns:a16="http://schemas.microsoft.com/office/drawing/2014/main" id="{A861BA07-3204-B2EE-E413-1E58815CB417}"/>
              </a:ext>
            </a:extLst>
          </p:cNvPr>
          <p:cNvGraphicFramePr>
            <a:graphicFrameLocks noGrp="1"/>
          </p:cNvGraphicFramePr>
          <p:nvPr>
            <p:extLst>
              <p:ext uri="{D42A27DB-BD31-4B8C-83A1-F6EECF244321}">
                <p14:modId xmlns:p14="http://schemas.microsoft.com/office/powerpoint/2010/main" val="2085396100"/>
              </p:ext>
            </p:extLst>
          </p:nvPr>
        </p:nvGraphicFramePr>
        <p:xfrm>
          <a:off x="1651332" y="3346708"/>
          <a:ext cx="6045693" cy="1087512"/>
        </p:xfrm>
        <a:graphic>
          <a:graphicData uri="http://schemas.openxmlformats.org/drawingml/2006/table">
            <a:tbl>
              <a:tblPr firstRow="1" bandRow="1">
                <a:tableStyleId>{5C22544A-7EE6-4342-B048-85BDC9FD1C3A}</a:tableStyleId>
              </a:tblPr>
              <a:tblGrid>
                <a:gridCol w="2015231">
                  <a:extLst>
                    <a:ext uri="{9D8B030D-6E8A-4147-A177-3AD203B41FA5}">
                      <a16:colId xmlns:a16="http://schemas.microsoft.com/office/drawing/2014/main" val="327143388"/>
                    </a:ext>
                  </a:extLst>
                </a:gridCol>
                <a:gridCol w="2015231">
                  <a:extLst>
                    <a:ext uri="{9D8B030D-6E8A-4147-A177-3AD203B41FA5}">
                      <a16:colId xmlns:a16="http://schemas.microsoft.com/office/drawing/2014/main" val="803865350"/>
                    </a:ext>
                  </a:extLst>
                </a:gridCol>
                <a:gridCol w="2015231">
                  <a:extLst>
                    <a:ext uri="{9D8B030D-6E8A-4147-A177-3AD203B41FA5}">
                      <a16:colId xmlns:a16="http://schemas.microsoft.com/office/drawing/2014/main" val="2393787157"/>
                    </a:ext>
                  </a:extLst>
                </a:gridCol>
              </a:tblGrid>
              <a:tr h="730185">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Operating Day</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Counter-Parties meeting criteria in Protocol Section 6.3(7)(b)(</a:t>
                      </a:r>
                      <a:r>
                        <a:rPr lang="en-US" sz="1200" b="1" dirty="0" err="1">
                          <a:solidFill>
                            <a:schemeClr val="bg1"/>
                          </a:solidFill>
                          <a:effectLst/>
                          <a:latin typeface="Arial" panose="020B0604020202020204" pitchFamily="34" charset="0"/>
                        </a:rPr>
                        <a:t>i</a:t>
                      </a:r>
                      <a:r>
                        <a:rPr lang="en-US" sz="1200" b="1" dirty="0">
                          <a:solidFill>
                            <a:schemeClr val="bg1"/>
                          </a:solidFill>
                          <a:effectLst/>
                          <a:latin typeface="Arial" panose="020B0604020202020204" pitchFamily="34" charset="0"/>
                        </a:rPr>
                        <a:t>)</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Counter-Parties meeting criteria in Protocol Section 6.3(7)(b)(ii)</a:t>
                      </a:r>
                      <a:endParaRPr lang="en-US" sz="1600" dirty="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3400386422"/>
                  </a:ext>
                </a:extLst>
              </a:tr>
              <a:tr h="357327">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8/20/2024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36</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089559357"/>
                  </a:ext>
                </a:extLst>
              </a:tr>
            </a:tbl>
          </a:graphicData>
        </a:graphic>
      </p:graphicFrame>
    </p:spTree>
    <p:extLst>
      <p:ext uri="{BB962C8B-B14F-4D97-AF65-F5344CB8AC3E}">
        <p14:creationId xmlns:p14="http://schemas.microsoft.com/office/powerpoint/2010/main" val="1435962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600" dirty="0"/>
              <a:t>The table below has the maximum estimated absolute value impact to Counter-Parties:</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10" name="Table 5">
            <a:extLst>
              <a:ext uri="{FF2B5EF4-FFF2-40B4-BE49-F238E27FC236}">
                <a16:creationId xmlns:a16="http://schemas.microsoft.com/office/drawing/2014/main" id="{960AB020-4A97-DA9A-7C42-8FBECC0D8240}"/>
              </a:ext>
            </a:extLst>
          </p:cNvPr>
          <p:cNvGraphicFramePr>
            <a:graphicFrameLocks noGrp="1"/>
          </p:cNvGraphicFramePr>
          <p:nvPr>
            <p:extLst>
              <p:ext uri="{D42A27DB-BD31-4B8C-83A1-F6EECF244321}">
                <p14:modId xmlns:p14="http://schemas.microsoft.com/office/powerpoint/2010/main" val="4091569231"/>
              </p:ext>
            </p:extLst>
          </p:nvPr>
        </p:nvGraphicFramePr>
        <p:xfrm>
          <a:off x="838199" y="1694491"/>
          <a:ext cx="7226424" cy="1163358"/>
        </p:xfrm>
        <a:graphic>
          <a:graphicData uri="http://schemas.openxmlformats.org/drawingml/2006/table">
            <a:tbl>
              <a:tblPr firstRow="1" bandRow="1">
                <a:tableStyleId>{5C22544A-7EE6-4342-B048-85BDC9FD1C3A}</a:tableStyleId>
              </a:tblPr>
              <a:tblGrid>
                <a:gridCol w="1806606">
                  <a:extLst>
                    <a:ext uri="{9D8B030D-6E8A-4147-A177-3AD203B41FA5}">
                      <a16:colId xmlns:a16="http://schemas.microsoft.com/office/drawing/2014/main" val="2617164782"/>
                    </a:ext>
                  </a:extLst>
                </a:gridCol>
                <a:gridCol w="1806606">
                  <a:extLst>
                    <a:ext uri="{9D8B030D-6E8A-4147-A177-3AD203B41FA5}">
                      <a16:colId xmlns:a16="http://schemas.microsoft.com/office/drawing/2014/main" val="3049368802"/>
                    </a:ext>
                  </a:extLst>
                </a:gridCol>
                <a:gridCol w="1806606">
                  <a:extLst>
                    <a:ext uri="{9D8B030D-6E8A-4147-A177-3AD203B41FA5}">
                      <a16:colId xmlns:a16="http://schemas.microsoft.com/office/drawing/2014/main" val="1370733988"/>
                    </a:ext>
                  </a:extLst>
                </a:gridCol>
                <a:gridCol w="1806606">
                  <a:extLst>
                    <a:ext uri="{9D8B030D-6E8A-4147-A177-3AD203B41FA5}">
                      <a16:colId xmlns:a16="http://schemas.microsoft.com/office/drawing/2014/main" val="1988371237"/>
                    </a:ext>
                  </a:extLst>
                </a:gridCol>
              </a:tblGrid>
              <a:tr h="771780">
                <a:tc>
                  <a:txBody>
                    <a:bodyPr/>
                    <a:lstStyle/>
                    <a:p>
                      <a:pPr marL="0" marR="0" algn="ctr">
                        <a:spcBef>
                          <a:spcPts val="0"/>
                        </a:spcBef>
                        <a:spcAft>
                          <a:spcPts val="1200"/>
                        </a:spcAft>
                      </a:pPr>
                      <a:r>
                        <a:rPr lang="en-US" sz="1400" b="1" dirty="0">
                          <a:solidFill>
                            <a:schemeClr val="bg1"/>
                          </a:solidFill>
                          <a:effectLst/>
                          <a:latin typeface="Arial" panose="020B0604020202020204" pitchFamily="34" charset="0"/>
                        </a:rPr>
                        <a:t>Operating Day</a:t>
                      </a:r>
                      <a:endParaRPr lang="en-US" sz="18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0"/>
                        </a:spcAft>
                      </a:pPr>
                      <a:r>
                        <a:rPr lang="en-US" sz="1400" b="1" dirty="0">
                          <a:solidFill>
                            <a:schemeClr val="bg1"/>
                          </a:solidFill>
                          <a:effectLst/>
                          <a:latin typeface="Arial" panose="020B0604020202020204" pitchFamily="34" charset="0"/>
                        </a:rPr>
                        <a:t>Maximum Amount</a:t>
                      </a:r>
                      <a:endParaRPr lang="en-US" sz="1800" dirty="0">
                        <a:solidFill>
                          <a:schemeClr val="bg1"/>
                        </a:solidFill>
                        <a:effectLst/>
                        <a:latin typeface="Calibri" panose="020F0502020204030204" pitchFamily="34" charset="0"/>
                      </a:endParaRPr>
                    </a:p>
                    <a:p>
                      <a:pPr marL="0" marR="0" algn="ctr">
                        <a:spcBef>
                          <a:spcPts val="600"/>
                        </a:spcBef>
                        <a:spcAft>
                          <a:spcPts val="1200"/>
                        </a:spcAft>
                      </a:pPr>
                      <a:r>
                        <a:rPr lang="en-US" sz="1400" b="1" dirty="0">
                          <a:solidFill>
                            <a:schemeClr val="bg1"/>
                          </a:solidFill>
                          <a:effectLst/>
                          <a:latin typeface="Arial" panose="020B0604020202020204" pitchFamily="34" charset="0"/>
                        </a:rPr>
                        <a:t>($Thousands)</a:t>
                      </a:r>
                      <a:endParaRPr lang="en-US" sz="18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400" b="1">
                          <a:solidFill>
                            <a:schemeClr val="bg1"/>
                          </a:solidFill>
                          <a:effectLst/>
                          <a:latin typeface="Arial" panose="020B0604020202020204" pitchFamily="34" charset="0"/>
                        </a:rPr>
                        <a:t>Maximum Percentage for Criteria (</a:t>
                      </a:r>
                      <a:r>
                        <a:rPr lang="en-US" sz="1400" b="1" err="1">
                          <a:solidFill>
                            <a:schemeClr val="bg1"/>
                          </a:solidFill>
                          <a:effectLst/>
                          <a:latin typeface="Arial" panose="020B0604020202020204" pitchFamily="34" charset="0"/>
                        </a:rPr>
                        <a:t>i</a:t>
                      </a:r>
                      <a:r>
                        <a:rPr lang="en-US" sz="1400" b="1">
                          <a:solidFill>
                            <a:schemeClr val="bg1"/>
                          </a:solidFill>
                          <a:effectLst/>
                          <a:latin typeface="Arial" panose="020B0604020202020204" pitchFamily="34" charset="0"/>
                        </a:rPr>
                        <a:t>)*</a:t>
                      </a:r>
                      <a:endParaRPr lang="en-US" sz="18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400" b="1">
                          <a:solidFill>
                            <a:schemeClr val="bg1"/>
                          </a:solidFill>
                          <a:effectLst/>
                          <a:latin typeface="Arial" panose="020B0604020202020204" pitchFamily="34" charset="0"/>
                        </a:rPr>
                        <a:t>Maximum Percentage for Criteria (ii)**</a:t>
                      </a:r>
                      <a:endParaRPr lang="en-US" sz="18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391578">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8/20/2024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$597.43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41.05%</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41.05%</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549245093"/>
                  </a:ext>
                </a:extLst>
              </a:tr>
            </a:tbl>
          </a:graphicData>
        </a:graphic>
      </p:graphicFrame>
      <p:sp>
        <p:nvSpPr>
          <p:cNvPr id="11" name="TextBox 10">
            <a:extLst>
              <a:ext uri="{FF2B5EF4-FFF2-40B4-BE49-F238E27FC236}">
                <a16:creationId xmlns:a16="http://schemas.microsoft.com/office/drawing/2014/main" id="{6B20EE54-D455-6379-CAD6-C0E7F74F32EC}"/>
              </a:ext>
            </a:extLst>
          </p:cNvPr>
          <p:cNvSpPr txBox="1"/>
          <p:nvPr/>
        </p:nvSpPr>
        <p:spPr>
          <a:xfrm>
            <a:off x="838199" y="3279591"/>
            <a:ext cx="7631097" cy="461665"/>
          </a:xfrm>
          <a:prstGeom prst="rect">
            <a:avLst/>
          </a:prstGeom>
          <a:noFill/>
        </p:spPr>
        <p:txBody>
          <a:bodyPr wrap="square">
            <a:spAutoFit/>
          </a:bodyPr>
          <a:lstStyle/>
          <a:p>
            <a:pPr algn="l"/>
            <a:r>
              <a:rPr lang="en-US" sz="1200" b="0" i="0" dirty="0">
                <a:solidFill>
                  <a:srgbClr val="000000"/>
                </a:solidFill>
                <a:effectLst/>
                <a:latin typeface="Arial" panose="020B0604020202020204" pitchFamily="34" charset="0"/>
              </a:rPr>
              <a:t>* The maximum of percentage change to any single Counter-Party with impact more than $20,000.</a:t>
            </a:r>
          </a:p>
          <a:p>
            <a:pPr algn="l"/>
            <a:r>
              <a:rPr lang="en-US" sz="1200" b="0" i="0" dirty="0">
                <a:solidFill>
                  <a:srgbClr val="000000"/>
                </a:solidFill>
                <a:effectLst/>
                <a:latin typeface="Arial" panose="020B0604020202020204" pitchFamily="34" charset="0"/>
              </a:rPr>
              <a:t>** The maximum of percentage change to any single Counter-Party with impact more than $2,000.</a:t>
            </a:r>
          </a:p>
        </p:txBody>
      </p:sp>
    </p:spTree>
    <p:extLst>
      <p:ext uri="{BB962C8B-B14F-4D97-AF65-F5344CB8AC3E}">
        <p14:creationId xmlns:p14="http://schemas.microsoft.com/office/powerpoint/2010/main" val="1413894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600" dirty="0"/>
              <a:t>The table below has the maximum estimated change in charges due to ERCOT.  Negative amounts are increased payments to Market Participants; positive amounts are increased charges. The percent amount is the absolute value of the percent impact to the previously settlement net amount due to/from ERCOT.</a:t>
            </a:r>
          </a:p>
          <a:p>
            <a:pPr>
              <a:spcAft>
                <a:spcPts val="1200"/>
              </a:spcAft>
            </a:pPr>
            <a:endParaRPr lang="en-US" sz="1600" dirty="0"/>
          </a:p>
          <a:p>
            <a:pPr>
              <a:spcAft>
                <a:spcPts val="1200"/>
              </a:spcAft>
            </a:pPr>
            <a:endParaRPr lang="en-US" sz="1600" dirty="0"/>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5" name="Table 5">
            <a:extLst>
              <a:ext uri="{FF2B5EF4-FFF2-40B4-BE49-F238E27FC236}">
                <a16:creationId xmlns:a16="http://schemas.microsoft.com/office/drawing/2014/main" id="{4323D2C3-3A1D-D946-6FF1-4312A01DB233}"/>
              </a:ext>
            </a:extLst>
          </p:cNvPr>
          <p:cNvGraphicFramePr>
            <a:graphicFrameLocks noGrp="1"/>
          </p:cNvGraphicFramePr>
          <p:nvPr>
            <p:extLst>
              <p:ext uri="{D42A27DB-BD31-4B8C-83A1-F6EECF244321}">
                <p14:modId xmlns:p14="http://schemas.microsoft.com/office/powerpoint/2010/main" val="9612121"/>
              </p:ext>
            </p:extLst>
          </p:nvPr>
        </p:nvGraphicFramePr>
        <p:xfrm>
          <a:off x="754602" y="2408223"/>
          <a:ext cx="7954392" cy="1063536"/>
        </p:xfrm>
        <a:graphic>
          <a:graphicData uri="http://schemas.openxmlformats.org/drawingml/2006/table">
            <a:tbl>
              <a:tblPr firstRow="1" bandRow="1">
                <a:tableStyleId>{5C22544A-7EE6-4342-B048-85BDC9FD1C3A}</a:tableStyleId>
              </a:tblPr>
              <a:tblGrid>
                <a:gridCol w="2651464">
                  <a:extLst>
                    <a:ext uri="{9D8B030D-6E8A-4147-A177-3AD203B41FA5}">
                      <a16:colId xmlns:a16="http://schemas.microsoft.com/office/drawing/2014/main" val="2617164782"/>
                    </a:ext>
                  </a:extLst>
                </a:gridCol>
                <a:gridCol w="2651464">
                  <a:extLst>
                    <a:ext uri="{9D8B030D-6E8A-4147-A177-3AD203B41FA5}">
                      <a16:colId xmlns:a16="http://schemas.microsoft.com/office/drawing/2014/main" val="3049368802"/>
                    </a:ext>
                  </a:extLst>
                </a:gridCol>
                <a:gridCol w="2651464">
                  <a:extLst>
                    <a:ext uri="{9D8B030D-6E8A-4147-A177-3AD203B41FA5}">
                      <a16:colId xmlns:a16="http://schemas.microsoft.com/office/drawing/2014/main" val="1370733988"/>
                    </a:ext>
                  </a:extLst>
                </a:gridCol>
              </a:tblGrid>
              <a:tr h="761990">
                <a:tc>
                  <a:txBody>
                    <a:bodyPr/>
                    <a:lstStyle/>
                    <a:p>
                      <a:pPr marL="0" marR="0" algn="ctr" defTabSz="914400" rtl="0" eaLnBrk="1" latinLnBrk="0" hangingPunct="1">
                        <a:spcBef>
                          <a:spcPts val="0"/>
                        </a:spcBef>
                        <a:spcAft>
                          <a:spcPts val="1200"/>
                        </a:spcAft>
                      </a:pPr>
                      <a:r>
                        <a:rPr lang="en-US" sz="1400" b="1" kern="1200" dirty="0">
                          <a:solidFill>
                            <a:schemeClr val="bg1"/>
                          </a:solidFill>
                          <a:effectLst/>
                          <a:latin typeface="Arial" panose="020B0604020202020204" pitchFamily="34" charset="0"/>
                          <a:ea typeface="+mn-ea"/>
                          <a:cs typeface="+mn-cs"/>
                        </a:rPr>
                        <a:t>Operating Day</a:t>
                      </a:r>
                    </a:p>
                  </a:txBody>
                  <a:tcPr marL="68580" marR="68580" marT="0" marB="0" anchor="ctr"/>
                </a:tc>
                <a:tc gridSpan="2">
                  <a:txBody>
                    <a:bodyPr/>
                    <a:lstStyle/>
                    <a:p>
                      <a:pPr marL="0" marR="0" algn="ctr" defTabSz="914400" rtl="0" eaLnBrk="1" latinLnBrk="0" hangingPunct="1">
                        <a:spcBef>
                          <a:spcPts val="0"/>
                        </a:spcBef>
                        <a:spcAft>
                          <a:spcPts val="1200"/>
                        </a:spcAft>
                      </a:pPr>
                      <a:r>
                        <a:rPr lang="en-US" sz="1400" b="1" kern="1200" dirty="0">
                          <a:solidFill>
                            <a:schemeClr val="bg1"/>
                          </a:solidFill>
                          <a:effectLst/>
                          <a:latin typeface="Arial" panose="020B0604020202020204" pitchFamily="34" charset="0"/>
                          <a:ea typeface="+mn-ea"/>
                          <a:cs typeface="+mn-cs"/>
                        </a:rPr>
                        <a:t>Change in Statement Charges Due to ERCOT ($ thousands)</a:t>
                      </a:r>
                    </a:p>
                  </a:txBody>
                  <a:tcPr marL="68580" marR="68580" marT="0" marB="0"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301546">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8/20/2024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$(3,523.43)</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2.42%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49245093"/>
                  </a:ext>
                </a:extLst>
              </a:tr>
            </a:tbl>
          </a:graphicData>
        </a:graphic>
      </p:graphicFrame>
    </p:spTree>
    <p:extLst>
      <p:ext uri="{BB962C8B-B14F-4D97-AF65-F5344CB8AC3E}">
        <p14:creationId xmlns:p14="http://schemas.microsoft.com/office/powerpoint/2010/main" val="3429443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Next Steps</a:t>
            </a:r>
          </a:p>
        </p:txBody>
      </p:sp>
      <p:sp>
        <p:nvSpPr>
          <p:cNvPr id="3" name="Content Placeholder 2"/>
          <p:cNvSpPr>
            <a:spLocks noGrp="1"/>
          </p:cNvSpPr>
          <p:nvPr>
            <p:ph idx="1"/>
          </p:nvPr>
        </p:nvSpPr>
        <p:spPr>
          <a:xfrm>
            <a:off x="304800" y="1219200"/>
            <a:ext cx="8534400" cy="4876800"/>
          </a:xfrm>
        </p:spPr>
        <p:txBody>
          <a:bodyPr/>
          <a:lstStyle/>
          <a:p>
            <a:r>
              <a:rPr lang="en-US" sz="1600" dirty="0"/>
              <a:t>ERCOT will seek approval to correct RTM prices for Operating Day August 20</a:t>
            </a:r>
            <a:r>
              <a:rPr lang="en-US" sz="1600"/>
              <a:t>, 2024, </a:t>
            </a:r>
            <a:r>
              <a:rPr lang="en-US" sz="1600" dirty="0"/>
              <a:t>at the Reliability and Markets Committee meeting on October 9, 2024, and the Board meeting on October 10, 2024.</a:t>
            </a: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461466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Status xmlns="559f9b66-3cbe-4e4f-b1b0-6c2808d67f95">Official Document</Status>
    <Description0 xmlns="559f9b66-3cbe-4e4f-b1b0-6c2808d67f95" xsi:nil="true"/>
    <Audience xmlns="559f9b66-3cbe-4e4f-b1b0-6c2808d67f95">Internal</Audie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5" ma:contentTypeDescription="Create a new document." ma:contentTypeScope="" ma:versionID="2d94a3ffe1fc588e55f680f20c26b5bf">
  <xsd:schema xmlns:xsd="http://www.w3.org/2001/XMLSchema" xmlns:xs="http://www.w3.org/2001/XMLSchema" xmlns:p="http://schemas.microsoft.com/office/2006/metadata/properties" xmlns:ns2="c34af464-7aa1-4edd-9be4-83dffc1cb926" xmlns:ns3="559f9b66-3cbe-4e4f-b1b0-6c2808d67f95" targetNamespace="http://schemas.microsoft.com/office/2006/metadata/properties" ma:root="true" ma:fieldsID="b559ab35d5d4ba93b82aeb79242a9523" ns2:_="" ns3:_="">
    <xsd:import namespace="c34af464-7aa1-4edd-9be4-83dffc1cb926"/>
    <xsd:import namespace="559f9b66-3cbe-4e4f-b1b0-6c2808d67f95"/>
    <xsd:element name="properties">
      <xsd:complexType>
        <xsd:sequence>
          <xsd:element name="documentManagement">
            <xsd:complexType>
              <xsd:all>
                <xsd:element ref="ns2:Information_x0020_Classification"/>
                <xsd:element ref="ns3:Audience" minOccurs="0"/>
                <xsd:element ref="ns3:Description0" minOccurs="0"/>
                <xsd:element ref="ns3: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559f9b66-3cbe-4e4f-b1b0-6c2808d67f95" elementFormDefault="qualified">
    <xsd:import namespace="http://schemas.microsoft.com/office/2006/documentManagement/types"/>
    <xsd:import namespace="http://schemas.microsoft.com/office/infopath/2007/PartnerControls"/>
    <xsd:element name="Audience" ma:index="9" nillable="true" ma:displayName="Audience" ma:default="Internal" ma:format="Dropdown" ma:internalName="Audience">
      <xsd:simpleType>
        <xsd:restriction base="dms:Choice">
          <xsd:enumeration value="Internal"/>
          <xsd:enumeration value="Public"/>
        </xsd:restriction>
      </xsd:simpleType>
    </xsd:element>
    <xsd:element name="Description0" ma:index="10" nillable="true" ma:displayName="Description" ma:internalName="Description0">
      <xsd:simpleType>
        <xsd:restriction base="dms:Note">
          <xsd:maxLength value="255"/>
        </xsd:restriction>
      </xsd:simpleType>
    </xsd:element>
    <xsd:element name="Status" ma:index="11" nillable="true" ma:displayName="Status" ma:default="Official Document" ma:format="Dropdown" ma:internalName="Status">
      <xsd:simpleType>
        <xsd:restriction base="dms:Choice">
          <xsd:enumeration value="Official Document"/>
          <xsd:enumeration value="Draft"/>
          <xsd:enumeration value="In progres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http://purl.org/dc/elements/1.1/"/>
    <ds:schemaRef ds:uri="559f9b66-3cbe-4e4f-b1b0-6c2808d67f95"/>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FDD894BB-AB83-43C2-84DA-8FDC57A509D0}">
  <ds:schemaRefs>
    <ds:schemaRef ds:uri="559f9b66-3cbe-4e4f-b1b0-6c2808d67f95"/>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307</TotalTime>
  <Words>621</Words>
  <Application>Microsoft Office PowerPoint</Application>
  <PresentationFormat>On-screen Show (4:3)</PresentationFormat>
  <Paragraphs>61</Paragraphs>
  <Slides>6</Slides>
  <Notes>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Times New Roman</vt:lpstr>
      <vt:lpstr>1_Custom Design</vt:lpstr>
      <vt:lpstr>Office Theme</vt:lpstr>
      <vt:lpstr>PowerPoint Presentation</vt:lpstr>
      <vt:lpstr>Background</vt:lpstr>
      <vt:lpstr>RTM Impact Analysis</vt:lpstr>
      <vt:lpstr>RTM Impact Analysis</vt:lpstr>
      <vt:lpstr>RTM Impact Analysis</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Drake, Gordon</cp:lastModifiedBy>
  <cp:revision>20</cp:revision>
  <cp:lastPrinted>2016-01-21T20:53:15Z</cp:lastPrinted>
  <dcterms:created xsi:type="dcterms:W3CDTF">2016-01-21T15:20:31Z</dcterms:created>
  <dcterms:modified xsi:type="dcterms:W3CDTF">2024-09-17T15:20:59Z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2023-05-22T13:17:52Z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972f188f-b10d-4d23-a1c8-4bcb71aaa460</vt:lpwstr>
  </property>
  <property fmtid="{D5CDD505-2E9C-101B-9397-08002B2CF9AE}" pid="9" name="MSIP_Label_7084cbda-52b8-46fb-a7b7-cb5bd465ed85_ContentBits">
    <vt:lpwstr>0</vt:lpwstr>
  </property>
</Properties>
</file>