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handoutMasterIdLst>
    <p:handoutMasterId r:id="rId14"/>
  </p:handoutMasterIdLst>
  <p:sldIdLst>
    <p:sldId id="281" r:id="rId5"/>
    <p:sldId id="284" r:id="rId6"/>
    <p:sldId id="296" r:id="rId7"/>
    <p:sldId id="295" r:id="rId8"/>
    <p:sldId id="297" r:id="rId9"/>
    <p:sldId id="298" r:id="rId10"/>
    <p:sldId id="294"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ABD105-F463-4EE1-8105-A69B2A85D77B}" v="1" dt="2024-09-24T19:43:06.142"/>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76" d="100"/>
          <a:sy n="76" d="100"/>
        </p:scale>
        <p:origin x="120" y="132"/>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Frazier" userId="09e325d5-e32a-4c08-bc20-40585dd1dab2" providerId="ADAL" clId="{74ABD105-F463-4EE1-8105-A69B2A85D77B}"/>
    <pc:docChg chg="custSel addSld delSld modSld sldOrd">
      <pc:chgData name="Amanda Frazier" userId="09e325d5-e32a-4c08-bc20-40585dd1dab2" providerId="ADAL" clId="{74ABD105-F463-4EE1-8105-A69B2A85D77B}" dt="2024-09-24T20:23:59.230" v="4517" actId="20577"/>
      <pc:docMkLst>
        <pc:docMk/>
      </pc:docMkLst>
      <pc:sldChg chg="del">
        <pc:chgData name="Amanda Frazier" userId="09e325d5-e32a-4c08-bc20-40585dd1dab2" providerId="ADAL" clId="{74ABD105-F463-4EE1-8105-A69B2A85D77B}" dt="2024-09-24T14:29:54.133" v="51" actId="47"/>
        <pc:sldMkLst>
          <pc:docMk/>
          <pc:sldMk cId="2243159397" sldId="279"/>
        </pc:sldMkLst>
      </pc:sldChg>
      <pc:sldChg chg="modSp mod">
        <pc:chgData name="Amanda Frazier" userId="09e325d5-e32a-4c08-bc20-40585dd1dab2" providerId="ADAL" clId="{74ABD105-F463-4EE1-8105-A69B2A85D77B}" dt="2024-09-24T19:42:54.078" v="85" actId="20577"/>
        <pc:sldMkLst>
          <pc:docMk/>
          <pc:sldMk cId="639264769" sldId="281"/>
        </pc:sldMkLst>
        <pc:spChg chg="mod">
          <ac:chgData name="Amanda Frazier" userId="09e325d5-e32a-4c08-bc20-40585dd1dab2" providerId="ADAL" clId="{74ABD105-F463-4EE1-8105-A69B2A85D77B}" dt="2024-09-24T19:42:54.078" v="85" actId="20577"/>
          <ac:spMkLst>
            <pc:docMk/>
            <pc:sldMk cId="639264769" sldId="281"/>
            <ac:spMk id="6" creationId="{F20A922B-22EC-7FD8-FA8C-2FFAC558BD66}"/>
          </ac:spMkLst>
        </pc:spChg>
      </pc:sldChg>
      <pc:sldChg chg="modSp mod">
        <pc:chgData name="Amanda Frazier" userId="09e325d5-e32a-4c08-bc20-40585dd1dab2" providerId="ADAL" clId="{74ABD105-F463-4EE1-8105-A69B2A85D77B}" dt="2024-09-24T20:19:48.409" v="4437" actId="27636"/>
        <pc:sldMkLst>
          <pc:docMk/>
          <pc:sldMk cId="1672017990" sldId="284"/>
        </pc:sldMkLst>
        <pc:spChg chg="mod">
          <ac:chgData name="Amanda Frazier" userId="09e325d5-e32a-4c08-bc20-40585dd1dab2" providerId="ADAL" clId="{74ABD105-F463-4EE1-8105-A69B2A85D77B}" dt="2024-09-24T20:19:48.409" v="4437" actId="27636"/>
          <ac:spMkLst>
            <pc:docMk/>
            <pc:sldMk cId="1672017990" sldId="284"/>
            <ac:spMk id="3" creationId="{992EC4A8-49EE-CF82-CFDC-BA9308ED0D65}"/>
          </ac:spMkLst>
        </pc:spChg>
      </pc:sldChg>
      <pc:sldChg chg="del">
        <pc:chgData name="Amanda Frazier" userId="09e325d5-e32a-4c08-bc20-40585dd1dab2" providerId="ADAL" clId="{74ABD105-F463-4EE1-8105-A69B2A85D77B}" dt="2024-09-24T14:29:55.615" v="52" actId="47"/>
        <pc:sldMkLst>
          <pc:docMk/>
          <pc:sldMk cId="41454610" sldId="293"/>
        </pc:sldMkLst>
      </pc:sldChg>
      <pc:sldChg chg="modSp mod">
        <pc:chgData name="Amanda Frazier" userId="09e325d5-e32a-4c08-bc20-40585dd1dab2" providerId="ADAL" clId="{74ABD105-F463-4EE1-8105-A69B2A85D77B}" dt="2024-09-24T20:19:36.617" v="4435" actId="1076"/>
        <pc:sldMkLst>
          <pc:docMk/>
          <pc:sldMk cId="3508456370" sldId="294"/>
        </pc:sldMkLst>
        <pc:spChg chg="mod">
          <ac:chgData name="Amanda Frazier" userId="09e325d5-e32a-4c08-bc20-40585dd1dab2" providerId="ADAL" clId="{74ABD105-F463-4EE1-8105-A69B2A85D77B}" dt="2024-09-24T14:31:20.302" v="72" actId="20577"/>
          <ac:spMkLst>
            <pc:docMk/>
            <pc:sldMk cId="3508456370" sldId="294"/>
            <ac:spMk id="2" creationId="{47A9874B-BCA9-8420-1595-EDD1865A099A}"/>
          </ac:spMkLst>
        </pc:spChg>
        <pc:spChg chg="mod">
          <ac:chgData name="Amanda Frazier" userId="09e325d5-e32a-4c08-bc20-40585dd1dab2" providerId="ADAL" clId="{74ABD105-F463-4EE1-8105-A69B2A85D77B}" dt="2024-09-24T20:19:36.617" v="4435" actId="1076"/>
          <ac:spMkLst>
            <pc:docMk/>
            <pc:sldMk cId="3508456370" sldId="294"/>
            <ac:spMk id="3" creationId="{68A5FD2B-E3E5-1C2B-0151-21F216B14A33}"/>
          </ac:spMkLst>
        </pc:spChg>
      </pc:sldChg>
      <pc:sldChg chg="modSp mod ord">
        <pc:chgData name="Amanda Frazier" userId="09e325d5-e32a-4c08-bc20-40585dd1dab2" providerId="ADAL" clId="{74ABD105-F463-4EE1-8105-A69B2A85D77B}" dt="2024-09-24T20:23:59.230" v="4517" actId="20577"/>
        <pc:sldMkLst>
          <pc:docMk/>
          <pc:sldMk cId="338564719" sldId="295"/>
        </pc:sldMkLst>
        <pc:spChg chg="mod">
          <ac:chgData name="Amanda Frazier" userId="09e325d5-e32a-4c08-bc20-40585dd1dab2" providerId="ADAL" clId="{74ABD105-F463-4EE1-8105-A69B2A85D77B}" dt="2024-09-24T20:23:59.230" v="4517" actId="20577"/>
          <ac:spMkLst>
            <pc:docMk/>
            <pc:sldMk cId="338564719" sldId="295"/>
            <ac:spMk id="3" creationId="{68A5FD2B-E3E5-1C2B-0151-21F216B14A33}"/>
          </ac:spMkLst>
        </pc:spChg>
      </pc:sldChg>
      <pc:sldChg chg="modSp mod">
        <pc:chgData name="Amanda Frazier" userId="09e325d5-e32a-4c08-bc20-40585dd1dab2" providerId="ADAL" clId="{74ABD105-F463-4EE1-8105-A69B2A85D77B}" dt="2024-09-24T20:22:48.502" v="4512" actId="20577"/>
        <pc:sldMkLst>
          <pc:docMk/>
          <pc:sldMk cId="291767380" sldId="296"/>
        </pc:sldMkLst>
        <pc:spChg chg="mod">
          <ac:chgData name="Amanda Frazier" userId="09e325d5-e32a-4c08-bc20-40585dd1dab2" providerId="ADAL" clId="{74ABD105-F463-4EE1-8105-A69B2A85D77B}" dt="2024-09-24T20:22:48.502" v="4512" actId="20577"/>
          <ac:spMkLst>
            <pc:docMk/>
            <pc:sldMk cId="291767380" sldId="296"/>
            <ac:spMk id="3" creationId="{68A5FD2B-E3E5-1C2B-0151-21F216B14A33}"/>
          </ac:spMkLst>
        </pc:spChg>
      </pc:sldChg>
      <pc:sldChg chg="modSp mod">
        <pc:chgData name="Amanda Frazier" userId="09e325d5-e32a-4c08-bc20-40585dd1dab2" providerId="ADAL" clId="{74ABD105-F463-4EE1-8105-A69B2A85D77B}" dt="2024-09-24T20:03:08.330" v="2491" actId="20577"/>
        <pc:sldMkLst>
          <pc:docMk/>
          <pc:sldMk cId="2410863090" sldId="297"/>
        </pc:sldMkLst>
        <pc:spChg chg="mod">
          <ac:chgData name="Amanda Frazier" userId="09e325d5-e32a-4c08-bc20-40585dd1dab2" providerId="ADAL" clId="{74ABD105-F463-4EE1-8105-A69B2A85D77B}" dt="2024-09-24T20:03:08.330" v="2491" actId="20577"/>
          <ac:spMkLst>
            <pc:docMk/>
            <pc:sldMk cId="2410863090" sldId="297"/>
            <ac:spMk id="3" creationId="{68A5FD2B-E3E5-1C2B-0151-21F216B14A33}"/>
          </ac:spMkLst>
        </pc:spChg>
      </pc:sldChg>
      <pc:sldChg chg="modSp mod">
        <pc:chgData name="Amanda Frazier" userId="09e325d5-e32a-4c08-bc20-40585dd1dab2" providerId="ADAL" clId="{74ABD105-F463-4EE1-8105-A69B2A85D77B}" dt="2024-09-24T20:08:40.008" v="3078" actId="33524"/>
        <pc:sldMkLst>
          <pc:docMk/>
          <pc:sldMk cId="2934895403" sldId="298"/>
        </pc:sldMkLst>
        <pc:spChg chg="mod">
          <ac:chgData name="Amanda Frazier" userId="09e325d5-e32a-4c08-bc20-40585dd1dab2" providerId="ADAL" clId="{74ABD105-F463-4EE1-8105-A69B2A85D77B}" dt="2024-09-24T20:08:40.008" v="3078" actId="33524"/>
          <ac:spMkLst>
            <pc:docMk/>
            <pc:sldMk cId="2934895403" sldId="298"/>
            <ac:spMk id="3" creationId="{68A5FD2B-E3E5-1C2B-0151-21F216B14A33}"/>
          </ac:spMkLst>
        </pc:spChg>
      </pc:sldChg>
      <pc:sldChg chg="modSp add del mod">
        <pc:chgData name="Amanda Frazier" userId="09e325d5-e32a-4c08-bc20-40585dd1dab2" providerId="ADAL" clId="{74ABD105-F463-4EE1-8105-A69B2A85D77B}" dt="2024-09-24T20:09:14.819" v="3080" actId="2696"/>
        <pc:sldMkLst>
          <pc:docMk/>
          <pc:sldMk cId="2650724162" sldId="299"/>
        </pc:sldMkLst>
        <pc:spChg chg="mod">
          <ac:chgData name="Amanda Frazier" userId="09e325d5-e32a-4c08-bc20-40585dd1dab2" providerId="ADAL" clId="{74ABD105-F463-4EE1-8105-A69B2A85D77B}" dt="2024-09-24T20:09:10.323" v="3079" actId="6549"/>
          <ac:spMkLst>
            <pc:docMk/>
            <pc:sldMk cId="2650724162" sldId="299"/>
            <ac:spMk id="3" creationId="{68A5FD2B-E3E5-1C2B-0151-21F216B14A3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9/24/2024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9/24/2024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4241630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982875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7</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9/24/2024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9/24/2024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9/24/2024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9/24/2024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9/24/2024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9/24/2024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dirty="0"/>
            </a:br>
            <a:r>
              <a:rPr lang="en-US" dirty="0"/>
              <a:t>October 7, 2024</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fontScale="77500" lnSpcReduction="20000"/>
          </a:bodyPr>
          <a:lstStyle/>
          <a:p>
            <a:r>
              <a:rPr lang="en-US" dirty="0"/>
              <a:t>NPRR1229 CMP payment policy questions</a:t>
            </a:r>
          </a:p>
          <a:p>
            <a:r>
              <a:rPr lang="en-US" dirty="0"/>
              <a:t>NPRR1235, DRRS</a:t>
            </a:r>
          </a:p>
          <a:p>
            <a:r>
              <a:rPr lang="en-US" dirty="0"/>
              <a:t>NPRR1238 Voluntary registration of loads with curtailable load capabilities – ORDC implications</a:t>
            </a:r>
          </a:p>
          <a:p>
            <a:r>
              <a:rPr lang="en-US" dirty="0"/>
              <a:t>NPRR1241 FFSS availability and hourly standby fee</a:t>
            </a:r>
          </a:p>
          <a:p>
            <a:r>
              <a:rPr lang="en-US" dirty="0"/>
              <a:t>CARD ANALYSIS</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NPRR1229 CMP payment policy questions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The NPRR author, STEC’s Lucas Turner, described the scenario addressed in the NPRR: when ERCOT has taken an action for reliability reasons that puts a resource into an N-0 contingency configuration and the resource trips as a result, compensation would be given for lost opportunity, breakage and start-up costs. STEC prepared responses to ERCOT’s previously-posted policy questions, and Mr. Turner walked through those responses.</a:t>
            </a:r>
          </a:p>
          <a:p>
            <a:pPr marL="285750" indent="-285750">
              <a:buFont typeface="Arial" panose="020B0604020202020204" pitchFamily="34" charset="0"/>
              <a:buChar char="•"/>
            </a:pPr>
            <a:r>
              <a:rPr lang="en-US" dirty="0"/>
              <a:t>Stakeholders discussed what incentives the NPRR might create for ERCOT to manage the system differently and how similar operational actions are compensated currently. Some stakeholders raised concerns that STEC’s proposal to pay for up to ten days of losses was excessive. </a:t>
            </a:r>
          </a:p>
          <a:p>
            <a:pPr marL="285750" indent="-285750">
              <a:buFont typeface="Arial" panose="020B0604020202020204" pitchFamily="34" charset="0"/>
              <a:buChar char="•"/>
            </a:pPr>
            <a:r>
              <a:rPr lang="en-US" dirty="0"/>
              <a:t>WMWG will continue to discuss the NPRR next month.</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NPRR1235 Dispatchable reliability Reserve Service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IMM’s Andrew Reimers discussed the IMM comments and stated that they were talking to the IMM about implementing a demand curve from $150 to $0 over the range of DRRS procured.</a:t>
            </a:r>
          </a:p>
          <a:p>
            <a:pPr marL="285750" indent="-285750">
              <a:buFont typeface="Arial" panose="020B0604020202020204" pitchFamily="34" charset="0"/>
              <a:buChar char="•"/>
            </a:pPr>
            <a:r>
              <a:rPr lang="en-US" dirty="0"/>
              <a:t>Luminant’s Katie Rich gave a short summary of Luminant’s comments and the discussion of the same topic at the SAWG meeting. There was discussion about needing to determine whether the DRRS product was a resource adequacy product or another ancillary service before determining appropriate pricing mechanisms.</a:t>
            </a:r>
          </a:p>
          <a:p>
            <a:pPr marL="285750" indent="-285750">
              <a:buFont typeface="Arial" panose="020B0604020202020204" pitchFamily="34" charset="0"/>
              <a:buChar char="•"/>
            </a:pPr>
            <a:r>
              <a:rPr lang="en-US"/>
              <a:t>Some stakeholders </a:t>
            </a:r>
            <a:r>
              <a:rPr lang="en-US" dirty="0"/>
              <a:t>raised that if DRRS becomes a resource adequacy product, it intensifies their concern that ESRs are not yet being considered for participation. ERCOT’s Ryan King confirmed that ERCOT is working on a Phase 2 NPRR to incorporate ESRs that would be filed later this year, with a target of sharing the NPRR in November.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38564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NPRR1238 Voluntary registration of loads with curtailable load capabilities – ORDC implications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Luminant’s Katie Rich confirmed that after internal discussions, Luminant had determined that the issue identified in last month’s WMWG meeting would be addressed by Real-Time Co-optimization, and thus did not require further discussion.</a:t>
            </a:r>
          </a:p>
          <a:p>
            <a:pPr marL="285750" indent="-285750">
              <a:buFont typeface="Arial" panose="020B0604020202020204" pitchFamily="34" charset="0"/>
              <a:buChar char="•"/>
            </a:pPr>
            <a:r>
              <a:rPr lang="en-US" dirty="0"/>
              <a:t>Unless additional market-related comments are filed, no further discussions at WMWG are needed before WMS makes a recommendation on the NPRR.</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410863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NPRR1241 firm fuel supply &amp; hourly standby fee</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Luminant’s Katie Rich presented NPRR1241, Firm Fuel Supply Service Availability and Hourly Standby Fee, and described that it is intended to address a proportional claw back mechanism for FFSS resources during a declared ERCOT Watch.</a:t>
            </a:r>
          </a:p>
          <a:p>
            <a:pPr marL="285750" indent="-285750">
              <a:buFont typeface="Arial" panose="020B0604020202020204" pitchFamily="34" charset="0"/>
              <a:buChar char="•"/>
            </a:pPr>
            <a:r>
              <a:rPr lang="en-US" dirty="0"/>
              <a:t>ERCOT’s </a:t>
            </a:r>
            <a:r>
              <a:rPr lang="en-US" dirty="0" err="1"/>
              <a:t>Ino</a:t>
            </a:r>
            <a:r>
              <a:rPr lang="en-US" dirty="0"/>
              <a:t> González shared that ERCOT has had internal discussions but had not formulated comments on the NPRR.</a:t>
            </a:r>
          </a:p>
          <a:p>
            <a:pPr marL="285750" indent="-285750">
              <a:buFont typeface="Arial" panose="020B0604020202020204" pitchFamily="34" charset="0"/>
              <a:buChar char="•"/>
            </a:pPr>
            <a:r>
              <a:rPr lang="en-US" dirty="0"/>
              <a:t>Some stakeholders expressed that a proportional </a:t>
            </a:r>
            <a:r>
              <a:rPr lang="en-US" dirty="0" err="1"/>
              <a:t>clawback</a:t>
            </a:r>
            <a:r>
              <a:rPr lang="en-US" dirty="0"/>
              <a:t> mechanism is not needed, either because there was a policy determination that the consequence for failing to provide FFSS should be punitive or to ensure that FFSS providers were maximally incentivized to be available to provide the service.</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34895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CARD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691640"/>
            <a:ext cx="10406744" cy="4137189"/>
          </a:xfrm>
          <a:noFill/>
        </p:spPr>
        <p:txBody>
          <a:bodyPr>
            <a:normAutofit/>
          </a:bodyPr>
          <a:lstStyle/>
          <a:p>
            <a:pPr marL="285750" indent="-285750">
              <a:buFont typeface="Arial" panose="020B0604020202020204" pitchFamily="34" charset="0"/>
              <a:buChar char="•"/>
            </a:pPr>
            <a:r>
              <a:rPr lang="en-US" dirty="0"/>
              <a:t>Camron </a:t>
            </a:r>
            <a:r>
              <a:rPr lang="en-US" dirty="0" err="1"/>
              <a:t>Barati</a:t>
            </a:r>
            <a:r>
              <a:rPr lang="en-US" dirty="0"/>
              <a:t> from the IMM recapped the IMM’s concern first presented at the July WMS that the current allocation of CRR Auction Revenue Distribution (CARD) may create perverse incentives for loads to over-consume in certain hours to maximize congestion revenues and presented analysis of its recommendation to move to an allocation formula that uses average load-ratio share over a month to allocate CARD revenues.</a:t>
            </a:r>
          </a:p>
          <a:p>
            <a:pPr marL="285750" indent="-285750">
              <a:buFont typeface="Arial" panose="020B0604020202020204" pitchFamily="34" charset="0"/>
              <a:buChar char="•"/>
            </a:pPr>
            <a:r>
              <a:rPr lang="en-US" dirty="0"/>
              <a:t>Shams Siddiqi, on behalf of Georgetown Municipal Utilities, presented a CARD allocation methodology that would allocate CARD revenues for the entire year based on the 4CP load share that is used for transmission cost allocation.</a:t>
            </a:r>
          </a:p>
          <a:p>
            <a:pPr marL="285750" indent="-285750">
              <a:buFont typeface="Arial" panose="020B0604020202020204" pitchFamily="34" charset="0"/>
              <a:buChar char="•"/>
            </a:pPr>
            <a:r>
              <a:rPr lang="en-US" dirty="0"/>
              <a:t>Luminant’s Katie Rich presented a third alternative that would allocate CARD revenues based on the load share that is a combination of the top 60 hours for each month plus the top 4 hours of the top 15 days for each month. </a:t>
            </a:r>
          </a:p>
          <a:p>
            <a:pPr marL="285750" indent="-285750">
              <a:buFont typeface="Arial" panose="020B0604020202020204" pitchFamily="34" charset="0"/>
              <a:buChar char="•"/>
            </a:pPr>
            <a:r>
              <a:rPr lang="en-US" dirty="0"/>
              <a:t>ERCOT supports the IMM’s approach and expressed concerns with the Georgetown Municipal Utilities proposal. Stakeholders discussed all three methodologies and did not come to a consensus on one approach.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
        <p:nvSpPr>
          <p:cNvPr id="8" name="Text Placeholder 7">
            <a:extLst>
              <a:ext uri="{FF2B5EF4-FFF2-40B4-BE49-F238E27FC236}">
                <a16:creationId xmlns:a16="http://schemas.microsoft.com/office/drawing/2014/main" id="{86613063-168A-02B8-4326-BB842F3B83E2}"/>
              </a:ext>
            </a:extLst>
          </p:cNvPr>
          <p:cNvSpPr>
            <a:spLocks noGrp="1"/>
          </p:cNvSpPr>
          <p:nvPr>
            <p:ph type="body" sz="quarter" idx="10"/>
          </p:nvPr>
        </p:nvSpPr>
        <p:spPr>
          <a:xfrm>
            <a:off x="1362075" y="3738622"/>
            <a:ext cx="9467850" cy="2527911"/>
          </a:xfrm>
        </p:spPr>
        <p:txBody>
          <a:bodyPr/>
          <a:lstStyle/>
          <a:p>
            <a:endParaRPr lang="en-US" dirty="0"/>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703</TotalTime>
  <Words>701</Words>
  <Application>Microsoft Office PowerPoint</Application>
  <PresentationFormat>Widescreen</PresentationFormat>
  <Paragraphs>35</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Arial</vt:lpstr>
      <vt:lpstr>Calibri</vt:lpstr>
      <vt:lpstr>Calibri Light</vt:lpstr>
      <vt:lpstr>Wingdings</vt:lpstr>
      <vt:lpstr>Custom</vt:lpstr>
      <vt:lpstr>WMWG update to wms October 7, 2024</vt:lpstr>
      <vt:lpstr>AGENDA</vt:lpstr>
      <vt:lpstr>NPRR1229 CMP payment policy questions discussion</vt:lpstr>
      <vt:lpstr>NPRR1235 Dispatchable reliability Reserve Service discussion</vt:lpstr>
      <vt:lpstr>NPRR1238 Voluntary registration of loads with curtailable load capabilities – ORDC implications</vt:lpstr>
      <vt:lpstr>NPRR1241 firm fuel supply &amp; hourly standby fee</vt:lpstr>
      <vt:lpstr>CARD Discussion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Amanda Frazier</dc:creator>
  <cp:lastModifiedBy>Amanda Frazier</cp:lastModifiedBy>
  <cp:revision>2</cp:revision>
  <dcterms:created xsi:type="dcterms:W3CDTF">2024-07-23T18:58:17Z</dcterms:created>
  <dcterms:modified xsi:type="dcterms:W3CDTF">2024-09-24T20:24:07Z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