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58" r:id="rId6"/>
  </p:sldMasterIdLst>
  <p:notesMasterIdLst>
    <p:notesMasterId r:id="rId11"/>
  </p:notesMasterIdLst>
  <p:sldIdLst>
    <p:sldId id="1037" r:id="rId7"/>
    <p:sldId id="1038" r:id="rId8"/>
    <p:sldId id="1039" r:id="rId9"/>
    <p:sldId id="10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EC2"/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yne, Rachel" userId="be02fef1-e3fa-4aab-9048-b68da6033cf8" providerId="ADAL" clId="{F476FB9E-5BAC-4B1E-940E-C6D314D4A40E}"/>
    <pc:docChg chg="custSel modSld">
      <pc:chgData name="Coyne, Rachel" userId="be02fef1-e3fa-4aab-9048-b68da6033cf8" providerId="ADAL" clId="{F476FB9E-5BAC-4B1E-940E-C6D314D4A40E}" dt="2024-10-09T13:17:13.323" v="18" actId="14100"/>
      <pc:docMkLst>
        <pc:docMk/>
      </pc:docMkLst>
      <pc:sldChg chg="delSp modSp mod">
        <pc:chgData name="Coyne, Rachel" userId="be02fef1-e3fa-4aab-9048-b68da6033cf8" providerId="ADAL" clId="{F476FB9E-5BAC-4B1E-940E-C6D314D4A40E}" dt="2024-10-09T13:16:49.732" v="14" actId="14100"/>
        <pc:sldMkLst>
          <pc:docMk/>
          <pc:sldMk cId="3317251958" sldId="1038"/>
        </pc:sldMkLst>
        <pc:spChg chg="del">
          <ac:chgData name="Coyne, Rachel" userId="be02fef1-e3fa-4aab-9048-b68da6033cf8" providerId="ADAL" clId="{F476FB9E-5BAC-4B1E-940E-C6D314D4A40E}" dt="2024-10-09T13:16:45.660" v="13" actId="478"/>
          <ac:spMkLst>
            <pc:docMk/>
            <pc:sldMk cId="3317251958" sldId="1038"/>
            <ac:spMk id="3" creationId="{78017F54-01CA-F967-DCE8-02919213DA13}"/>
          </ac:spMkLst>
        </pc:spChg>
        <pc:graphicFrameChg chg="modGraphic">
          <ac:chgData name="Coyne, Rachel" userId="be02fef1-e3fa-4aab-9048-b68da6033cf8" providerId="ADAL" clId="{F476FB9E-5BAC-4B1E-940E-C6D314D4A40E}" dt="2024-10-09T13:16:49.732" v="14" actId="14100"/>
          <ac:graphicFrameMkLst>
            <pc:docMk/>
            <pc:sldMk cId="3317251958" sldId="1038"/>
            <ac:graphicFrameMk id="2" creationId="{C3708EA9-7CBE-A4EB-FB7E-B58B846A2015}"/>
          </ac:graphicFrameMkLst>
        </pc:graphicFrameChg>
      </pc:sldChg>
      <pc:sldChg chg="delSp modSp mod">
        <pc:chgData name="Coyne, Rachel" userId="be02fef1-e3fa-4aab-9048-b68da6033cf8" providerId="ADAL" clId="{F476FB9E-5BAC-4B1E-940E-C6D314D4A40E}" dt="2024-10-09T13:17:13.323" v="18" actId="14100"/>
        <pc:sldMkLst>
          <pc:docMk/>
          <pc:sldMk cId="3372732273" sldId="1039"/>
        </pc:sldMkLst>
        <pc:spChg chg="mod">
          <ac:chgData name="Coyne, Rachel" userId="be02fef1-e3fa-4aab-9048-b68da6033cf8" providerId="ADAL" clId="{F476FB9E-5BAC-4B1E-940E-C6D314D4A40E}" dt="2024-10-09T13:17:06.205" v="17" actId="1076"/>
          <ac:spMkLst>
            <pc:docMk/>
            <pc:sldMk cId="3372732273" sldId="1039"/>
            <ac:spMk id="2" creationId="{48686A6B-2AB1-728C-CE9D-4E3E282BDCB4}"/>
          </ac:spMkLst>
        </pc:spChg>
        <pc:spChg chg="del">
          <ac:chgData name="Coyne, Rachel" userId="be02fef1-e3fa-4aab-9048-b68da6033cf8" providerId="ADAL" clId="{F476FB9E-5BAC-4B1E-940E-C6D314D4A40E}" dt="2024-10-09T13:16:54.470" v="15" actId="478"/>
          <ac:spMkLst>
            <pc:docMk/>
            <pc:sldMk cId="3372732273" sldId="1039"/>
            <ac:spMk id="4" creationId="{34BDDEEF-1A62-6813-2FCE-945C4F1237DF}"/>
          </ac:spMkLst>
        </pc:spChg>
        <pc:graphicFrameChg chg="mod">
          <ac:chgData name="Coyne, Rachel" userId="be02fef1-e3fa-4aab-9048-b68da6033cf8" providerId="ADAL" clId="{F476FB9E-5BAC-4B1E-940E-C6D314D4A40E}" dt="2024-10-09T13:17:13.323" v="18" actId="14100"/>
          <ac:graphicFrameMkLst>
            <pc:docMk/>
            <pc:sldMk cId="3372732273" sldId="1039"/>
            <ac:graphicFrameMk id="6" creationId="{5CA311F0-8A90-6D94-5E5E-A054C9A9F4F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79E0D-E4CB-47AC-993D-D8AA1B411E1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30007B-0DB2-4903-9691-7CB71C8234E0}">
      <dgm:prSet/>
      <dgm:spPr/>
      <dgm:t>
        <a:bodyPr/>
        <a:lstStyle/>
        <a:p>
          <a:r>
            <a:rPr lang="en-US" b="1" dirty="0"/>
            <a:t>SAR-013: Revisions to BAL-001-TRE-2</a:t>
          </a:r>
          <a:endParaRPr lang="en-US" dirty="0"/>
        </a:p>
      </dgm:t>
    </dgm:pt>
    <dgm:pt modelId="{364C9BA2-794E-4B85-8684-425384F4E77E}" type="parTrans" cxnId="{E15C77F3-2CA4-4F46-AF60-6AD0229A8C62}">
      <dgm:prSet/>
      <dgm:spPr/>
      <dgm:t>
        <a:bodyPr/>
        <a:lstStyle/>
        <a:p>
          <a:endParaRPr lang="en-US"/>
        </a:p>
      </dgm:t>
    </dgm:pt>
    <dgm:pt modelId="{5ED7EE8E-1074-402D-96D8-16DD053285AC}" type="sibTrans" cxnId="{E15C77F3-2CA4-4F46-AF60-6AD0229A8C62}">
      <dgm:prSet/>
      <dgm:spPr/>
      <dgm:t>
        <a:bodyPr/>
        <a:lstStyle/>
        <a:p>
          <a:endParaRPr lang="en-US"/>
        </a:p>
      </dgm:t>
    </dgm:pt>
    <dgm:pt modelId="{FEC0C03E-2344-41E0-A6CC-CB7C3C6DF23B}">
      <dgm:prSet/>
      <dgm:spPr/>
      <dgm:t>
        <a:bodyPr/>
        <a:lstStyle/>
        <a:p>
          <a:r>
            <a:rPr lang="en-US" b="1" dirty="0"/>
            <a:t>MRC Approved the project during September 18, 2024 meeting</a:t>
          </a:r>
          <a:endParaRPr lang="en-US" dirty="0"/>
        </a:p>
      </dgm:t>
    </dgm:pt>
    <dgm:pt modelId="{99C6C322-A231-436E-896C-9D21192082D1}" type="parTrans" cxnId="{304FDAA3-48C2-419B-9E1B-2F113707B706}">
      <dgm:prSet/>
      <dgm:spPr/>
      <dgm:t>
        <a:bodyPr/>
        <a:lstStyle/>
        <a:p>
          <a:endParaRPr lang="en-US"/>
        </a:p>
      </dgm:t>
    </dgm:pt>
    <dgm:pt modelId="{76851998-2742-4B63-A4E7-D43AEF5D6CF6}" type="sibTrans" cxnId="{304FDAA3-48C2-419B-9E1B-2F113707B706}">
      <dgm:prSet/>
      <dgm:spPr/>
      <dgm:t>
        <a:bodyPr/>
        <a:lstStyle/>
        <a:p>
          <a:endParaRPr lang="en-US"/>
        </a:p>
      </dgm:t>
    </dgm:pt>
    <dgm:pt modelId="{96942D82-F395-4E86-A8AA-67F3F1D1F936}">
      <dgm:prSet/>
      <dgm:spPr/>
      <dgm:t>
        <a:bodyPr/>
        <a:lstStyle/>
        <a:p>
          <a:r>
            <a:rPr lang="en-US" b="1"/>
            <a:t>Standard Drafting Team solicitations September 30 – October 7, 2024 </a:t>
          </a:r>
          <a:endParaRPr lang="en-US"/>
        </a:p>
      </dgm:t>
    </dgm:pt>
    <dgm:pt modelId="{7A803E6B-5A63-499A-9C80-7A17BEB3D962}" type="parTrans" cxnId="{15E46E84-EE7A-4BCE-A162-7D7328EDDEAE}">
      <dgm:prSet/>
      <dgm:spPr/>
      <dgm:t>
        <a:bodyPr/>
        <a:lstStyle/>
        <a:p>
          <a:endParaRPr lang="en-US"/>
        </a:p>
      </dgm:t>
    </dgm:pt>
    <dgm:pt modelId="{3EBFB782-73A3-4AC3-951E-9D50BC40B884}" type="sibTrans" cxnId="{15E46E84-EE7A-4BCE-A162-7D7328EDDEAE}">
      <dgm:prSet/>
      <dgm:spPr/>
      <dgm:t>
        <a:bodyPr/>
        <a:lstStyle/>
        <a:p>
          <a:endParaRPr lang="en-US"/>
        </a:p>
      </dgm:t>
    </dgm:pt>
    <dgm:pt modelId="{D38C4349-5DB0-41CA-B63D-C5D066A9D8E8}" type="pres">
      <dgm:prSet presAssocID="{E7F79E0D-E4CB-47AC-993D-D8AA1B411E1D}" presName="CompostProcess" presStyleCnt="0">
        <dgm:presLayoutVars>
          <dgm:dir/>
          <dgm:resizeHandles val="exact"/>
        </dgm:presLayoutVars>
      </dgm:prSet>
      <dgm:spPr/>
    </dgm:pt>
    <dgm:pt modelId="{701C2F9A-F19D-4667-A6D9-9A78954D0F6E}" type="pres">
      <dgm:prSet presAssocID="{E7F79E0D-E4CB-47AC-993D-D8AA1B411E1D}" presName="arrow" presStyleLbl="bgShp" presStyleIdx="0" presStyleCnt="1"/>
      <dgm:spPr/>
    </dgm:pt>
    <dgm:pt modelId="{7AB94F94-EA61-48AD-823E-441A9E5E93D1}" type="pres">
      <dgm:prSet presAssocID="{E7F79E0D-E4CB-47AC-993D-D8AA1B411E1D}" presName="linearProcess" presStyleCnt="0"/>
      <dgm:spPr/>
    </dgm:pt>
    <dgm:pt modelId="{6C4E1257-5093-4AA2-BB4A-BAA97FE145C3}" type="pres">
      <dgm:prSet presAssocID="{E730007B-0DB2-4903-9691-7CB71C8234E0}" presName="textNode" presStyleLbl="node1" presStyleIdx="0" presStyleCnt="3">
        <dgm:presLayoutVars>
          <dgm:bulletEnabled val="1"/>
        </dgm:presLayoutVars>
      </dgm:prSet>
      <dgm:spPr/>
    </dgm:pt>
    <dgm:pt modelId="{531C6E43-F655-4B92-A00A-0577FE629673}" type="pres">
      <dgm:prSet presAssocID="{5ED7EE8E-1074-402D-96D8-16DD053285AC}" presName="sibTrans" presStyleCnt="0"/>
      <dgm:spPr/>
    </dgm:pt>
    <dgm:pt modelId="{4FC5529F-2A06-496F-97B9-282B7E57DA9A}" type="pres">
      <dgm:prSet presAssocID="{FEC0C03E-2344-41E0-A6CC-CB7C3C6DF23B}" presName="textNode" presStyleLbl="node1" presStyleIdx="1" presStyleCnt="3">
        <dgm:presLayoutVars>
          <dgm:bulletEnabled val="1"/>
        </dgm:presLayoutVars>
      </dgm:prSet>
      <dgm:spPr/>
    </dgm:pt>
    <dgm:pt modelId="{43DB27BD-9277-4C19-9B38-1FAB2AADCE29}" type="pres">
      <dgm:prSet presAssocID="{76851998-2742-4B63-A4E7-D43AEF5D6CF6}" presName="sibTrans" presStyleCnt="0"/>
      <dgm:spPr/>
    </dgm:pt>
    <dgm:pt modelId="{D459AD57-34ED-4397-8177-671FA2A335A0}" type="pres">
      <dgm:prSet presAssocID="{96942D82-F395-4E86-A8AA-67F3F1D1F93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7B9C172-3B7C-41D7-8578-65E7E6705A7C}" type="presOf" srcId="{96942D82-F395-4E86-A8AA-67F3F1D1F936}" destId="{D459AD57-34ED-4397-8177-671FA2A335A0}" srcOrd="0" destOrd="0" presId="urn:microsoft.com/office/officeart/2005/8/layout/hProcess9"/>
    <dgm:cxn modelId="{15E46E84-EE7A-4BCE-A162-7D7328EDDEAE}" srcId="{E7F79E0D-E4CB-47AC-993D-D8AA1B411E1D}" destId="{96942D82-F395-4E86-A8AA-67F3F1D1F936}" srcOrd="2" destOrd="0" parTransId="{7A803E6B-5A63-499A-9C80-7A17BEB3D962}" sibTransId="{3EBFB782-73A3-4AC3-951E-9D50BC40B884}"/>
    <dgm:cxn modelId="{304FDAA3-48C2-419B-9E1B-2F113707B706}" srcId="{E7F79E0D-E4CB-47AC-993D-D8AA1B411E1D}" destId="{FEC0C03E-2344-41E0-A6CC-CB7C3C6DF23B}" srcOrd="1" destOrd="0" parTransId="{99C6C322-A231-436E-896C-9D21192082D1}" sibTransId="{76851998-2742-4B63-A4E7-D43AEF5D6CF6}"/>
    <dgm:cxn modelId="{0E2A75AB-1297-484C-A3D7-D723B50FA3C6}" type="presOf" srcId="{E7F79E0D-E4CB-47AC-993D-D8AA1B411E1D}" destId="{D38C4349-5DB0-41CA-B63D-C5D066A9D8E8}" srcOrd="0" destOrd="0" presId="urn:microsoft.com/office/officeart/2005/8/layout/hProcess9"/>
    <dgm:cxn modelId="{CD9EFCBA-9FAE-443D-85CB-07A8B2DFEC43}" type="presOf" srcId="{E730007B-0DB2-4903-9691-7CB71C8234E0}" destId="{6C4E1257-5093-4AA2-BB4A-BAA97FE145C3}" srcOrd="0" destOrd="0" presId="urn:microsoft.com/office/officeart/2005/8/layout/hProcess9"/>
    <dgm:cxn modelId="{E15C77F3-2CA4-4F46-AF60-6AD0229A8C62}" srcId="{E7F79E0D-E4CB-47AC-993D-D8AA1B411E1D}" destId="{E730007B-0DB2-4903-9691-7CB71C8234E0}" srcOrd="0" destOrd="0" parTransId="{364C9BA2-794E-4B85-8684-425384F4E77E}" sibTransId="{5ED7EE8E-1074-402D-96D8-16DD053285AC}"/>
    <dgm:cxn modelId="{5DF699FB-06F8-42DD-B071-DF6D4B442C77}" type="presOf" srcId="{FEC0C03E-2344-41E0-A6CC-CB7C3C6DF23B}" destId="{4FC5529F-2A06-496F-97B9-282B7E57DA9A}" srcOrd="0" destOrd="0" presId="urn:microsoft.com/office/officeart/2005/8/layout/hProcess9"/>
    <dgm:cxn modelId="{9FEB4ABF-2B68-4078-9DCD-DB318188CFE2}" type="presParOf" srcId="{D38C4349-5DB0-41CA-B63D-C5D066A9D8E8}" destId="{701C2F9A-F19D-4667-A6D9-9A78954D0F6E}" srcOrd="0" destOrd="0" presId="urn:microsoft.com/office/officeart/2005/8/layout/hProcess9"/>
    <dgm:cxn modelId="{68945E9C-A357-49B3-A0E8-6F20D10212CF}" type="presParOf" srcId="{D38C4349-5DB0-41CA-B63D-C5D066A9D8E8}" destId="{7AB94F94-EA61-48AD-823E-441A9E5E93D1}" srcOrd="1" destOrd="0" presId="urn:microsoft.com/office/officeart/2005/8/layout/hProcess9"/>
    <dgm:cxn modelId="{CF3C4ABE-6C5E-4959-852D-7BC620893E72}" type="presParOf" srcId="{7AB94F94-EA61-48AD-823E-441A9E5E93D1}" destId="{6C4E1257-5093-4AA2-BB4A-BAA97FE145C3}" srcOrd="0" destOrd="0" presId="urn:microsoft.com/office/officeart/2005/8/layout/hProcess9"/>
    <dgm:cxn modelId="{8847AB1C-8760-4991-A1B1-EC198831E3C4}" type="presParOf" srcId="{7AB94F94-EA61-48AD-823E-441A9E5E93D1}" destId="{531C6E43-F655-4B92-A00A-0577FE629673}" srcOrd="1" destOrd="0" presId="urn:microsoft.com/office/officeart/2005/8/layout/hProcess9"/>
    <dgm:cxn modelId="{8A15E4D7-87DB-42AC-82CB-F7A3D2A7EF0E}" type="presParOf" srcId="{7AB94F94-EA61-48AD-823E-441A9E5E93D1}" destId="{4FC5529F-2A06-496F-97B9-282B7E57DA9A}" srcOrd="2" destOrd="0" presId="urn:microsoft.com/office/officeart/2005/8/layout/hProcess9"/>
    <dgm:cxn modelId="{B537B03D-A0D9-4FD6-8525-6475552C3217}" type="presParOf" srcId="{7AB94F94-EA61-48AD-823E-441A9E5E93D1}" destId="{43DB27BD-9277-4C19-9B38-1FAB2AADCE29}" srcOrd="3" destOrd="0" presId="urn:microsoft.com/office/officeart/2005/8/layout/hProcess9"/>
    <dgm:cxn modelId="{93AC95C3-6ABF-47DA-96D2-28995B379552}" type="presParOf" srcId="{7AB94F94-EA61-48AD-823E-441A9E5E93D1}" destId="{D459AD57-34ED-4397-8177-671FA2A335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C2F9A-F19D-4667-A6D9-9A78954D0F6E}">
      <dsp:nvSpPr>
        <dsp:cNvPr id="0" name=""/>
        <dsp:cNvSpPr/>
      </dsp:nvSpPr>
      <dsp:spPr>
        <a:xfrm>
          <a:off x="763677" y="0"/>
          <a:ext cx="8655011" cy="44877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E1257-5093-4AA2-BB4A-BAA97FE145C3}">
      <dsp:nvSpPr>
        <dsp:cNvPr id="0" name=""/>
        <dsp:cNvSpPr/>
      </dsp:nvSpPr>
      <dsp:spPr>
        <a:xfrm>
          <a:off x="345046" y="1346327"/>
          <a:ext cx="3054709" cy="1795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SAR-013: Revisions to BAL-001-TRE-2</a:t>
          </a:r>
          <a:endParaRPr lang="en-US" sz="2500" kern="1200" dirty="0"/>
        </a:p>
      </dsp:txBody>
      <dsp:txXfrm>
        <a:off x="432676" y="1433957"/>
        <a:ext cx="2879449" cy="1619844"/>
      </dsp:txXfrm>
    </dsp:sp>
    <dsp:sp modelId="{4FC5529F-2A06-496F-97B9-282B7E57DA9A}">
      <dsp:nvSpPr>
        <dsp:cNvPr id="0" name=""/>
        <dsp:cNvSpPr/>
      </dsp:nvSpPr>
      <dsp:spPr>
        <a:xfrm>
          <a:off x="3563828" y="1346327"/>
          <a:ext cx="3054709" cy="1795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MRC Approved the project during September 18, 2024 meeting</a:t>
          </a:r>
          <a:endParaRPr lang="en-US" sz="2500" kern="1200" dirty="0"/>
        </a:p>
      </dsp:txBody>
      <dsp:txXfrm>
        <a:off x="3651458" y="1433957"/>
        <a:ext cx="2879449" cy="1619844"/>
      </dsp:txXfrm>
    </dsp:sp>
    <dsp:sp modelId="{D459AD57-34ED-4397-8177-671FA2A335A0}">
      <dsp:nvSpPr>
        <dsp:cNvPr id="0" name=""/>
        <dsp:cNvSpPr/>
      </dsp:nvSpPr>
      <dsp:spPr>
        <a:xfrm>
          <a:off x="6782609" y="1346327"/>
          <a:ext cx="3054709" cy="1795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Standard Drafting Team solicitations September 30 – October 7, 2024 </a:t>
          </a:r>
          <a:endParaRPr lang="en-US" sz="2500" kern="1200"/>
        </a:p>
      </dsp:txBody>
      <dsp:txXfrm>
        <a:off x="6870239" y="1433957"/>
        <a:ext cx="2879449" cy="1619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1A553-9838-4DEE-AB14-AE97DF77A9F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551EC-B7D9-4B63-A02D-9BCA0E25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3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NERC Board Meeting 10/8/2024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551EC-B7D9-4B63-A02D-9BCA0E25A5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0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9C74D-B450-4B42-BEA1-F6B173EBC9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0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8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D815-CAEF-4645-A05C-E88CA4CB5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668"/>
            <a:ext cx="10433050" cy="4721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DD144-7248-79F5-5A63-7BDB03B1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C8377A-4A96-FA4C-4225-C4172B152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Title Placeholder 15">
            <a:extLst>
              <a:ext uri="{FF2B5EF4-FFF2-40B4-BE49-F238E27FC236}">
                <a16:creationId xmlns:a16="http://schemas.microsoft.com/office/drawing/2014/main" id="{F7EBFB0F-4F7D-9C41-22E6-01C0007A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152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9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A691C-1E2A-07C7-BFD1-5860FCA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7E1EF-8898-B926-3D46-D329D3F5A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itle Placeholder 15">
            <a:extLst>
              <a:ext uri="{FF2B5EF4-FFF2-40B4-BE49-F238E27FC236}">
                <a16:creationId xmlns:a16="http://schemas.microsoft.com/office/drawing/2014/main" id="{CF44091D-C0C4-39F9-3F7C-0EC56AF2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152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024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A1F0-8319-7BFE-63D2-5DB2B397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178"/>
            <a:ext cx="3932237" cy="1227221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DBFC8-2C38-23A3-79E5-C68D0118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9F93-01F5-8C36-5B29-62C12D921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95070-9CA7-A79A-6E1E-CE30D575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38EB3-AB0D-EA44-3BF9-3099D8E6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itle Placeholder 15">
            <a:extLst>
              <a:ext uri="{FF2B5EF4-FFF2-40B4-BE49-F238E27FC236}">
                <a16:creationId xmlns:a16="http://schemas.microsoft.com/office/drawing/2014/main" id="{57CFB243-48B8-5F73-B689-09E0570CED7C}"/>
              </a:ext>
            </a:extLst>
          </p:cNvPr>
          <p:cNvSpPr txBox="1">
            <a:spLocks/>
          </p:cNvSpPr>
          <p:nvPr userDrawn="1"/>
        </p:nvSpPr>
        <p:spPr>
          <a:xfrm>
            <a:off x="612648" y="73152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39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12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D815-CAEF-4645-A05C-E88CA4CB5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668"/>
            <a:ext cx="5181600" cy="4721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9293D-BA07-15EE-3CAE-4EFDCE3E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6668"/>
            <a:ext cx="5181600" cy="4721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DD144-7248-79F5-5A63-7BDB03B1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C8377A-4A96-FA4C-4225-C4172B152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itle Placeholder 15">
            <a:extLst>
              <a:ext uri="{FF2B5EF4-FFF2-40B4-BE49-F238E27FC236}">
                <a16:creationId xmlns:a16="http://schemas.microsoft.com/office/drawing/2014/main" id="{AB112BD4-546E-A4CB-97DC-7FB6F42D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152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8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A0C8-A86A-C3F2-CBE7-E369B9CFA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97FF6-F83C-726B-03A9-30B7A72E3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F2170-66A3-2422-3543-85D23ED4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395AFD-DCBE-C9DA-1A68-B291CED30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30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A691C-1E2A-07C7-BFD1-5860FCA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7E1EF-8898-B926-3D46-D329D3F5A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itle Placeholder 15">
            <a:extLst>
              <a:ext uri="{FF2B5EF4-FFF2-40B4-BE49-F238E27FC236}">
                <a16:creationId xmlns:a16="http://schemas.microsoft.com/office/drawing/2014/main" id="{CF44091D-C0C4-39F9-3F7C-0EC56AF2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152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0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A1F0-8319-7BFE-63D2-5DB2B397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178"/>
            <a:ext cx="3932237" cy="1227221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DBFC8-2C38-23A3-79E5-C68D0118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9F93-01F5-8C36-5B29-62C12D921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95070-9CA7-A79A-6E1E-CE30D575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38EB3-AB0D-EA44-3BF9-3099D8E6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itle Placeholder 15">
            <a:extLst>
              <a:ext uri="{FF2B5EF4-FFF2-40B4-BE49-F238E27FC236}">
                <a16:creationId xmlns:a16="http://schemas.microsoft.com/office/drawing/2014/main" id="{57CFB243-48B8-5F73-B689-09E0570CED7C}"/>
              </a:ext>
            </a:extLst>
          </p:cNvPr>
          <p:cNvSpPr txBox="1">
            <a:spLocks/>
          </p:cNvSpPr>
          <p:nvPr userDrawn="1"/>
        </p:nvSpPr>
        <p:spPr>
          <a:xfrm>
            <a:off x="612648" y="73152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7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9753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83700E0-F664-5AE1-E118-2AC31260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A2774F-7FE6-812A-6489-885F167F7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9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D815-CAEF-4645-A05C-E88CA4CB5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668"/>
            <a:ext cx="10433050" cy="4721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DD144-7248-79F5-5A63-7BDB03B1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C8377A-4A96-FA4C-4225-C4172B152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Title Placeholder 15">
            <a:extLst>
              <a:ext uri="{FF2B5EF4-FFF2-40B4-BE49-F238E27FC236}">
                <a16:creationId xmlns:a16="http://schemas.microsoft.com/office/drawing/2014/main" id="{F7EBFB0F-4F7D-9C41-22E6-01C0007A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152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36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D815-CAEF-4645-A05C-E88CA4CB5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668"/>
            <a:ext cx="5181600" cy="4721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9293D-BA07-15EE-3CAE-4EFDCE3E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6668"/>
            <a:ext cx="5181600" cy="4721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DD144-7248-79F5-5A63-7BDB03B1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C8377A-4A96-FA4C-4225-C4172B152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itle Placeholder 15">
            <a:extLst>
              <a:ext uri="{FF2B5EF4-FFF2-40B4-BE49-F238E27FC236}">
                <a16:creationId xmlns:a16="http://schemas.microsoft.com/office/drawing/2014/main" id="{AB112BD4-546E-A4CB-97DC-7FB6F42D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152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22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A0C8-A86A-C3F2-CBE7-E369B9CFA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97FF6-F83C-726B-03A9-30B7A72E3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F2170-66A3-2422-3543-85D23ED4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/>
          <a:lstStyle/>
          <a:p>
            <a:fld id="{C44477C9-3403-405D-862C-A60A11648D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395AFD-DCBE-C9DA-1A68-B291CED30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5299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7A92-2B75-37C4-936C-9F0AF9CA0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9725-0379-6322-98E8-171EA02BE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&lt;#&gt;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36EF4F-3A99-9D90-59C4-FB6ED68445D1}"/>
              </a:ext>
            </a:extLst>
          </p:cNvPr>
          <p:cNvCxnSpPr>
            <a:cxnSpLocks/>
          </p:cNvCxnSpPr>
          <p:nvPr userDrawn="1"/>
        </p:nvCxnSpPr>
        <p:spPr>
          <a:xfrm flipH="1">
            <a:off x="1927282" y="6367337"/>
            <a:ext cx="3899065" cy="0"/>
          </a:xfrm>
          <a:prstGeom prst="line">
            <a:avLst/>
          </a:prstGeom>
          <a:ln w="38100">
            <a:solidFill>
              <a:srgbClr val="005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0612E2-6924-038D-8EA2-B77B39D1623D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0" y="6367337"/>
            <a:ext cx="3473450" cy="0"/>
          </a:xfrm>
          <a:prstGeom prst="line">
            <a:avLst/>
          </a:prstGeom>
          <a:ln w="38100">
            <a:solidFill>
              <a:srgbClr val="005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8D19676-934E-0240-721B-3B90B96D1D7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" y="5940823"/>
            <a:ext cx="1716201" cy="84097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5801B4F9-8087-5DAF-8F59-609288272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975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: Top Corners One Rounded and One Snipped 12">
            <a:extLst>
              <a:ext uri="{FF2B5EF4-FFF2-40B4-BE49-F238E27FC236}">
                <a16:creationId xmlns:a16="http://schemas.microsoft.com/office/drawing/2014/main" id="{27A1394E-EA8A-C14F-B824-10664427EB34}"/>
              </a:ext>
            </a:extLst>
          </p:cNvPr>
          <p:cNvSpPr/>
          <p:nvPr userDrawn="1"/>
        </p:nvSpPr>
        <p:spPr>
          <a:xfrm flipV="1">
            <a:off x="0" y="-2"/>
            <a:ext cx="12192000" cy="757505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6F8EC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88810BCB-28E6-EE0A-17E1-98A14D57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152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8B5FEB3C-8405-8D8C-C2B1-BB06810936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22" y="6167705"/>
            <a:ext cx="2038040" cy="399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185ACE-1D9D-9430-5470-EAC6B8986E1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818938" y="63500"/>
            <a:ext cx="3381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9685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7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49F"/>
        </a:buClr>
        <a:buFont typeface="Wingdings" panose="05000000000000000000" pitchFamily="2" charset="2"/>
        <a:buChar char="q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F8EC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49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F8EC2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4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36EF4F-3A99-9D90-59C4-FB6ED68445D1}"/>
              </a:ext>
            </a:extLst>
          </p:cNvPr>
          <p:cNvCxnSpPr>
            <a:cxnSpLocks/>
          </p:cNvCxnSpPr>
          <p:nvPr userDrawn="1"/>
        </p:nvCxnSpPr>
        <p:spPr>
          <a:xfrm flipH="1">
            <a:off x="1927282" y="6367337"/>
            <a:ext cx="3899065" cy="0"/>
          </a:xfrm>
          <a:prstGeom prst="line">
            <a:avLst/>
          </a:prstGeom>
          <a:ln w="38100">
            <a:solidFill>
              <a:srgbClr val="005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0612E2-6924-038D-8EA2-B77B39D1623D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0" y="6367337"/>
            <a:ext cx="4616450" cy="0"/>
          </a:xfrm>
          <a:prstGeom prst="line">
            <a:avLst/>
          </a:prstGeom>
          <a:ln w="38100">
            <a:solidFill>
              <a:srgbClr val="005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8D19676-934E-0240-721B-3B90B96D1D7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" y="5940823"/>
            <a:ext cx="1716201" cy="84097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5801B4F9-8087-5DAF-8F59-609288272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975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: Top Corners One Rounded and One Snipped 12">
            <a:extLst>
              <a:ext uri="{FF2B5EF4-FFF2-40B4-BE49-F238E27FC236}">
                <a16:creationId xmlns:a16="http://schemas.microsoft.com/office/drawing/2014/main" id="{27A1394E-EA8A-C14F-B824-10664427EB34}"/>
              </a:ext>
            </a:extLst>
          </p:cNvPr>
          <p:cNvSpPr/>
          <p:nvPr userDrawn="1"/>
        </p:nvSpPr>
        <p:spPr>
          <a:xfrm flipV="1">
            <a:off x="0" y="-2"/>
            <a:ext cx="12192000" cy="757505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6F8EC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blue circle with white dots in the shape of a texas map&#10;&#10;Description automatically generated">
            <a:extLst>
              <a:ext uri="{FF2B5EF4-FFF2-40B4-BE49-F238E27FC236}">
                <a16:creationId xmlns:a16="http://schemas.microsoft.com/office/drawing/2014/main" id="{746B79CC-C8C5-0EAD-B8EC-7B6CF35C4B2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26" y="5988047"/>
            <a:ext cx="793753" cy="793753"/>
          </a:xfrm>
          <a:prstGeom prst="rect">
            <a:avLst/>
          </a:prstGeom>
        </p:spPr>
      </p:pic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88810BCB-28E6-EE0A-17E1-98A14D57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152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BC61AF9-E27F-DE21-F9D1-DBEEA4C03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2022"/>
            <a:ext cx="4114800" cy="249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DAC8AF5-0C50-EF74-589B-42500CA60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6347" y="6202653"/>
            <a:ext cx="587542" cy="317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58511-ECDD-3F57-8792-41DD2EE57A4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818938" y="63500"/>
            <a:ext cx="3381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23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9" r:id="rId3"/>
    <p:sldLayoutId id="2147483670" r:id="rId4"/>
    <p:sldLayoutId id="214748367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49F"/>
        </a:buClr>
        <a:buFont typeface="Wingdings" panose="05000000000000000000" pitchFamily="2" charset="2"/>
        <a:buChar char="q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F8EC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49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F8EC2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4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155EB47A-328B-74CC-9461-06034EF4BA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22" y="6167705"/>
            <a:ext cx="2038040" cy="399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246DC-0CBD-C69A-27CF-35202A170AF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818938" y="63500"/>
            <a:ext cx="3381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7500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9D81B-82A8-45FA-AFDA-CDA63C965ED3}"/>
              </a:ext>
            </a:extLst>
          </p:cNvPr>
          <p:cNvSpPr/>
          <p:nvPr/>
        </p:nvSpPr>
        <p:spPr>
          <a:xfrm>
            <a:off x="0" y="0"/>
            <a:ext cx="42767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4069C-D4B7-3A8F-8F33-B917BFA5B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78" y="2094019"/>
            <a:ext cx="3981567" cy="266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2AEEBD-8D91-F6E8-1FDA-F944C37E6C4D}"/>
              </a:ext>
            </a:extLst>
          </p:cNvPr>
          <p:cNvSpPr txBox="1"/>
          <p:nvPr/>
        </p:nvSpPr>
        <p:spPr>
          <a:xfrm>
            <a:off x="4726589" y="1879637"/>
            <a:ext cx="7015546" cy="3779758"/>
          </a:xfrm>
          <a:prstGeom prst="roundRect">
            <a:avLst/>
          </a:prstGeom>
          <a:solidFill>
            <a:srgbClr val="00549F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Standards Update to IBRWG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Rachel Coyne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Executive Chief of Staff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October 11, 2024</a:t>
            </a:r>
          </a:p>
        </p:txBody>
      </p:sp>
    </p:spTree>
    <p:extLst>
      <p:ext uri="{BB962C8B-B14F-4D97-AF65-F5344CB8AC3E}">
        <p14:creationId xmlns:p14="http://schemas.microsoft.com/office/powerpoint/2010/main" val="392432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114EA7-0C93-1FE2-8B7D-5DB0F2DE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77C9-3403-405D-862C-A60A11648DCE}" type="slidenum">
              <a:rPr lang="en-US" smtClean="0"/>
              <a:t>2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FA0A37D-A24C-BC58-4F34-79488BA3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FERC Order No. 901 Projects Ballot Results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708EA9-7CBE-A4EB-FB7E-B58B846A2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687399"/>
              </p:ext>
            </p:extLst>
          </p:nvPr>
        </p:nvGraphicFramePr>
        <p:xfrm>
          <a:off x="1413144" y="998799"/>
          <a:ext cx="9257904" cy="494930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68318">
                  <a:extLst>
                    <a:ext uri="{9D8B030D-6E8A-4147-A177-3AD203B41FA5}">
                      <a16:colId xmlns:a16="http://schemas.microsoft.com/office/drawing/2014/main" val="463695591"/>
                    </a:ext>
                  </a:extLst>
                </a:gridCol>
                <a:gridCol w="1944686">
                  <a:extLst>
                    <a:ext uri="{9D8B030D-6E8A-4147-A177-3AD203B41FA5}">
                      <a16:colId xmlns:a16="http://schemas.microsoft.com/office/drawing/2014/main" val="281593588"/>
                    </a:ext>
                  </a:extLst>
                </a:gridCol>
                <a:gridCol w="3544900">
                  <a:extLst>
                    <a:ext uri="{9D8B030D-6E8A-4147-A177-3AD203B41FA5}">
                      <a16:colId xmlns:a16="http://schemas.microsoft.com/office/drawing/2014/main" val="1464256583"/>
                    </a:ext>
                  </a:extLst>
                </a:gridCol>
              </a:tblGrid>
              <a:tr h="389412">
                <a:tc>
                  <a:txBody>
                    <a:bodyPr/>
                    <a:lstStyle/>
                    <a:p>
                      <a:r>
                        <a:rPr lang="en-US" dirty="0"/>
                        <a:t>Project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Recent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304413"/>
                  </a:ext>
                </a:extLst>
              </a:tr>
              <a:tr h="635844">
                <a:tc>
                  <a:txBody>
                    <a:bodyPr/>
                    <a:lstStyle/>
                    <a:p>
                      <a:r>
                        <a:rPr lang="en-US" dirty="0"/>
                        <a:t>2020-06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IBR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9/12/2024 Final Ballot </a:t>
                      </a:r>
                    </a:p>
                    <a:p>
                      <a:r>
                        <a:rPr lang="en-US" dirty="0"/>
                        <a:t>IBR Definition: 92.82%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067184"/>
                  </a:ext>
                </a:extLst>
              </a:tr>
              <a:tr h="1180853">
                <a:tc>
                  <a:txBody>
                    <a:bodyPr/>
                    <a:lstStyle/>
                    <a:p>
                      <a:r>
                        <a:rPr lang="en-US" dirty="0"/>
                        <a:t>2020-02 Modifications to PRC-024 (Generator Ride-Through for synchronous generators and Type 1 and 2 wind)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PRC-024-4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9/30/2024 Final Ballot </a:t>
                      </a:r>
                    </a:p>
                    <a:p>
                      <a:r>
                        <a:rPr lang="en-US" dirty="0"/>
                        <a:t>PRC-024-4: 86.41%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51304"/>
                  </a:ext>
                </a:extLst>
              </a:tr>
              <a:tr h="90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2020-02 Modifications to PRC-024 (Generator Ride-Through for IBRs)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PRC-029-1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10/4/2024 Additional Ballot</a:t>
                      </a:r>
                    </a:p>
                    <a:p>
                      <a:r>
                        <a:rPr lang="en-US" dirty="0"/>
                        <a:t>PRC-029-1: 77.88%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676841"/>
                  </a:ext>
                </a:extLst>
              </a:tr>
              <a:tr h="908348">
                <a:tc>
                  <a:txBody>
                    <a:bodyPr/>
                    <a:lstStyle/>
                    <a:p>
                      <a:r>
                        <a:rPr lang="en-US" dirty="0"/>
                        <a:t>2021-04 Modifications to PRC-002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PRC-002-5</a:t>
                      </a:r>
                    </a:p>
                    <a:p>
                      <a:r>
                        <a:rPr lang="en-US" dirty="0"/>
                        <a:t>PRC-028-1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9/18/2024 Final Ballots </a:t>
                      </a:r>
                    </a:p>
                    <a:p>
                      <a:r>
                        <a:rPr lang="en-US" dirty="0"/>
                        <a:t>PRC-002-5: 84.2%</a:t>
                      </a:r>
                    </a:p>
                    <a:p>
                      <a:r>
                        <a:rPr lang="en-US" dirty="0"/>
                        <a:t>PRC-028-1: 83.85%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800487"/>
                  </a:ext>
                </a:extLst>
              </a:tr>
              <a:tr h="90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2023-02 Analysis and Mitigation of BES IBR Performance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PRC-030-1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9/27/2027 Final Ballot </a:t>
                      </a:r>
                    </a:p>
                    <a:p>
                      <a:r>
                        <a:rPr lang="en-US" dirty="0"/>
                        <a:t>PRC-030-1: 70.88%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5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25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CA311F0-8A90-6D94-5E5E-A054C9A9F4F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303126"/>
              </p:ext>
            </p:extLst>
          </p:nvPr>
        </p:nvGraphicFramePr>
        <p:xfrm>
          <a:off x="1056565" y="839337"/>
          <a:ext cx="10182366" cy="448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F5019-E902-7406-4663-40A1F28E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77C9-3403-405D-862C-A60A11648DCE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6A7D73-E1D0-A910-69FB-21534F1B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RE Regional Standards Project SAR-013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86A6B-2AB1-728C-CE9D-4E3E282BDCB4}"/>
              </a:ext>
            </a:extLst>
          </p:cNvPr>
          <p:cNvSpPr txBox="1"/>
          <p:nvPr/>
        </p:nvSpPr>
        <p:spPr>
          <a:xfrm>
            <a:off x="1131263" y="4290242"/>
            <a:ext cx="712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Scope Includes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for widening generator Governor deadband;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clarify roles of GO, BA and Compliance Enforcement Authority (CEA) pertaining to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periods; 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PFR performance requirements for Battery Energy Storage Systems (BESS).</a:t>
            </a:r>
          </a:p>
        </p:txBody>
      </p:sp>
    </p:spTree>
    <p:extLst>
      <p:ext uri="{BB962C8B-B14F-4D97-AF65-F5344CB8AC3E}">
        <p14:creationId xmlns:p14="http://schemas.microsoft.com/office/powerpoint/2010/main" val="337273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747D16-F0E0-46EC-BD9F-758398154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1E964-BDEB-47FE-8E06-7780CB29604A}"/>
              </a:ext>
            </a:extLst>
          </p:cNvPr>
          <p:cNvSpPr txBox="1"/>
          <p:nvPr/>
        </p:nvSpPr>
        <p:spPr>
          <a:xfrm>
            <a:off x="3760068" y="2867143"/>
            <a:ext cx="4875064" cy="1123712"/>
          </a:xfrm>
          <a:prstGeom prst="roundRect">
            <a:avLst/>
          </a:prstGeom>
          <a:solidFill>
            <a:srgbClr val="161645">
              <a:alpha val="74902"/>
            </a:srgbClr>
          </a:solidFill>
          <a:ln w="76200">
            <a:solidFill>
              <a:srgbClr val="6F8EC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3E77C0-BA5C-4769-9DA7-239F33CCBDA8}"/>
              </a:ext>
            </a:extLst>
          </p:cNvPr>
          <p:cNvSpPr/>
          <p:nvPr/>
        </p:nvSpPr>
        <p:spPr>
          <a:xfrm>
            <a:off x="228600" y="5562600"/>
            <a:ext cx="4191006" cy="10668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2BF85-2574-4A73-9642-880D35EC2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1" y="5719038"/>
            <a:ext cx="3841756" cy="8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06558"/>
      </p:ext>
    </p:extLst>
  </p:cSld>
  <p:clrMapOvr>
    <a:masterClrMapping/>
  </p:clrMapOvr>
</p:sld>
</file>

<file path=ppt/theme/theme1.xml><?xml version="1.0" encoding="utf-8"?>
<a:theme xmlns:a="http://schemas.openxmlformats.org/drawingml/2006/main" name="Texas RE - 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as RE Powerpoint Presentation.potx" id="{4FEBC769-DBCF-4356-952D-02CD9780215B}" vid="{2ABA518E-A3AB-4AE6-9296-BDEAC928116F}"/>
    </a:ext>
  </a:extLst>
</a:theme>
</file>

<file path=ppt/theme/theme2.xml><?xml version="1.0" encoding="utf-8"?>
<a:theme xmlns:a="http://schemas.openxmlformats.org/drawingml/2006/main" name="1_Texas RE - Ev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as RE Powerpoint Presentation.potx" id="{4FEBC769-DBCF-4356-952D-02CD9780215B}" vid="{56C1F024-46BE-4381-8CC2-8EAD403CEF97}"/>
    </a:ext>
  </a:extLst>
</a:theme>
</file>

<file path=ppt/theme/theme3.xml><?xml version="1.0" encoding="utf-8"?>
<a:theme xmlns:a="http://schemas.openxmlformats.org/drawingml/2006/main" name="Texas RE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as RE Powerpoint Presentation.potx" id="{4FEBC769-DBCF-4356-952D-02CD9780215B}" vid="{8DA199A7-5369-4E27-8D1E-18ADB03CB53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B76937A6CAD47B58E5662121E05D3" ma:contentTypeVersion="11" ma:contentTypeDescription="Create a new document." ma:contentTypeScope="" ma:versionID="70395bf2f4f4a57efd312b179af38b08">
  <xsd:schema xmlns:xsd="http://www.w3.org/2001/XMLSchema" xmlns:xs="http://www.w3.org/2001/XMLSchema" xmlns:p="http://schemas.microsoft.com/office/2006/metadata/properties" xmlns:ns2="934c208e-72df-48f2-a971-21fb298fef52" xmlns:ns3="77ef2e0e-95b1-4b7f-8bdd-313e1f190070" targetNamespace="http://schemas.microsoft.com/office/2006/metadata/properties" ma:root="true" ma:fieldsID="bfa919e01946270c0e6c700a1528c9c5" ns2:_="" ns3:_="">
    <xsd:import namespace="934c208e-72df-48f2-a971-21fb298fef52"/>
    <xsd:import namespace="77ef2e0e-95b1-4b7f-8bdd-313e1f190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c208e-72df-48f2-a971-21fb298fe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1ac2f40-38b9-4b71-8045-c3d7465e72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f2e0e-95b1-4b7f-8bdd-313e1f19007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f310e1f-8f88-4b31-9a3c-33725803e20c}" ma:internalName="TaxCatchAll" ma:showField="CatchAllData" ma:web="77ef2e0e-95b1-4b7f-8bdd-313e1f1900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4c208e-72df-48f2-a971-21fb298fef52">
      <Terms xmlns="http://schemas.microsoft.com/office/infopath/2007/PartnerControls"/>
    </lcf76f155ced4ddcb4097134ff3c332f>
    <TaxCatchAll xmlns="77ef2e0e-95b1-4b7f-8bdd-313e1f190070" xsi:nil="true"/>
  </documentManagement>
</p:properties>
</file>

<file path=customXml/itemProps1.xml><?xml version="1.0" encoding="utf-8"?>
<ds:datastoreItem xmlns:ds="http://schemas.openxmlformats.org/officeDocument/2006/customXml" ds:itemID="{5E955DE7-04FD-441F-B87B-2D2EDF9B4D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500659-0419-491A-8887-EF56BDF2E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c208e-72df-48f2-a971-21fb298fef52"/>
    <ds:schemaRef ds:uri="77ef2e0e-95b1-4b7f-8bdd-313e1f1900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9556EB-BD69-47DB-A76A-4D8B0AD8F2C3}">
  <ds:schemaRefs>
    <ds:schemaRef ds:uri="http://purl.org/dc/dcmitype/"/>
    <ds:schemaRef ds:uri="http://www.w3.org/XML/1998/namespace"/>
    <ds:schemaRef ds:uri="934c208e-72df-48f2-a971-21fb298fef52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7ef2e0e-95b1-4b7f-8bdd-313e1f190070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c320555-a3c7-42d0-9dcd-6de8a7db8b85}" enabled="1" method="Privileged" siteId="{96f651d6-8bad-42d3-91ff-396eeaaeb703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Texas RE Powerpoint Presentation - Widescreen</Template>
  <TotalTime>45</TotalTime>
  <Words>202</Words>
  <Application>Microsoft Office PowerPoint</Application>
  <PresentationFormat>Widescreen</PresentationFormat>
  <Paragraphs>45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Calibri</vt:lpstr>
      <vt:lpstr>Courier New</vt:lpstr>
      <vt:lpstr>Wingdings</vt:lpstr>
      <vt:lpstr>Texas RE - Default</vt:lpstr>
      <vt:lpstr>1_Texas RE - Event</vt:lpstr>
      <vt:lpstr>Texas RE Blank</vt:lpstr>
      <vt:lpstr>PowerPoint Presentation</vt:lpstr>
      <vt:lpstr>FERC Order No. 901 Projects Ballot Results</vt:lpstr>
      <vt:lpstr>Texas RE Regional Standards Project SAR-013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Coyne, Rachel</dc:creator>
  <cp:lastModifiedBy>Coyne, Rachel</cp:lastModifiedBy>
  <cp:revision>2</cp:revision>
  <dcterms:created xsi:type="dcterms:W3CDTF">2024-10-03T14:45:24Z</dcterms:created>
  <dcterms:modified xsi:type="dcterms:W3CDTF">2024-10-09T13:17:24Z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0x010100273B76937A6CAD47B58E5662121E05D3</vt:lpwstr>
  </property>
  <property fmtid="{D5CDD505-2E9C-101B-9397-08002B2CF9AE}" pid="4" name="ClassificationContentMarkingHeaderLocations">
    <vt:lpwstr>Texas RE - Default:7\1_Texas RE - Event:8\Texas RE Blank:3</vt:lpwstr>
  </property>
  <property fmtid="{D5CDD505-2E9C-101B-9397-08002B2CF9AE}" pid="5" name="ClassificationContentMarkingHeaderText">
    <vt:lpwstr>Public</vt:lpwstr>
  </property>
</Properties>
</file>