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338" r:id="rId6"/>
    <p:sldId id="312" r:id="rId7"/>
    <p:sldId id="339" r:id="rId8"/>
    <p:sldId id="361" r:id="rId9"/>
    <p:sldId id="340" r:id="rId10"/>
    <p:sldId id="30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0E692B-21F6-4E36-BC17-71EB6DE148DD}" v="1" dt="2024-10-09T21:55:13.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97" d="100"/>
          <a:sy n="97" d="100"/>
        </p:scale>
        <p:origin x="59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10/9/2024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 245 and 255 Update</a:t>
            </a: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October 11th, 2024</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Content Placeholder 2">
            <a:extLst>
              <a:ext uri="{FF2B5EF4-FFF2-40B4-BE49-F238E27FC236}">
                <a16:creationId xmlns:a16="http://schemas.microsoft.com/office/drawing/2014/main" id="{A777B6E3-C779-2BF0-5BC0-36EC715CD91B}"/>
              </a:ext>
            </a:extLst>
          </p:cNvPr>
          <p:cNvSpPr>
            <a:spLocks noGrp="1"/>
          </p:cNvSpPr>
          <p:nvPr>
            <p:ph idx="1"/>
          </p:nvPr>
        </p:nvSpPr>
        <p:spPr>
          <a:xfrm>
            <a:off x="304800" y="1070769"/>
            <a:ext cx="8534400" cy="5181600"/>
          </a:xfrm>
        </p:spPr>
        <p:txBody>
          <a:bodyPr lIns="91440" tIns="45720" rIns="91440" bIns="45720" anchor="t"/>
          <a:lstStyle/>
          <a:p>
            <a:r>
              <a:rPr lang="en-US" sz="1800" dirty="0"/>
              <a:t>NOGRR 245 changes to the Operating Guides became effective 10/1/24.</a:t>
            </a:r>
          </a:p>
          <a:p>
            <a:r>
              <a:rPr lang="en-US" sz="1800" dirty="0"/>
              <a:t>The Board/PUCT approved version of NOGRR 245 bifurcated the language around an exemption process for limitations which is to be addressed by a subsequent NOGRR and potentially a PUCT rulemaking.</a:t>
            </a:r>
          </a:p>
          <a:p>
            <a:r>
              <a:rPr lang="en-US" sz="1800" dirty="0"/>
              <a:t>Some parts of NOGRR 245 become immediately effective as of 10/1/24 (e.g. Section 2.13).  </a:t>
            </a:r>
          </a:p>
          <a:p>
            <a:r>
              <a:rPr lang="en-US" sz="1800" dirty="0"/>
              <a:t>Other parts of NOGRR 245 have performance requirements that become effective after changes to maximize ride-through capability have been implemented.</a:t>
            </a:r>
          </a:p>
          <a:p>
            <a:r>
              <a:rPr lang="en-US" sz="1800" dirty="0"/>
              <a:t>Several Resource Entities and OEMs have reached out regarding questions and coordination for changes they plan to have to maximize ride-through capability.</a:t>
            </a:r>
          </a:p>
          <a:p>
            <a:r>
              <a:rPr lang="en-US" sz="1800" dirty="0"/>
              <a:t>DWG procedure manual version 21 was approved by ROS on 10/03/24.</a:t>
            </a:r>
          </a:p>
          <a:p>
            <a:pPr marL="0" indent="0">
              <a:buNone/>
            </a:pPr>
            <a:endParaRPr lang="en-US" sz="1800" dirty="0"/>
          </a:p>
          <a:p>
            <a:endParaRPr lang="en-US" sz="1800" dirty="0"/>
          </a:p>
          <a:p>
            <a:endParaRPr lang="en-US" sz="1800"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245 Section 2.13 Key Takeaways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Content Placeholder 2">
            <a:extLst>
              <a:ext uri="{FF2B5EF4-FFF2-40B4-BE49-F238E27FC236}">
                <a16:creationId xmlns:a16="http://schemas.microsoft.com/office/drawing/2014/main" id="{0A709879-AC35-17CE-514D-75AF9AD0985C}"/>
              </a:ext>
            </a:extLst>
          </p:cNvPr>
          <p:cNvSpPr>
            <a:spLocks noGrp="1"/>
          </p:cNvSpPr>
          <p:nvPr>
            <p:ph idx="1"/>
          </p:nvPr>
        </p:nvSpPr>
        <p:spPr>
          <a:xfrm>
            <a:off x="342900" y="783771"/>
            <a:ext cx="8648700" cy="5410200"/>
          </a:xfrm>
        </p:spPr>
        <p:txBody>
          <a:bodyPr lIns="91440" tIns="45720" rIns="91440" bIns="45720" anchor="t"/>
          <a:lstStyle/>
          <a:p>
            <a:r>
              <a:rPr lang="en-US" sz="1800" dirty="0"/>
              <a:t>Ride-through performance failures discovered by the RE or ERCOT must be investigated, reported on and have model validation performed.</a:t>
            </a:r>
          </a:p>
          <a:p>
            <a:pPr marL="400050" lvl="1" indent="0">
              <a:buNone/>
            </a:pPr>
            <a:r>
              <a:rPr lang="en-US" sz="1600" b="0" i="0" u="none" strike="noStrike" baseline="0" dirty="0">
                <a:solidFill>
                  <a:srgbClr val="000000"/>
                </a:solidFill>
                <a:latin typeface="Times New Roman" panose="02020603050405020304" pitchFamily="18" charset="0"/>
              </a:rPr>
              <a:t>(3) If an IBR, Type 1 WGR or Type 2 WGR does not ride-through in accordance with the applicable ride-through performance requirements, including its maximized capabilities (an “Apparent Performance Failure”), the Resource Entity shall, as soon as practicable: </a:t>
            </a:r>
          </a:p>
          <a:p>
            <a:pPr marL="800100" lvl="2" indent="0">
              <a:buNone/>
            </a:pPr>
            <a:r>
              <a:rPr lang="en-US" sz="1400" b="0" i="0" u="none" strike="noStrike" baseline="0" dirty="0">
                <a:solidFill>
                  <a:srgbClr val="000000"/>
                </a:solidFill>
                <a:latin typeface="Times New Roman" panose="02020603050405020304" pitchFamily="18" charset="0"/>
              </a:rPr>
              <a:t>(a) Investigate the Apparent Performance Failure; </a:t>
            </a:r>
          </a:p>
          <a:p>
            <a:pPr marL="800100" lvl="2" indent="0">
              <a:buNone/>
            </a:pPr>
            <a:r>
              <a:rPr lang="en-US" sz="1400" b="0" i="0" u="none" strike="noStrike" baseline="0" dirty="0">
                <a:solidFill>
                  <a:srgbClr val="000000"/>
                </a:solidFill>
                <a:latin typeface="Times New Roman" panose="02020603050405020304" pitchFamily="18" charset="0"/>
              </a:rPr>
              <a:t>(b) Report to ERCOT the cause of the Apparent Performance Failure; and </a:t>
            </a:r>
          </a:p>
          <a:p>
            <a:pPr marL="800100" lvl="2" indent="0">
              <a:buNone/>
            </a:pPr>
            <a:r>
              <a:rPr lang="en-US" sz="1400" b="0" i="0" u="none" strike="noStrike" baseline="0" dirty="0">
                <a:solidFill>
                  <a:srgbClr val="000000"/>
                </a:solidFill>
                <a:latin typeface="Times New Roman" panose="02020603050405020304" pitchFamily="18" charset="0"/>
              </a:rPr>
              <a:t>(c) Perform model validation and report the results to ERCOT. </a:t>
            </a:r>
          </a:p>
          <a:p>
            <a:pPr marL="800100" lvl="2" indent="0">
              <a:buNone/>
            </a:pPr>
            <a:endParaRPr lang="en-US" sz="1400" dirty="0">
              <a:solidFill>
                <a:srgbClr val="000000"/>
              </a:solidFill>
              <a:latin typeface="Times New Roman" panose="02020603050405020304" pitchFamily="18" charset="0"/>
              <a:cs typeface="Arial"/>
            </a:endParaRPr>
          </a:p>
          <a:p>
            <a:r>
              <a:rPr lang="en-US" sz="1800" dirty="0"/>
              <a:t>Ride-through performance failures must be mitigated to meet its applicable ride-through requirements within pre-defined timelines.</a:t>
            </a:r>
          </a:p>
          <a:p>
            <a:pPr marL="0" indent="0">
              <a:buNone/>
            </a:pPr>
            <a:r>
              <a:rPr lang="en-US" sz="1600" dirty="0">
                <a:solidFill>
                  <a:srgbClr val="000000"/>
                </a:solidFill>
                <a:latin typeface="Times New Roman" panose="02020603050405020304" pitchFamily="18" charset="0"/>
              </a:rPr>
              <a:t>       (5) The Resource Entity for an IBR, Type 1 WGR, or Type 2 WGR that experiences an Apparent   </a:t>
            </a:r>
          </a:p>
          <a:p>
            <a:pPr marL="0" indent="0">
              <a:buNone/>
            </a:pPr>
            <a:r>
              <a:rPr lang="en-US" sz="1600" dirty="0">
                <a:solidFill>
                  <a:srgbClr val="000000"/>
                </a:solidFill>
                <a:latin typeface="Times New Roman" panose="02020603050405020304" pitchFamily="18" charset="0"/>
              </a:rPr>
              <a:t>        Performance Failure shall: </a:t>
            </a:r>
          </a:p>
          <a:p>
            <a:pPr marL="800100" lvl="2" indent="0">
              <a:buNone/>
            </a:pPr>
            <a:r>
              <a:rPr lang="en-US" sz="1400" dirty="0">
                <a:solidFill>
                  <a:srgbClr val="000000"/>
                </a:solidFill>
                <a:latin typeface="Times New Roman" panose="02020603050405020304" pitchFamily="18" charset="0"/>
              </a:rPr>
              <a:t>(a) Develop a plan to ensure the IBR, Type 1 WGR, or Type 2 WGR meets the applicable ride-through performance requirements (whether documented maximized capability or Required Criteria, whichever applies); </a:t>
            </a:r>
          </a:p>
          <a:p>
            <a:pPr marL="800100" lvl="2" indent="0">
              <a:buNone/>
            </a:pPr>
            <a:r>
              <a:rPr lang="en-US" sz="1400" dirty="0">
                <a:solidFill>
                  <a:srgbClr val="000000"/>
                </a:solidFill>
                <a:latin typeface="Times New Roman" panose="02020603050405020304" pitchFamily="18" charset="0"/>
              </a:rPr>
              <a:t>(b) Submit the plan to ERCOT for approval within 90 days; and </a:t>
            </a:r>
          </a:p>
          <a:p>
            <a:pPr marL="800100" lvl="2" indent="0">
              <a:buNone/>
            </a:pPr>
            <a:r>
              <a:rPr lang="en-US" sz="1400" dirty="0">
                <a:solidFill>
                  <a:srgbClr val="000000"/>
                </a:solidFill>
                <a:latin typeface="Times New Roman" panose="02020603050405020304" pitchFamily="18" charset="0"/>
              </a:rPr>
              <a:t>(c) If ERCOT approves the plan, implement the plan within 180 days, unless ERCOT approves a longer timeline. </a:t>
            </a:r>
          </a:p>
        </p:txBody>
      </p:sp>
    </p:spTree>
    <p:extLst>
      <p:ext uri="{BB962C8B-B14F-4D97-AF65-F5344CB8AC3E}">
        <p14:creationId xmlns:p14="http://schemas.microsoft.com/office/powerpoint/2010/main" val="4254597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255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Content Placeholder 2">
            <a:extLst>
              <a:ext uri="{FF2B5EF4-FFF2-40B4-BE49-F238E27FC236}">
                <a16:creationId xmlns:a16="http://schemas.microsoft.com/office/drawing/2014/main" id="{A777B6E3-C779-2BF0-5BC0-36EC715CD91B}"/>
              </a:ext>
            </a:extLst>
          </p:cNvPr>
          <p:cNvSpPr>
            <a:spLocks noGrp="1"/>
          </p:cNvSpPr>
          <p:nvPr>
            <p:ph idx="1"/>
          </p:nvPr>
        </p:nvSpPr>
        <p:spPr>
          <a:xfrm>
            <a:off x="304800" y="1070769"/>
            <a:ext cx="8534400" cy="5181600"/>
          </a:xfrm>
        </p:spPr>
        <p:txBody>
          <a:bodyPr lIns="91440" tIns="45720" rIns="91440" bIns="45720" anchor="t"/>
          <a:lstStyle/>
          <a:p>
            <a:r>
              <a:rPr lang="en-US" sz="1800" dirty="0"/>
              <a:t>NOGRR 255 changes to the Operating Guides became effective 8/1/24.</a:t>
            </a:r>
          </a:p>
          <a:p>
            <a:r>
              <a:rPr lang="en-US" sz="1800" dirty="0"/>
              <a:t>Some parts of NOGRR 255 became effective as of 8/1/24 (e.g. Data retention, Data provision, Maintenance and Testing).  </a:t>
            </a:r>
          </a:p>
          <a:p>
            <a:r>
              <a:rPr lang="en-US" sz="1800" dirty="0"/>
              <a:t>Other parts of NOGRR 255 will become effective after new equipment is installed or existing equipment is modified within the required timelines (e.g. 50% of new within 2 years and 100% of new within 4 years.)</a:t>
            </a:r>
          </a:p>
          <a:p>
            <a:r>
              <a:rPr lang="en-US" sz="1800" dirty="0"/>
              <a:t>Several Resource Entities and some OEMs have reached out regarding questions around NOGRR 255 language.</a:t>
            </a:r>
          </a:p>
          <a:p>
            <a:r>
              <a:rPr lang="en-US" sz="1800" dirty="0"/>
              <a:t>ERCOT is working on a list of large load sites that should have disturbance monitoring equipment installed (i.e. FRs, SOEs, and PMUs).</a:t>
            </a:r>
          </a:p>
          <a:p>
            <a:pPr marL="0" indent="0">
              <a:buNone/>
            </a:pPr>
            <a:endParaRPr lang="en-US" sz="1800" dirty="0"/>
          </a:p>
          <a:p>
            <a:endParaRPr lang="en-US" sz="1800" dirty="0"/>
          </a:p>
          <a:p>
            <a:endParaRPr lang="en-US" sz="1800" dirty="0"/>
          </a:p>
        </p:txBody>
      </p:sp>
    </p:spTree>
    <p:extLst>
      <p:ext uri="{BB962C8B-B14F-4D97-AF65-F5344CB8AC3E}">
        <p14:creationId xmlns:p14="http://schemas.microsoft.com/office/powerpoint/2010/main" val="280208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255 FAQ</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Content Placeholder 2">
            <a:extLst>
              <a:ext uri="{FF2B5EF4-FFF2-40B4-BE49-F238E27FC236}">
                <a16:creationId xmlns:a16="http://schemas.microsoft.com/office/drawing/2014/main" id="{587416C1-3730-36AC-5068-2283F7608789}"/>
              </a:ext>
            </a:extLst>
          </p:cNvPr>
          <p:cNvSpPr>
            <a:spLocks noGrp="1"/>
          </p:cNvSpPr>
          <p:nvPr>
            <p:ph idx="1"/>
          </p:nvPr>
        </p:nvSpPr>
        <p:spPr>
          <a:xfrm>
            <a:off x="190500" y="1070769"/>
            <a:ext cx="8763000" cy="5181600"/>
          </a:xfrm>
        </p:spPr>
        <p:txBody>
          <a:bodyPr lIns="91440" tIns="45720" rIns="91440" bIns="45720" anchor="t"/>
          <a:lstStyle/>
          <a:p>
            <a:pPr marL="0" indent="0">
              <a:buNone/>
            </a:pPr>
            <a:endParaRPr lang="en-US" sz="1600" dirty="0"/>
          </a:p>
          <a:p>
            <a:r>
              <a:rPr lang="en-US" sz="1600" b="1" i="1" dirty="0">
                <a:solidFill>
                  <a:srgbClr val="000000"/>
                </a:solidFill>
                <a:latin typeface="Times New Roman" panose="02020603050405020304" pitchFamily="18" charset="0"/>
              </a:rPr>
              <a:t>Do ESRs fall under Sections 6.1.2/6.1.3 or 6.1.4? (Section</a:t>
            </a:r>
            <a:r>
              <a:rPr lang="en-US" sz="1600" dirty="0"/>
              <a:t> </a:t>
            </a:r>
            <a:r>
              <a:rPr lang="en-US" sz="1600" b="1" i="1" u="none" strike="noStrike" baseline="0" dirty="0">
                <a:solidFill>
                  <a:srgbClr val="000000"/>
                </a:solidFill>
                <a:latin typeface="Times New Roman" panose="02020603050405020304" pitchFamily="18" charset="0"/>
              </a:rPr>
              <a:t>6.1.1.1 Applicability)</a:t>
            </a:r>
            <a:endParaRPr lang="en-US" sz="1600" dirty="0"/>
          </a:p>
          <a:p>
            <a:pPr lvl="1"/>
            <a:r>
              <a:rPr lang="en-US" sz="1400" dirty="0"/>
              <a:t>ESRs that are not IBRs fall under 6.1.2 and 6.1.3</a:t>
            </a:r>
          </a:p>
          <a:p>
            <a:pPr lvl="1"/>
            <a:r>
              <a:rPr lang="en-US" sz="1400" dirty="0"/>
              <a:t>ESRs that are IBRS fall under 6.1.4.</a:t>
            </a:r>
          </a:p>
          <a:p>
            <a:r>
              <a:rPr lang="en-US" sz="1600" b="1" i="1" dirty="0">
                <a:solidFill>
                  <a:srgbClr val="000000"/>
                </a:solidFill>
                <a:latin typeface="Times New Roman" panose="02020603050405020304" pitchFamily="18" charset="0"/>
              </a:rPr>
              <a:t>Does “dynamic reactive device” references refer to individual inverters/turbines in Section 6.1 and its subsections?</a:t>
            </a:r>
          </a:p>
          <a:p>
            <a:pPr lvl="1"/>
            <a:r>
              <a:rPr lang="en-US" sz="1400" dirty="0"/>
              <a:t>No, dynamic reactive device references address supplemental dynamic reactive devices such as an SVC/STATCOM/Synchronous Condenser used to meet reactive capability requirements for a Resource.</a:t>
            </a:r>
          </a:p>
          <a:p>
            <a:r>
              <a:rPr lang="en-US" sz="1600" b="1" i="1" dirty="0">
                <a:solidFill>
                  <a:srgbClr val="000000"/>
                </a:solidFill>
                <a:latin typeface="Times New Roman" panose="02020603050405020304" pitchFamily="18" charset="0"/>
              </a:rPr>
              <a:t>Does NOGRR 255 require that individual inverters/turbines require disturbance monitoring equipment?</a:t>
            </a:r>
          </a:p>
          <a:p>
            <a:pPr lvl="1"/>
            <a:r>
              <a:rPr lang="en-US" sz="1400" dirty="0"/>
              <a:t>No, individual inverters/turbines are not required to have disturbance monitoring.  ERCOT still encourages entities to install or enable existing equipment recording capabilities such as inverter level oscillography or other feeder/collector system protection relays as many of these are available but just need to be turned on and have appropriate memory sizing allocated.  This will help an RE meet its obligations to investigate and identify the causes so it can mitigate any performance failures.</a:t>
            </a:r>
          </a:p>
        </p:txBody>
      </p:sp>
    </p:spTree>
    <p:extLst>
      <p:ext uri="{BB962C8B-B14F-4D97-AF65-F5344CB8AC3E}">
        <p14:creationId xmlns:p14="http://schemas.microsoft.com/office/powerpoint/2010/main" val="282252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10383</TotalTime>
  <Words>684</Words>
  <Application>Microsoft Office PowerPoint</Application>
  <PresentationFormat>On-screen Show (4:3)</PresentationFormat>
  <Paragraphs>54</Paragraphs>
  <Slides>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1_Custom Design</vt:lpstr>
      <vt:lpstr>Office Theme</vt:lpstr>
      <vt:lpstr>PowerPoint Presentation</vt:lpstr>
      <vt:lpstr>NOGRR 245</vt:lpstr>
      <vt:lpstr>NOGRR 245 Section 2.13 Key Takeaways</vt:lpstr>
      <vt:lpstr>NOGRR 255</vt:lpstr>
      <vt:lpstr>NOGRR 255 FAQ</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194</cp:revision>
  <cp:lastPrinted>2016-01-21T20:53:15Z</cp:lastPrinted>
  <dcterms:created xsi:type="dcterms:W3CDTF">2016-01-21T15:20:31Z</dcterms:created>
  <dcterms:modified xsi:type="dcterms:W3CDTF">2024-10-09T22:27:20Z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