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  <p:sldId id="259" r:id="rId6"/>
    <p:sldId id="262" r:id="rId7"/>
    <p:sldId id="258" r:id="rId8"/>
    <p:sldId id="260" r:id="rId9"/>
    <p:sldId id="261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45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686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3744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568689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44265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495009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047513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9112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0564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3553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0008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5872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00332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7082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568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1076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5275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5CE01-EDA9-4590-9F84-D3EAEF83005D}" type="datetimeFigureOut">
              <a:rPr lang="en-US" smtClean="0"/>
              <a:t>10/14/2024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179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rcot.com/committees/rms/mct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57006C-5D56-4092-AF9B-E3FD19C9885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Market Coordination Team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77D822-807D-47FC-9708-03D87214A07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RMS: October 15, 2024</a:t>
            </a:r>
          </a:p>
        </p:txBody>
      </p:sp>
    </p:spTree>
    <p:extLst>
      <p:ext uri="{BB962C8B-B14F-4D97-AF65-F5344CB8AC3E}">
        <p14:creationId xmlns:p14="http://schemas.microsoft.com/office/powerpoint/2010/main" val="990848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DF80E6-BA41-4D74-9334-13F894EC2B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837267"/>
            <a:ext cx="8915400" cy="4396623"/>
          </a:xfrm>
        </p:spPr>
        <p:txBody>
          <a:bodyPr>
            <a:normAutofit/>
          </a:bodyPr>
          <a:lstStyle/>
          <a:p>
            <a:r>
              <a:rPr lang="en-US" sz="2800" dirty="0"/>
              <a:t>Reviewed updated Texas SET Implementation Plan </a:t>
            </a:r>
          </a:p>
          <a:p>
            <a:endParaRPr lang="en-US" sz="2800" dirty="0"/>
          </a:p>
          <a:p>
            <a:r>
              <a:rPr lang="en-US" sz="2800" dirty="0"/>
              <a:t>Finalized Texas SET v5.0 Implementation Guides and requesting RMS Approval</a:t>
            </a:r>
          </a:p>
          <a:p>
            <a:endParaRPr lang="en-US" sz="2800" dirty="0"/>
          </a:p>
          <a:p>
            <a:endParaRPr lang="en-US" sz="2800" dirty="0"/>
          </a:p>
          <a:p>
            <a:endParaRPr lang="en-US" sz="2400" dirty="0"/>
          </a:p>
          <a:p>
            <a:pPr lvl="1"/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1664631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CEB68F-C7D0-9355-3892-369556A6BD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Texas SET 5.0 Implementation Plan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F70F0-B9C0-4EA6-637C-D0E9CF19932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n-US" sz="2800" dirty="0"/>
              <a:t>Friday, November 8</a:t>
            </a:r>
            <a:r>
              <a:rPr lang="en-US" sz="2800" baseline="30000" dirty="0"/>
              <a:t>th</a:t>
            </a:r>
            <a:r>
              <a:rPr lang="en-US" sz="2800" dirty="0"/>
              <a:t> and Saturday, November 9</a:t>
            </a:r>
            <a:r>
              <a:rPr lang="en-US" sz="2800" baseline="30000" dirty="0"/>
              <a:t>th</a:t>
            </a:r>
            <a:r>
              <a:rPr lang="en-US" sz="2800" dirty="0"/>
              <a:t> will be treated as a TDSP Non-Business Day</a:t>
            </a:r>
          </a:p>
          <a:p>
            <a:pPr lvl="1"/>
            <a:r>
              <a:rPr lang="en-US" sz="2600" dirty="0"/>
              <a:t>Requested date for Move Ins, Move Outs and Switches must be for Monday, November 11, 2024 and beyond</a:t>
            </a:r>
          </a:p>
          <a:p>
            <a:r>
              <a:rPr lang="en-US" sz="2800" dirty="0"/>
              <a:t>CRs to suspend Initiating transactions Friday, November 8</a:t>
            </a:r>
            <a:r>
              <a:rPr lang="en-US" sz="2800" baseline="30000" dirty="0"/>
              <a:t>th</a:t>
            </a:r>
            <a:r>
              <a:rPr lang="en-US" sz="2800" dirty="0"/>
              <a:t> at 12:00 PM </a:t>
            </a:r>
            <a:endParaRPr lang="en-US" sz="2800" baseline="30000" dirty="0"/>
          </a:p>
          <a:p>
            <a:r>
              <a:rPr lang="en-US" sz="2800" dirty="0"/>
              <a:t>TDSPs suspend response transactions and log MarkeTrak Issue for the Initial County Load file Friday, November 8</a:t>
            </a:r>
            <a:r>
              <a:rPr lang="en-US" sz="2800" baseline="30000" dirty="0"/>
              <a:t>th</a:t>
            </a:r>
            <a:r>
              <a:rPr lang="en-US" sz="2800" dirty="0"/>
              <a:t> at 1:00 PM</a:t>
            </a:r>
          </a:p>
          <a:p>
            <a:r>
              <a:rPr lang="en-US" sz="2800" dirty="0"/>
              <a:t>TDSPs suspend 867s Saturday, November 9</a:t>
            </a:r>
            <a:r>
              <a:rPr lang="en-US" sz="2800" baseline="30000" dirty="0"/>
              <a:t>th</a:t>
            </a:r>
            <a:r>
              <a:rPr lang="en-US" sz="2800" dirty="0"/>
              <a:t> at 5:00 AM</a:t>
            </a:r>
          </a:p>
          <a:p>
            <a:r>
              <a:rPr lang="en-US" sz="2800" dirty="0"/>
              <a:t>TDSPs suspend 814_20 transactions and LSE Files to ERCOT Saturday, November 9</a:t>
            </a:r>
            <a:r>
              <a:rPr lang="en-US" sz="2800" baseline="30000" dirty="0"/>
              <a:t>th</a:t>
            </a:r>
            <a:r>
              <a:rPr lang="en-US" sz="2800" dirty="0"/>
              <a:t> at 6:00 AM</a:t>
            </a:r>
          </a:p>
          <a:p>
            <a:r>
              <a:rPr lang="en-US" sz="2800" dirty="0"/>
              <a:t>All Market Participants suspend 997s Saturday, November 9</a:t>
            </a:r>
            <a:r>
              <a:rPr lang="en-US" sz="2800" baseline="30000" dirty="0"/>
              <a:t>th</a:t>
            </a:r>
            <a:r>
              <a:rPr lang="en-US" sz="2800" dirty="0"/>
              <a:t> at 6:00 AM</a:t>
            </a:r>
          </a:p>
          <a:p>
            <a:r>
              <a:rPr lang="en-US" sz="2800" dirty="0"/>
              <a:t>ERCOT shuts down inbound and outbound processing and MarkeTrak Saturday, November 9</a:t>
            </a:r>
            <a:r>
              <a:rPr lang="en-US" sz="2800" baseline="30000" dirty="0"/>
              <a:t>th</a:t>
            </a:r>
            <a:r>
              <a:rPr lang="en-US" sz="2800" dirty="0"/>
              <a:t> </a:t>
            </a:r>
          </a:p>
          <a:p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A3B57DB-9E37-D277-4B35-93BBDF053775}"/>
              </a:ext>
            </a:extLst>
          </p:cNvPr>
          <p:cNvSpPr txBox="1"/>
          <p:nvPr/>
        </p:nvSpPr>
        <p:spPr>
          <a:xfrm>
            <a:off x="2589212" y="1301002"/>
            <a:ext cx="8051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/>
              <a:t>Please see the official  Implementation Plan posted on the MCT page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3741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30FE29-D39A-4634-97FA-8193268482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Future</a:t>
            </a:r>
            <a:r>
              <a:rPr lang="en-US" dirty="0"/>
              <a:t> Meetings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C6C224E-6851-4993-99F5-3F5B2A11A3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/>
              <a:t>October 23</a:t>
            </a:r>
            <a:r>
              <a:rPr lang="en-US" sz="2800" baseline="30000" dirty="0"/>
              <a:t>rd</a:t>
            </a:r>
            <a:r>
              <a:rPr lang="en-US" sz="2800" dirty="0"/>
              <a:t>   </a:t>
            </a:r>
          </a:p>
          <a:p>
            <a:endParaRPr lang="en-US" sz="2800" baseline="30000" dirty="0"/>
          </a:p>
          <a:p>
            <a:r>
              <a:rPr lang="en-US" sz="2800" dirty="0"/>
              <a:t>December 3</a:t>
            </a:r>
            <a:r>
              <a:rPr lang="en-US" sz="2800" baseline="30000" dirty="0"/>
              <a:t>rd</a:t>
            </a:r>
            <a:r>
              <a:rPr lang="en-US" sz="2800" dirty="0"/>
              <a:t>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9243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5B45CAC-9CB2-FC63-9821-685B01C4CF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E4712E04-D0D3-5EC9-D886-C34C509AE31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71669" y="946777"/>
            <a:ext cx="10128446" cy="557847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477172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771C62-3226-D915-6A98-F0884E4FA0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488544" y="568354"/>
            <a:ext cx="8915400" cy="5721292"/>
          </a:xfrm>
        </p:spPr>
        <p:txBody>
          <a:bodyPr>
            <a:normAutofit fontScale="92500" lnSpcReduction="10000"/>
          </a:bodyPr>
          <a:lstStyle/>
          <a:p>
            <a:r>
              <a:rPr lang="en-US" sz="2800" dirty="0"/>
              <a:t>Reminder: The following documents can be found on the MCT page on ERCOT.com </a:t>
            </a:r>
          </a:p>
          <a:p>
            <a:pPr lvl="1"/>
            <a:r>
              <a:rPr lang="en-US" sz="2600" dirty="0"/>
              <a:t>Texas SET v5.0 Business Requirements</a:t>
            </a:r>
          </a:p>
          <a:p>
            <a:pPr lvl="1"/>
            <a:r>
              <a:rPr lang="en-US" sz="2600" dirty="0"/>
              <a:t>DDL for TDSP ESIID Extract </a:t>
            </a:r>
          </a:p>
          <a:p>
            <a:pPr lvl="1"/>
            <a:r>
              <a:rPr lang="en-US" sz="2600" dirty="0"/>
              <a:t>DDL for the Siebel Service Order Extract</a:t>
            </a:r>
          </a:p>
          <a:p>
            <a:pPr lvl="1"/>
            <a:r>
              <a:rPr lang="en-US" sz="2600" dirty="0"/>
              <a:t>Zip file containing all approved Texas SET v5.0 Change Controls</a:t>
            </a:r>
          </a:p>
          <a:p>
            <a:pPr lvl="1"/>
            <a:r>
              <a:rPr lang="en-US" sz="2600" dirty="0"/>
              <a:t>Texas SET v5.0 DRAFT Redlines</a:t>
            </a:r>
          </a:p>
          <a:p>
            <a:pPr lvl="1"/>
            <a:r>
              <a:rPr lang="en-US" sz="2600" dirty="0"/>
              <a:t>Texas SET v5.0 DRAFT SEF Files</a:t>
            </a:r>
          </a:p>
          <a:p>
            <a:pPr lvl="1"/>
            <a:r>
              <a:rPr lang="en-US" sz="2600" dirty="0"/>
              <a:t>Texas SET v5.0 Implementation Plan</a:t>
            </a:r>
          </a:p>
          <a:p>
            <a:pPr marL="457200" lvl="1" indent="0">
              <a:buNone/>
            </a:pPr>
            <a:endParaRPr lang="en-US" sz="2800" dirty="0">
              <a:hlinkClick r:id="rId2"/>
            </a:endParaRPr>
          </a:p>
          <a:p>
            <a:pPr marL="457200" lvl="1" indent="0">
              <a:buNone/>
            </a:pPr>
            <a:r>
              <a:rPr lang="en-US" sz="2800" dirty="0">
                <a:hlinkClick r:id="rId2"/>
              </a:rPr>
              <a:t>Market Coordination Team for Texas SET Version Releases (ercot.com)</a:t>
            </a:r>
            <a:endParaRPr lang="en-US" sz="2200" dirty="0"/>
          </a:p>
          <a:p>
            <a:pPr lvl="1"/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2414676064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238A853E2A21D478864F317E572DCF9" ma:contentTypeVersion="12" ma:contentTypeDescription="Create a new document." ma:contentTypeScope="" ma:versionID="029a2705f5fe948151c097c78f8bd955">
  <xsd:schema xmlns:xsd="http://www.w3.org/2001/XMLSchema" xmlns:xs="http://www.w3.org/2001/XMLSchema" xmlns:p="http://schemas.microsoft.com/office/2006/metadata/properties" xmlns:ns3="97deaf5a-01d9-4834-89d2-802f43df07d1" xmlns:ns4="ded7f6be-006e-48d8-8435-0405bc84a9a7" targetNamespace="http://schemas.microsoft.com/office/2006/metadata/properties" ma:root="true" ma:fieldsID="93c90ac9b57db8328c650b64ab4e73e9" ns3:_="" ns4:_="">
    <xsd:import namespace="97deaf5a-01d9-4834-89d2-802f43df07d1"/>
    <xsd:import namespace="ded7f6be-006e-48d8-8435-0405bc84a9a7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deaf5a-01d9-4834-89d2-802f43df07d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1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6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ed7f6be-006e-48d8-8435-0405bc84a9a7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DFB7A8B-BDA3-4416-BD04-166D89D0C5A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1F215376-418E-4677-914E-486E763E705E}">
  <ds:schemaRefs>
    <ds:schemaRef ds:uri="http://www.w3.org/XML/1998/namespace"/>
    <ds:schemaRef ds:uri="http://purl.org/dc/elements/1.1/"/>
    <ds:schemaRef ds:uri="ded7f6be-006e-48d8-8435-0405bc84a9a7"/>
    <ds:schemaRef ds:uri="http://purl.org/dc/terms/"/>
    <ds:schemaRef ds:uri="97deaf5a-01d9-4834-89d2-802f43df07d1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BAB06AE6-F182-4DF8-8B0B-8C70BE614E3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7deaf5a-01d9-4834-89d2-802f43df07d1"/>
    <ds:schemaRef ds:uri="ded7f6be-006e-48d8-8435-0405bc84a9a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4057</TotalTime>
  <Words>242</Words>
  <Application>Microsoft Office PowerPoint</Application>
  <PresentationFormat>Widescreen</PresentationFormat>
  <Paragraphs>31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Century Gothic</vt:lpstr>
      <vt:lpstr>Wingdings 3</vt:lpstr>
      <vt:lpstr>Wisp</vt:lpstr>
      <vt:lpstr>Market Coordination Team Update</vt:lpstr>
      <vt:lpstr>PowerPoint Presentation</vt:lpstr>
      <vt:lpstr>Texas SET 5.0 Implementation Plan</vt:lpstr>
      <vt:lpstr>Future Meetings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 Coordination Team Update</dc:title>
  <dc:creator>Thurman, Kathryn</dc:creator>
  <cp:lastModifiedBy>ERCOT</cp:lastModifiedBy>
  <cp:revision>39</cp:revision>
  <dcterms:created xsi:type="dcterms:W3CDTF">2022-07-28T16:49:29Z</dcterms:created>
  <dcterms:modified xsi:type="dcterms:W3CDTF">2024-10-14T16:18:38Z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0x010100E238A853E2A21D478864F317E572DCF9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2023-07-25T13:03:22Z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0973334d-558f-4079-a0c1-5bed0c28f24d</vt:lpwstr>
  </property>
  <property fmtid="{D5CDD505-2E9C-101B-9397-08002B2CF9AE}" pid="9" name="MSIP_Label_7084cbda-52b8-46fb-a7b7-cb5bd465ed85_ContentBits">
    <vt:lpwstr>0</vt:lpwstr>
  </property>
</Properties>
</file>

<file path=docProps/thumbnail.jpeg>
</file>