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62" r:id="rId7"/>
    <p:sldId id="258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committees/rms/mc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October 15, 2024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837267"/>
            <a:ext cx="8915400" cy="4396623"/>
          </a:xfrm>
        </p:spPr>
        <p:txBody>
          <a:bodyPr>
            <a:normAutofit/>
          </a:bodyPr>
          <a:lstStyle/>
          <a:p>
            <a:r>
              <a:rPr lang="en-US" sz="2800" dirty="0"/>
              <a:t>Reviewed updated Texas SET Implementation Plan </a:t>
            </a:r>
          </a:p>
          <a:p>
            <a:endParaRPr lang="en-US" sz="2800" dirty="0"/>
          </a:p>
          <a:p>
            <a:r>
              <a:rPr lang="en-US" sz="2800" dirty="0"/>
              <a:t>Finalized Texas SET v5.0 Implementation Guides and requesting RMS Approval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400" dirty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6463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EB68F-C7D0-9355-3892-369556A6B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Texas SET 5.0 Implementation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F70F0-B9C0-4EA6-637C-D0E9CF199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2800" dirty="0"/>
              <a:t>Friday, November 8</a:t>
            </a:r>
            <a:r>
              <a:rPr lang="en-US" sz="2800" baseline="30000" dirty="0"/>
              <a:t>th</a:t>
            </a:r>
            <a:r>
              <a:rPr lang="en-US" sz="2800" dirty="0"/>
              <a:t> and Saturday, November 9</a:t>
            </a:r>
            <a:r>
              <a:rPr lang="en-US" sz="2800" baseline="30000" dirty="0"/>
              <a:t>th</a:t>
            </a:r>
            <a:r>
              <a:rPr lang="en-US" sz="2800" dirty="0"/>
              <a:t> will be treated as a TDSP Non-Business Day</a:t>
            </a:r>
          </a:p>
          <a:p>
            <a:pPr lvl="1"/>
            <a:r>
              <a:rPr lang="en-US" sz="2600" dirty="0"/>
              <a:t>Requested date for Move Ins, Move Outs and Switches must be for Monday, November 11, 2024 and beyond</a:t>
            </a:r>
          </a:p>
          <a:p>
            <a:r>
              <a:rPr lang="en-US" sz="2800" dirty="0"/>
              <a:t>CRs to suspend Initiating transactions Friday, November 8</a:t>
            </a:r>
            <a:r>
              <a:rPr lang="en-US" sz="2800" baseline="30000" dirty="0"/>
              <a:t>th</a:t>
            </a:r>
            <a:r>
              <a:rPr lang="en-US" sz="2800" dirty="0"/>
              <a:t> at 12:00 PM </a:t>
            </a:r>
            <a:endParaRPr lang="en-US" sz="2800" baseline="30000" dirty="0"/>
          </a:p>
          <a:p>
            <a:r>
              <a:rPr lang="en-US" sz="2800" dirty="0"/>
              <a:t>TDSPs suspend response transactions and log MarkeTrak Issue for the Initial County Load file Friday, November 8</a:t>
            </a:r>
            <a:r>
              <a:rPr lang="en-US" sz="2800" baseline="30000" dirty="0"/>
              <a:t>th</a:t>
            </a:r>
            <a:r>
              <a:rPr lang="en-US" sz="2800" dirty="0"/>
              <a:t> at 1:00 PM</a:t>
            </a:r>
          </a:p>
          <a:p>
            <a:r>
              <a:rPr lang="en-US" sz="2800" dirty="0"/>
              <a:t>TDSPs suspend 867s Saturday, November 9</a:t>
            </a:r>
            <a:r>
              <a:rPr lang="en-US" sz="2800" baseline="30000" dirty="0"/>
              <a:t>th</a:t>
            </a:r>
            <a:r>
              <a:rPr lang="en-US" sz="2800" dirty="0"/>
              <a:t> at 5:00 AM</a:t>
            </a:r>
          </a:p>
          <a:p>
            <a:r>
              <a:rPr lang="en-US" sz="2800" dirty="0"/>
              <a:t>TDSPs suspend 814_20 transactions and LSE Files to ERCOT Saturday, November 9</a:t>
            </a:r>
            <a:r>
              <a:rPr lang="en-US" sz="2800" baseline="30000" dirty="0"/>
              <a:t>th</a:t>
            </a:r>
            <a:r>
              <a:rPr lang="en-US" sz="2800" dirty="0"/>
              <a:t> at 6:00 AM</a:t>
            </a:r>
          </a:p>
          <a:p>
            <a:r>
              <a:rPr lang="en-US" sz="2800" dirty="0"/>
              <a:t>All Market Participants suspend 997s Saturday, November 9</a:t>
            </a:r>
            <a:r>
              <a:rPr lang="en-US" sz="2800" baseline="30000" dirty="0"/>
              <a:t>th</a:t>
            </a:r>
            <a:r>
              <a:rPr lang="en-US" sz="2800" dirty="0"/>
              <a:t> at 6:00 AM</a:t>
            </a:r>
          </a:p>
          <a:p>
            <a:r>
              <a:rPr lang="en-US" sz="2800" dirty="0"/>
              <a:t>ERCOT shuts down inbound and outbound processing and MarkeTrak Saturday, November 9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3B57DB-9E37-D277-4B35-93BBDF053775}"/>
              </a:ext>
            </a:extLst>
          </p:cNvPr>
          <p:cNvSpPr txBox="1"/>
          <p:nvPr/>
        </p:nvSpPr>
        <p:spPr>
          <a:xfrm>
            <a:off x="2589212" y="1301002"/>
            <a:ext cx="805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Please see the official  Implementation Plan posted on the MCT page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74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October 23</a:t>
            </a:r>
            <a:r>
              <a:rPr lang="en-US" sz="2800" baseline="30000" dirty="0"/>
              <a:t>rd</a:t>
            </a:r>
            <a:r>
              <a:rPr lang="en-US" sz="2800" dirty="0"/>
              <a:t>   </a:t>
            </a:r>
          </a:p>
          <a:p>
            <a:endParaRPr lang="en-US" sz="2800" baseline="30000" dirty="0"/>
          </a:p>
          <a:p>
            <a:r>
              <a:rPr lang="en-US" sz="2800" dirty="0"/>
              <a:t>December 3</a:t>
            </a:r>
            <a:r>
              <a:rPr lang="en-US" sz="2800" baseline="30000" dirty="0"/>
              <a:t>rd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45CAC-9CB2-FC63-9821-685B01C4C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12E04-D0D3-5EC9-D886-C34C509AE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69" y="946777"/>
            <a:ext cx="10128446" cy="55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7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71C62-3226-D915-6A98-F0884E4FA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8544" y="568354"/>
            <a:ext cx="8915400" cy="572129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Reminder: The following documents can be found on the MCT page on ERCOT.com </a:t>
            </a:r>
          </a:p>
          <a:p>
            <a:pPr lvl="1"/>
            <a:r>
              <a:rPr lang="en-US" sz="2600" dirty="0"/>
              <a:t>Texas SET v5.0 Business Requirements</a:t>
            </a:r>
          </a:p>
          <a:p>
            <a:pPr lvl="1"/>
            <a:r>
              <a:rPr lang="en-US" sz="2600" dirty="0"/>
              <a:t>DDL for TDSP ESIID Extract </a:t>
            </a:r>
          </a:p>
          <a:p>
            <a:pPr lvl="1"/>
            <a:r>
              <a:rPr lang="en-US" sz="2600" dirty="0"/>
              <a:t>DDL for the Siebel Service Order Extract</a:t>
            </a:r>
          </a:p>
          <a:p>
            <a:pPr lvl="1"/>
            <a:r>
              <a:rPr lang="en-US" sz="2600" dirty="0"/>
              <a:t>Zip file containing all approved Texas SET v5.0 Change Controls</a:t>
            </a:r>
          </a:p>
          <a:p>
            <a:pPr lvl="1"/>
            <a:r>
              <a:rPr lang="en-US" sz="2600" dirty="0"/>
              <a:t>Texas SET v5.0 DRAFT Redlines</a:t>
            </a:r>
          </a:p>
          <a:p>
            <a:pPr lvl="1"/>
            <a:r>
              <a:rPr lang="en-US" sz="2600" dirty="0"/>
              <a:t>Texas SET v5.0 DRAFT SEF Files</a:t>
            </a:r>
          </a:p>
          <a:p>
            <a:pPr lvl="1"/>
            <a:r>
              <a:rPr lang="en-US" sz="2600" dirty="0"/>
              <a:t>Texas SET v5.0 Implementation Plan</a:t>
            </a:r>
          </a:p>
          <a:p>
            <a:pPr marL="457200" lvl="1" indent="0">
              <a:buNone/>
            </a:pPr>
            <a:endParaRPr lang="en-US" sz="2800" dirty="0">
              <a:hlinkClick r:id="rId2"/>
            </a:endParaRPr>
          </a:p>
          <a:p>
            <a:pPr marL="457200" lvl="1" indent="0">
              <a:buNone/>
            </a:pPr>
            <a:r>
              <a:rPr lang="en-US" sz="2800" dirty="0">
                <a:hlinkClick r:id="rId2"/>
              </a:rPr>
              <a:t>Market Coordination Team for Texas SET Version Releases (ercot.com)</a:t>
            </a:r>
            <a:endParaRPr lang="en-US" sz="2200" dirty="0"/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1467606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4057</TotalTime>
  <Words>242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Wisp</vt:lpstr>
      <vt:lpstr>Market Coordination Team Update</vt:lpstr>
      <vt:lpstr>PowerPoint Presentation</vt:lpstr>
      <vt:lpstr>Texas SET 5.0 Implementation Plan</vt:lpstr>
      <vt:lpstr>Future Meetings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ERCOT</cp:lastModifiedBy>
  <cp:revision>39</cp:revision>
  <dcterms:created xsi:type="dcterms:W3CDTF">2022-07-28T16:49:29Z</dcterms:created>
  <dcterms:modified xsi:type="dcterms:W3CDTF">2024-10-14T16:18:38Z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2023-07-25T13:03:22Z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0973334d-558f-4079-a0c1-5bed0c28f24d</vt:lpwstr>
  </property>
  <property fmtid="{D5CDD505-2E9C-101B-9397-08002B2CF9AE}" pid="9" name="MSIP_Label_7084cbda-52b8-46fb-a7b7-cb5bd465ed85_ContentBits">
    <vt:lpwstr>0</vt:lpwstr>
  </property>
</Properties>
</file>