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260" r:id="rId6"/>
    <p:sldId id="348" r:id="rId7"/>
    <p:sldId id="860" r:id="rId8"/>
    <p:sldId id="349" r:id="rId9"/>
    <p:sldId id="861" r:id="rId10"/>
    <p:sldId id="862" r:id="rId11"/>
    <p:sldId id="863" r:id="rId12"/>
    <p:sldId id="864" r:id="rId13"/>
    <p:sldId id="867" r:id="rId14"/>
    <p:sldId id="865" r:id="rId15"/>
    <p:sldId id="866" r:id="rId16"/>
    <p:sldId id="34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liard, Marie" initials="HM" lastIdx="5" clrIdx="0">
    <p:extLst>
      <p:ext uri="{19B8F6BF-5375-455C-9EA6-DF929625EA0E}">
        <p15:presenceInfo xmlns:p15="http://schemas.microsoft.com/office/powerpoint/2012/main" userId="S-1-5-21-639947351-343809578-3807592339-59900" providerId="AD"/>
      </p:ext>
    </p:extLst>
  </p:cmAuthor>
  <p:cmAuthor id="2" name="Juliana Morehead" initials="JM(1)" lastIdx="8" clrIdx="1">
    <p:extLst>
      <p:ext uri="{19B8F6BF-5375-455C-9EA6-DF929625EA0E}">
        <p15:presenceInfo xmlns:p15="http://schemas.microsoft.com/office/powerpoint/2012/main" userId="Juliana Morehead" providerId="None"/>
      </p:ext>
    </p:extLst>
  </p:cmAuthor>
  <p:cmAuthor id="3" name="Maggio, Dave" initials="MD" lastIdx="4" clrIdx="2">
    <p:extLst>
      <p:ext uri="{19B8F6BF-5375-455C-9EA6-DF929625EA0E}">
        <p15:presenceInfo xmlns:p15="http://schemas.microsoft.com/office/powerpoint/2012/main" userId="S-1-5-21-639947351-343809578-3807592339-47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5" autoAdjust="0"/>
    <p:restoredTop sz="90158" autoAdjust="0"/>
  </p:normalViewPr>
  <p:slideViewPr>
    <p:cSldViewPr showGuides="1">
      <p:cViewPr varScale="1">
        <p:scale>
          <a:sx n="115" d="100"/>
          <a:sy n="115" d="100"/>
        </p:scale>
        <p:origin x="204" y="102"/>
      </p:cViewPr>
      <p:guideLst>
        <p:guide orient="horz" pos="2160"/>
        <p:guide pos="2880"/>
      </p:guideLst>
    </p:cSldViewPr>
  </p:slideViewPr>
  <p:notesTextViewPr>
    <p:cViewPr>
      <p:scale>
        <a:sx n="3" d="2"/>
        <a:sy n="3" d="2"/>
      </p:scale>
      <p:origin x="0" y="0"/>
    </p:cViewPr>
  </p:notesTextViewPr>
  <p:notesViewPr>
    <p:cSldViewPr showGuides="1">
      <p:cViewPr varScale="1">
        <p:scale>
          <a:sx n="97" d="100"/>
          <a:sy n="97" d="100"/>
        </p:scale>
        <p:origin x="357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10/16/2024</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10/16/2024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43200"/>
            <a:ext cx="7772400" cy="857250"/>
          </a:xfrm>
          <a:prstGeom prst="rect">
            <a:avLst/>
          </a:prstGeom>
        </p:spPr>
        <p:txBody>
          <a:bodyPr/>
          <a:lstStyle>
            <a:lvl1pPr>
              <a:defRPr sz="3600">
                <a:solidFill>
                  <a:schemeClr val="tx2"/>
                </a:solidFill>
              </a:defRPr>
            </a:lvl1pPr>
          </a:lstStyle>
          <a:p>
            <a:r>
              <a:rPr lang="en-US" dirty="0"/>
              <a:t>Click to edit Master title style</a:t>
            </a:r>
          </a:p>
        </p:txBody>
      </p:sp>
      <p:sp>
        <p:nvSpPr>
          <p:cNvPr id="6" name="Slide Number Placeholder 5"/>
          <p:cNvSpPr>
            <a:spLocks noGrp="1"/>
          </p:cNvSpPr>
          <p:nvPr>
            <p:ph type="sldNum" sz="quarter" idx="4"/>
          </p:nvPr>
        </p:nvSpPr>
        <p:spPr>
          <a:xfrm>
            <a:off x="84582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2</a:t>
            </a:r>
          </a:p>
        </p:txBody>
      </p:sp>
      <p:sp>
        <p:nvSpPr>
          <p:cNvPr id="7"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800">
                <a:solidFill>
                  <a:schemeClr val="tx2"/>
                </a:solidFill>
              </a:defRPr>
            </a:lvl4pPr>
            <a:lvl5pPr>
              <a:defRPr sz="18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4582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a:off x="76200" y="6223084"/>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22308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5994484"/>
            <a:ext cx="1181868" cy="457200"/>
          </a:xfrm>
          <a:prstGeom prst="rect">
            <a:avLst/>
          </a:prstGeom>
        </p:spPr>
      </p:pic>
      <p:sp>
        <p:nvSpPr>
          <p:cNvPr id="9" name="TextBox 8"/>
          <p:cNvSpPr txBox="1"/>
          <p:nvPr userDrawn="1"/>
        </p:nvSpPr>
        <p:spPr>
          <a:xfrm>
            <a:off x="304800" y="6415801"/>
            <a:ext cx="2840925" cy="246221"/>
          </a:xfrm>
          <a:prstGeom prst="rect">
            <a:avLst/>
          </a:prstGeom>
          <a:noFill/>
        </p:spPr>
        <p:txBody>
          <a:bodyPr wrap="square" rtlCol="0">
            <a:spAutoFit/>
          </a:bodyPr>
          <a:lstStyle/>
          <a:p>
            <a:pPr algn="l"/>
            <a:r>
              <a:rPr lang="en-US" sz="1000" b="1" baseline="0" dirty="0">
                <a:solidFill>
                  <a:schemeClr val="tx2"/>
                </a:solidFill>
              </a:rPr>
              <a:t>ERCOT Public</a:t>
            </a:r>
            <a:endParaRPr lang="en-US" sz="1000" b="1" dirty="0">
              <a:solidFill>
                <a:schemeClr val="tx2"/>
              </a:solidFill>
            </a:endParaRPr>
          </a:p>
        </p:txBody>
      </p:sp>
      <p:sp>
        <p:nvSpPr>
          <p:cNvPr id="2" name="Slide Number Placeholder 1"/>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2</a:t>
            </a: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3.xml"/><Relationship Id="rId5" Type="http://schemas.openxmlformats.org/officeDocument/2006/relationships/image" Target="../media/image8.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505200" y="1843951"/>
            <a:ext cx="5553740" cy="3293209"/>
          </a:xfrm>
          <a:prstGeom prst="rect">
            <a:avLst/>
          </a:prstGeom>
          <a:noFill/>
        </p:spPr>
        <p:txBody>
          <a:bodyPr wrap="square" rtlCol="0">
            <a:spAutoFit/>
          </a:bodyPr>
          <a:lstStyle/>
          <a:p>
            <a:r>
              <a:rPr lang="en-US" sz="2400" b="1" dirty="0">
                <a:solidFill>
                  <a:schemeClr val="tx2"/>
                </a:solidFill>
              </a:rPr>
              <a:t>Parameters for Proxy Ancillary Service Offer Floors – 2</a:t>
            </a:r>
            <a:r>
              <a:rPr lang="en-US" sz="2400" b="1" baseline="30000" dirty="0">
                <a:solidFill>
                  <a:schemeClr val="tx2"/>
                </a:solidFill>
              </a:rPr>
              <a:t>nd</a:t>
            </a:r>
            <a:r>
              <a:rPr lang="en-US" sz="2400" b="1" dirty="0">
                <a:solidFill>
                  <a:schemeClr val="tx2"/>
                </a:solidFill>
              </a:rPr>
              <a:t> Discussion</a:t>
            </a:r>
            <a:endParaRPr lang="en-US" i="1" dirty="0">
              <a:solidFill>
                <a:schemeClr val="tx2"/>
              </a:solidFill>
            </a:endParaRPr>
          </a:p>
          <a:p>
            <a:endParaRPr lang="en-US" i="1" dirty="0">
              <a:solidFill>
                <a:schemeClr val="tx2"/>
              </a:solidFill>
            </a:endParaRPr>
          </a:p>
          <a:p>
            <a:endParaRPr lang="en-US" i="1" dirty="0">
              <a:solidFill>
                <a:schemeClr val="tx2"/>
              </a:solidFill>
            </a:endParaRPr>
          </a:p>
          <a:p>
            <a:r>
              <a:rPr lang="en-US" sz="2000" i="1" dirty="0">
                <a:solidFill>
                  <a:schemeClr val="tx2"/>
                </a:solidFill>
              </a:rPr>
              <a:t>David Maggio</a:t>
            </a:r>
          </a:p>
          <a:p>
            <a:r>
              <a:rPr lang="en-US" sz="2000" dirty="0">
                <a:solidFill>
                  <a:schemeClr val="tx2"/>
                </a:solidFill>
              </a:rPr>
              <a:t>Principal, Market Design &amp; Analytics</a:t>
            </a:r>
          </a:p>
          <a:p>
            <a:endParaRPr lang="en-US" sz="2000" dirty="0">
              <a:solidFill>
                <a:schemeClr val="tx2"/>
              </a:solidFill>
            </a:endParaRPr>
          </a:p>
          <a:p>
            <a:r>
              <a:rPr lang="en-US" sz="2000" dirty="0">
                <a:solidFill>
                  <a:schemeClr val="tx2"/>
                </a:solidFill>
              </a:rPr>
              <a:t>RTCBTF</a:t>
            </a:r>
          </a:p>
          <a:p>
            <a:r>
              <a:rPr lang="en-US" sz="2000" dirty="0">
                <a:solidFill>
                  <a:schemeClr val="tx2"/>
                </a:solidFill>
              </a:rPr>
              <a:t>October 22, 2024</a:t>
            </a: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8CE9E-B715-766D-E0A4-E767ECE7DA78}"/>
              </a:ext>
            </a:extLst>
          </p:cNvPr>
          <p:cNvSpPr>
            <a:spLocks noGrp="1"/>
          </p:cNvSpPr>
          <p:nvPr>
            <p:ph type="title"/>
          </p:nvPr>
        </p:nvSpPr>
        <p:spPr/>
        <p:txBody>
          <a:bodyPr/>
          <a:lstStyle/>
          <a:p>
            <a:r>
              <a:rPr lang="en-US" dirty="0"/>
              <a:t>RTC Simulation Tool Illustration: June 20, 2023, cont.</a:t>
            </a:r>
          </a:p>
        </p:txBody>
      </p:sp>
      <p:sp>
        <p:nvSpPr>
          <p:cNvPr id="4" name="Slide Number Placeholder 3">
            <a:extLst>
              <a:ext uri="{FF2B5EF4-FFF2-40B4-BE49-F238E27FC236}">
                <a16:creationId xmlns:a16="http://schemas.microsoft.com/office/drawing/2014/main" id="{55C24132-78EA-EDCC-9355-63BE29D3736D}"/>
              </a:ext>
            </a:extLst>
          </p:cNvPr>
          <p:cNvSpPr>
            <a:spLocks noGrp="1"/>
          </p:cNvSpPr>
          <p:nvPr>
            <p:ph type="sldNum" sz="quarter" idx="4"/>
          </p:nvPr>
        </p:nvSpPr>
        <p:spPr/>
        <p:txBody>
          <a:bodyPr/>
          <a:lstStyle/>
          <a:p>
            <a:fld id="{1D93BD3E-1E9A-4970-A6F7-E7AC52762E0C}" type="slidenum">
              <a:rPr lang="en-US" smtClean="0"/>
              <a:pPr/>
              <a:t>10</a:t>
            </a:fld>
            <a:endParaRPr lang="en-US" dirty="0"/>
          </a:p>
        </p:txBody>
      </p:sp>
      <p:sp>
        <p:nvSpPr>
          <p:cNvPr id="5" name="TextBox 4">
            <a:extLst>
              <a:ext uri="{FF2B5EF4-FFF2-40B4-BE49-F238E27FC236}">
                <a16:creationId xmlns:a16="http://schemas.microsoft.com/office/drawing/2014/main" id="{16C9A804-0E02-A1AC-9B91-EB0C762B3A5B}"/>
              </a:ext>
            </a:extLst>
          </p:cNvPr>
          <p:cNvSpPr txBox="1"/>
          <p:nvPr/>
        </p:nvSpPr>
        <p:spPr>
          <a:xfrm>
            <a:off x="529570" y="685801"/>
            <a:ext cx="3661430" cy="307777"/>
          </a:xfrm>
          <a:prstGeom prst="rect">
            <a:avLst/>
          </a:prstGeom>
          <a:noFill/>
        </p:spPr>
        <p:txBody>
          <a:bodyPr wrap="square" rtlCol="0">
            <a:spAutoFit/>
          </a:bodyPr>
          <a:lstStyle/>
          <a:p>
            <a:pPr algn="ctr"/>
            <a:r>
              <a:rPr lang="en-US" sz="1400" i="1" dirty="0">
                <a:solidFill>
                  <a:schemeClr val="accent4"/>
                </a:solidFill>
              </a:rPr>
              <a:t>Proxy Offer Floor = $2,000/MW per hour</a:t>
            </a:r>
            <a:endParaRPr lang="en-US" i="1" dirty="0">
              <a:solidFill>
                <a:schemeClr val="accent4"/>
              </a:solidFill>
            </a:endParaRPr>
          </a:p>
        </p:txBody>
      </p:sp>
      <p:sp>
        <p:nvSpPr>
          <p:cNvPr id="6" name="TextBox 5">
            <a:extLst>
              <a:ext uri="{FF2B5EF4-FFF2-40B4-BE49-F238E27FC236}">
                <a16:creationId xmlns:a16="http://schemas.microsoft.com/office/drawing/2014/main" id="{5F0D1308-0AA3-811A-6497-C679E85A1B34}"/>
              </a:ext>
            </a:extLst>
          </p:cNvPr>
          <p:cNvSpPr txBox="1"/>
          <p:nvPr/>
        </p:nvSpPr>
        <p:spPr>
          <a:xfrm>
            <a:off x="5257800" y="685800"/>
            <a:ext cx="3347881" cy="307777"/>
          </a:xfrm>
          <a:prstGeom prst="rect">
            <a:avLst/>
          </a:prstGeom>
          <a:noFill/>
        </p:spPr>
        <p:txBody>
          <a:bodyPr wrap="square" rtlCol="0">
            <a:spAutoFit/>
          </a:bodyPr>
          <a:lstStyle/>
          <a:p>
            <a:pPr algn="ctr"/>
            <a:r>
              <a:rPr lang="en-US" sz="1400" i="1" dirty="0">
                <a:solidFill>
                  <a:schemeClr val="accent4"/>
                </a:solidFill>
              </a:rPr>
              <a:t>Proxy Offer Floor = $0/MW per hour</a:t>
            </a:r>
            <a:endParaRPr lang="en-US" i="1" dirty="0">
              <a:solidFill>
                <a:schemeClr val="accent4"/>
              </a:solidFill>
            </a:endParaRPr>
          </a:p>
        </p:txBody>
      </p:sp>
      <p:pic>
        <p:nvPicPr>
          <p:cNvPr id="14" name="Picture 13">
            <a:extLst>
              <a:ext uri="{FF2B5EF4-FFF2-40B4-BE49-F238E27FC236}">
                <a16:creationId xmlns:a16="http://schemas.microsoft.com/office/drawing/2014/main" id="{E8708E6C-6811-6B67-1425-9DFB4E036F86}"/>
              </a:ext>
            </a:extLst>
          </p:cNvPr>
          <p:cNvPicPr>
            <a:picLocks noChangeAspect="1"/>
          </p:cNvPicPr>
          <p:nvPr/>
        </p:nvPicPr>
        <p:blipFill>
          <a:blip r:embed="rId2"/>
          <a:stretch>
            <a:fillRect/>
          </a:stretch>
        </p:blipFill>
        <p:spPr>
          <a:xfrm>
            <a:off x="4876799" y="1305133"/>
            <a:ext cx="3819525" cy="2548294"/>
          </a:xfrm>
          <a:prstGeom prst="rect">
            <a:avLst/>
          </a:prstGeom>
        </p:spPr>
      </p:pic>
      <p:pic>
        <p:nvPicPr>
          <p:cNvPr id="16" name="Picture 15">
            <a:extLst>
              <a:ext uri="{FF2B5EF4-FFF2-40B4-BE49-F238E27FC236}">
                <a16:creationId xmlns:a16="http://schemas.microsoft.com/office/drawing/2014/main" id="{5EA7E8A8-1F4D-8A3F-EBC6-67DCE6FFB876}"/>
              </a:ext>
            </a:extLst>
          </p:cNvPr>
          <p:cNvPicPr>
            <a:picLocks noChangeAspect="1"/>
          </p:cNvPicPr>
          <p:nvPr/>
        </p:nvPicPr>
        <p:blipFill>
          <a:blip r:embed="rId3"/>
          <a:stretch>
            <a:fillRect/>
          </a:stretch>
        </p:blipFill>
        <p:spPr>
          <a:xfrm>
            <a:off x="114300" y="1351895"/>
            <a:ext cx="533400" cy="2350474"/>
          </a:xfrm>
          <a:prstGeom prst="rect">
            <a:avLst/>
          </a:prstGeom>
        </p:spPr>
      </p:pic>
      <p:pic>
        <p:nvPicPr>
          <p:cNvPr id="18" name="Picture 17">
            <a:extLst>
              <a:ext uri="{FF2B5EF4-FFF2-40B4-BE49-F238E27FC236}">
                <a16:creationId xmlns:a16="http://schemas.microsoft.com/office/drawing/2014/main" id="{D76517A0-B544-1528-0939-6CDBE132DA7A}"/>
              </a:ext>
            </a:extLst>
          </p:cNvPr>
          <p:cNvPicPr>
            <a:picLocks noChangeAspect="1"/>
          </p:cNvPicPr>
          <p:nvPr/>
        </p:nvPicPr>
        <p:blipFill>
          <a:blip r:embed="rId4"/>
          <a:stretch>
            <a:fillRect/>
          </a:stretch>
        </p:blipFill>
        <p:spPr>
          <a:xfrm>
            <a:off x="676274" y="1237292"/>
            <a:ext cx="3819525" cy="2651959"/>
          </a:xfrm>
          <a:prstGeom prst="rect">
            <a:avLst/>
          </a:prstGeom>
        </p:spPr>
      </p:pic>
      <p:cxnSp>
        <p:nvCxnSpPr>
          <p:cNvPr id="25" name="Straight Connector 24">
            <a:extLst>
              <a:ext uri="{FF2B5EF4-FFF2-40B4-BE49-F238E27FC236}">
                <a16:creationId xmlns:a16="http://schemas.microsoft.com/office/drawing/2014/main" id="{3DC28463-754B-2D58-6CC0-9AD61E7110CB}"/>
              </a:ext>
            </a:extLst>
          </p:cNvPr>
          <p:cNvCxnSpPr>
            <a:cxnSpLocks/>
          </p:cNvCxnSpPr>
          <p:nvPr/>
        </p:nvCxnSpPr>
        <p:spPr>
          <a:xfrm>
            <a:off x="4648200" y="993577"/>
            <a:ext cx="0" cy="2740957"/>
          </a:xfrm>
          <a:prstGeom prst="line">
            <a:avLst/>
          </a:prstGeom>
          <a:ln w="25400">
            <a:solidFill>
              <a:schemeClr val="tx2"/>
            </a:solidFill>
            <a:prstDash val="solid"/>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id="{4ECBC75D-24E7-039C-25A6-07C8ED11B8C4}"/>
              </a:ext>
            </a:extLst>
          </p:cNvPr>
          <p:cNvPicPr>
            <a:picLocks noChangeAspect="1"/>
          </p:cNvPicPr>
          <p:nvPr/>
        </p:nvPicPr>
        <p:blipFill rotWithShape="1">
          <a:blip r:embed="rId5"/>
          <a:srcRect t="21541"/>
          <a:stretch/>
        </p:blipFill>
        <p:spPr>
          <a:xfrm>
            <a:off x="1637991" y="3898415"/>
            <a:ext cx="6020418" cy="447963"/>
          </a:xfrm>
          <a:prstGeom prst="rect">
            <a:avLst/>
          </a:prstGeom>
        </p:spPr>
      </p:pic>
      <p:sp>
        <p:nvSpPr>
          <p:cNvPr id="28" name="TextBox 27">
            <a:extLst>
              <a:ext uri="{FF2B5EF4-FFF2-40B4-BE49-F238E27FC236}">
                <a16:creationId xmlns:a16="http://schemas.microsoft.com/office/drawing/2014/main" id="{D146E330-05CD-1425-6330-D52A7A4031B3}"/>
              </a:ext>
            </a:extLst>
          </p:cNvPr>
          <p:cNvSpPr txBox="1"/>
          <p:nvPr/>
        </p:nvSpPr>
        <p:spPr>
          <a:xfrm>
            <a:off x="1495031" y="917378"/>
            <a:ext cx="1734386" cy="307777"/>
          </a:xfrm>
          <a:prstGeom prst="rect">
            <a:avLst/>
          </a:prstGeom>
          <a:noFill/>
        </p:spPr>
        <p:txBody>
          <a:bodyPr wrap="none" rtlCol="0">
            <a:spAutoFit/>
          </a:bodyPr>
          <a:lstStyle/>
          <a:p>
            <a:pPr algn="ctr"/>
            <a:r>
              <a:rPr lang="en-US" sz="1400" dirty="0">
                <a:solidFill>
                  <a:schemeClr val="tx2"/>
                </a:solidFill>
              </a:rPr>
              <a:t>RTC ECRS Awards</a:t>
            </a:r>
            <a:endParaRPr lang="en-US" dirty="0">
              <a:solidFill>
                <a:schemeClr val="tx2"/>
              </a:solidFill>
            </a:endParaRPr>
          </a:p>
        </p:txBody>
      </p:sp>
      <p:sp>
        <p:nvSpPr>
          <p:cNvPr id="29" name="TextBox 28">
            <a:extLst>
              <a:ext uri="{FF2B5EF4-FFF2-40B4-BE49-F238E27FC236}">
                <a16:creationId xmlns:a16="http://schemas.microsoft.com/office/drawing/2014/main" id="{C6871191-AF9C-8B94-3278-2E4E72BE0D9A}"/>
              </a:ext>
            </a:extLst>
          </p:cNvPr>
          <p:cNvSpPr txBox="1"/>
          <p:nvPr/>
        </p:nvSpPr>
        <p:spPr>
          <a:xfrm>
            <a:off x="6096000" y="917378"/>
            <a:ext cx="1734386" cy="307777"/>
          </a:xfrm>
          <a:prstGeom prst="rect">
            <a:avLst/>
          </a:prstGeom>
          <a:noFill/>
        </p:spPr>
        <p:txBody>
          <a:bodyPr wrap="none" rtlCol="0">
            <a:spAutoFit/>
          </a:bodyPr>
          <a:lstStyle/>
          <a:p>
            <a:pPr algn="ctr"/>
            <a:r>
              <a:rPr lang="en-US" sz="1400" dirty="0">
                <a:solidFill>
                  <a:schemeClr val="tx2"/>
                </a:solidFill>
              </a:rPr>
              <a:t>RTC ECRS Awards</a:t>
            </a:r>
            <a:endParaRPr lang="en-US" dirty="0">
              <a:solidFill>
                <a:schemeClr val="tx2"/>
              </a:solidFill>
            </a:endParaRPr>
          </a:p>
        </p:txBody>
      </p:sp>
      <p:sp>
        <p:nvSpPr>
          <p:cNvPr id="30" name="Content Placeholder 2">
            <a:extLst>
              <a:ext uri="{FF2B5EF4-FFF2-40B4-BE49-F238E27FC236}">
                <a16:creationId xmlns:a16="http://schemas.microsoft.com/office/drawing/2014/main" id="{725C7B5D-80CF-F5E0-8AB3-BC8CD78303B8}"/>
              </a:ext>
            </a:extLst>
          </p:cNvPr>
          <p:cNvSpPr>
            <a:spLocks noGrp="1"/>
          </p:cNvSpPr>
          <p:nvPr>
            <p:ph idx="1"/>
          </p:nvPr>
        </p:nvSpPr>
        <p:spPr>
          <a:xfrm>
            <a:off x="304800" y="4343400"/>
            <a:ext cx="8534400" cy="1816239"/>
          </a:xfrm>
        </p:spPr>
        <p:txBody>
          <a:bodyPr/>
          <a:lstStyle/>
          <a:p>
            <a:r>
              <a:rPr lang="en-US" sz="1600" dirty="0"/>
              <a:t>Similar decreased levels of ECRS awards occur across evening hours, during periods of higher total scarcity and system-wide pricing, which is an intended outcome of RTC.</a:t>
            </a:r>
          </a:p>
          <a:p>
            <a:r>
              <a:rPr lang="en-US" sz="1600" dirty="0"/>
              <a:t>However, again, with proxy offer floors set to SWCAP, lower levels of ECRS awards are observed during periods with high levels of available reserves (e.g., at 12:00 total ORDC reserve were &gt;15 GW, PRC &gt; 6 GW).</a:t>
            </a:r>
          </a:p>
          <a:p>
            <a:pPr lvl="1"/>
            <a:r>
              <a:rPr lang="en-US" sz="1400" dirty="0"/>
              <a:t>Again, award differences were largely for dispatchable Resources.</a:t>
            </a:r>
          </a:p>
        </p:txBody>
      </p:sp>
      <p:sp>
        <p:nvSpPr>
          <p:cNvPr id="31" name="TextBox 30">
            <a:extLst>
              <a:ext uri="{FF2B5EF4-FFF2-40B4-BE49-F238E27FC236}">
                <a16:creationId xmlns:a16="http://schemas.microsoft.com/office/drawing/2014/main" id="{0A681A87-6E01-A95B-0D3E-C4B27CE82F7B}"/>
              </a:ext>
            </a:extLst>
          </p:cNvPr>
          <p:cNvSpPr txBox="1"/>
          <p:nvPr/>
        </p:nvSpPr>
        <p:spPr>
          <a:xfrm>
            <a:off x="1849731" y="1329974"/>
            <a:ext cx="1840245" cy="307777"/>
          </a:xfrm>
          <a:prstGeom prst="rect">
            <a:avLst/>
          </a:prstGeom>
          <a:noFill/>
        </p:spPr>
        <p:txBody>
          <a:bodyPr wrap="square" rtlCol="0">
            <a:spAutoFit/>
          </a:bodyPr>
          <a:lstStyle/>
          <a:p>
            <a:pPr algn="ctr"/>
            <a:r>
              <a:rPr lang="en-US" sz="1400" i="1" dirty="0">
                <a:solidFill>
                  <a:schemeClr val="accent6"/>
                </a:solidFill>
              </a:rPr>
              <a:t>2,117 MW</a:t>
            </a:r>
            <a:endParaRPr lang="en-US" i="1" dirty="0">
              <a:solidFill>
                <a:schemeClr val="accent6"/>
              </a:solidFill>
            </a:endParaRPr>
          </a:p>
        </p:txBody>
      </p:sp>
      <p:cxnSp>
        <p:nvCxnSpPr>
          <p:cNvPr id="32" name="Straight Arrow Connector 31">
            <a:extLst>
              <a:ext uri="{FF2B5EF4-FFF2-40B4-BE49-F238E27FC236}">
                <a16:creationId xmlns:a16="http://schemas.microsoft.com/office/drawing/2014/main" id="{25E2C29E-E09B-D3D7-4541-E060934A2CE9}"/>
              </a:ext>
            </a:extLst>
          </p:cNvPr>
          <p:cNvCxnSpPr/>
          <p:nvPr/>
        </p:nvCxnSpPr>
        <p:spPr>
          <a:xfrm flipH="1">
            <a:off x="2628899" y="1592282"/>
            <a:ext cx="64754" cy="199248"/>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783C06AB-6ABA-6073-BE27-96BE8EEB925D}"/>
              </a:ext>
            </a:extLst>
          </p:cNvPr>
          <p:cNvSpPr txBox="1"/>
          <p:nvPr/>
        </p:nvSpPr>
        <p:spPr>
          <a:xfrm>
            <a:off x="5257800" y="1217637"/>
            <a:ext cx="1840245" cy="307777"/>
          </a:xfrm>
          <a:prstGeom prst="rect">
            <a:avLst/>
          </a:prstGeom>
          <a:noFill/>
        </p:spPr>
        <p:txBody>
          <a:bodyPr wrap="square" rtlCol="0">
            <a:spAutoFit/>
          </a:bodyPr>
          <a:lstStyle/>
          <a:p>
            <a:pPr algn="ctr"/>
            <a:r>
              <a:rPr lang="en-US" sz="1400" i="1" dirty="0">
                <a:solidFill>
                  <a:schemeClr val="accent6"/>
                </a:solidFill>
              </a:rPr>
              <a:t>2,519 MW</a:t>
            </a:r>
            <a:endParaRPr lang="en-US" i="1" dirty="0">
              <a:solidFill>
                <a:schemeClr val="accent6"/>
              </a:solidFill>
            </a:endParaRPr>
          </a:p>
        </p:txBody>
      </p:sp>
      <p:cxnSp>
        <p:nvCxnSpPr>
          <p:cNvPr id="34" name="Straight Arrow Connector 33">
            <a:extLst>
              <a:ext uri="{FF2B5EF4-FFF2-40B4-BE49-F238E27FC236}">
                <a16:creationId xmlns:a16="http://schemas.microsoft.com/office/drawing/2014/main" id="{CDE20909-C95C-3E40-806F-C9DC2FC2C83C}"/>
              </a:ext>
            </a:extLst>
          </p:cNvPr>
          <p:cNvCxnSpPr>
            <a:cxnSpLocks/>
          </p:cNvCxnSpPr>
          <p:nvPr/>
        </p:nvCxnSpPr>
        <p:spPr>
          <a:xfrm>
            <a:off x="6605464" y="1371526"/>
            <a:ext cx="190500" cy="14836"/>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3C10B78-DF36-6A42-15D0-E0FA95152D90}"/>
              </a:ext>
            </a:extLst>
          </p:cNvPr>
          <p:cNvSpPr txBox="1"/>
          <p:nvPr/>
        </p:nvSpPr>
        <p:spPr>
          <a:xfrm>
            <a:off x="2057400" y="6400800"/>
            <a:ext cx="4953000" cy="276999"/>
          </a:xfrm>
          <a:prstGeom prst="rect">
            <a:avLst/>
          </a:prstGeom>
          <a:noFill/>
        </p:spPr>
        <p:txBody>
          <a:bodyPr wrap="square" rtlCol="0">
            <a:spAutoFit/>
          </a:bodyPr>
          <a:lstStyle/>
          <a:p>
            <a:pPr algn="ctr"/>
            <a:r>
              <a:rPr lang="en-US" sz="1200" i="1" dirty="0">
                <a:solidFill>
                  <a:schemeClr val="accent4"/>
                </a:solidFill>
              </a:rPr>
              <a:t>Note: The thin line of “Solar” is 0 across all hours in both cases</a:t>
            </a:r>
            <a:endParaRPr lang="en-US" sz="1600" i="1" dirty="0">
              <a:solidFill>
                <a:schemeClr val="accent4"/>
              </a:solidFill>
            </a:endParaRPr>
          </a:p>
        </p:txBody>
      </p:sp>
    </p:spTree>
    <p:extLst>
      <p:ext uri="{BB962C8B-B14F-4D97-AF65-F5344CB8AC3E}">
        <p14:creationId xmlns:p14="http://schemas.microsoft.com/office/powerpoint/2010/main" val="1438636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8CE9E-B715-766D-E0A4-E767ECE7DA78}"/>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46EEA212-8722-38CC-8637-E6DF79DB3099}"/>
              </a:ext>
            </a:extLst>
          </p:cNvPr>
          <p:cNvSpPr>
            <a:spLocks noGrp="1"/>
          </p:cNvSpPr>
          <p:nvPr>
            <p:ph idx="1"/>
          </p:nvPr>
        </p:nvSpPr>
        <p:spPr>
          <a:xfrm>
            <a:off x="304800" y="914400"/>
            <a:ext cx="8534400" cy="5005633"/>
          </a:xfrm>
        </p:spPr>
        <p:txBody>
          <a:bodyPr/>
          <a:lstStyle/>
          <a:p>
            <a:r>
              <a:rPr lang="en-US" sz="2000" dirty="0"/>
              <a:t>It’s true that ERCOT’s recommendation for proxy Ancillary Service Offer floors creates a process that is not fully equivalent to the proxy EOC process.  This is specifically true for the “no offer” condition.</a:t>
            </a:r>
          </a:p>
          <a:p>
            <a:pPr lvl="1"/>
            <a:r>
              <a:rPr lang="en-US" sz="1800" dirty="0"/>
              <a:t>Proxy Ancillary Service Offer floors at SWCAP are also not equivalent to current proxy EOCs.</a:t>
            </a:r>
          </a:p>
          <a:p>
            <a:endParaRPr lang="en-US" sz="2000" dirty="0"/>
          </a:p>
          <a:p>
            <a:r>
              <a:rPr lang="en-US" sz="2000" dirty="0"/>
              <a:t>In looking at initial analysis, proxy Ancillary Service Offer floors at SWCAP seem inappropriate, as they create unwarranted shortages in procurement and scarcity pricing for Ancillary Services in conditions of relatively high reserves.</a:t>
            </a:r>
          </a:p>
          <a:p>
            <a:pPr lvl="1"/>
            <a:r>
              <a:rPr lang="en-US" sz="1800" dirty="0"/>
              <a:t>While not directly comparable, DAM Ancillary Service prices for June 20, 2023, were also not elevated during the middle of the day.</a:t>
            </a:r>
            <a:endParaRPr lang="en-US" sz="2200" dirty="0"/>
          </a:p>
          <a:p>
            <a:endParaRPr lang="en-US" sz="1600" dirty="0"/>
          </a:p>
          <a:p>
            <a:r>
              <a:rPr lang="en-US" sz="2000" dirty="0"/>
              <a:t>At a minimum, any proposals that deviate from the initial ERCOT recommendation should not create significant, unwarranted shortages.  </a:t>
            </a:r>
            <a:endParaRPr lang="en-US" dirty="0"/>
          </a:p>
        </p:txBody>
      </p:sp>
      <p:sp>
        <p:nvSpPr>
          <p:cNvPr id="4" name="Slide Number Placeholder 3">
            <a:extLst>
              <a:ext uri="{FF2B5EF4-FFF2-40B4-BE49-F238E27FC236}">
                <a16:creationId xmlns:a16="http://schemas.microsoft.com/office/drawing/2014/main" id="{55C24132-78EA-EDCC-9355-63BE29D3736D}"/>
              </a:ext>
            </a:extLst>
          </p:cNvPr>
          <p:cNvSpPr>
            <a:spLocks noGrp="1"/>
          </p:cNvSpPr>
          <p:nvPr>
            <p:ph type="sldNum" sz="quarter" idx="4"/>
          </p:nvPr>
        </p:nvSpPr>
        <p:spPr/>
        <p:txBody>
          <a:bodyPr/>
          <a:lstStyle/>
          <a:p>
            <a:fld id="{1D93BD3E-1E9A-4970-A6F7-E7AC52762E0C}" type="slidenum">
              <a:rPr lang="en-US" smtClean="0"/>
              <a:pPr/>
              <a:t>11</a:t>
            </a:fld>
            <a:endParaRPr lang="en-US" dirty="0"/>
          </a:p>
        </p:txBody>
      </p:sp>
    </p:spTree>
    <p:extLst>
      <p:ext uri="{BB962C8B-B14F-4D97-AF65-F5344CB8AC3E}">
        <p14:creationId xmlns:p14="http://schemas.microsoft.com/office/powerpoint/2010/main" val="234644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97842-C7B0-3AA3-A8F8-DD07F7A52433}"/>
              </a:ext>
            </a:extLst>
          </p:cNvPr>
          <p:cNvSpPr>
            <a:spLocks noGrp="1"/>
          </p:cNvSpPr>
          <p:nvPr>
            <p:ph type="ctrTitle"/>
          </p:nvPr>
        </p:nvSpPr>
        <p:spPr/>
        <p:txBody>
          <a:bodyPr/>
          <a:lstStyle/>
          <a:p>
            <a:r>
              <a:rPr lang="en-US" dirty="0"/>
              <a:t>Questions, Additional Discussion, and Next Steps</a:t>
            </a:r>
            <a:endParaRPr lang="en-US" sz="3600" dirty="0">
              <a:solidFill>
                <a:schemeClr val="tx2"/>
              </a:solidFill>
            </a:endParaRPr>
          </a:p>
        </p:txBody>
      </p:sp>
    </p:spTree>
    <p:extLst>
      <p:ext uri="{BB962C8B-B14F-4D97-AF65-F5344CB8AC3E}">
        <p14:creationId xmlns:p14="http://schemas.microsoft.com/office/powerpoint/2010/main" val="192663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673DB-CDD5-263D-0143-FF15FBD01975}"/>
              </a:ext>
            </a:extLst>
          </p:cNvPr>
          <p:cNvSpPr>
            <a:spLocks noGrp="1"/>
          </p:cNvSpPr>
          <p:nvPr>
            <p:ph type="title"/>
          </p:nvPr>
        </p:nvSpPr>
        <p:spPr/>
        <p:txBody>
          <a:bodyPr/>
          <a:lstStyle/>
          <a:p>
            <a:r>
              <a:rPr lang="en-US" dirty="0"/>
              <a:t>Recap of the September ERCOT Presentations</a:t>
            </a:r>
          </a:p>
        </p:txBody>
      </p:sp>
      <p:sp>
        <p:nvSpPr>
          <p:cNvPr id="3" name="Content Placeholder 2">
            <a:extLst>
              <a:ext uri="{FF2B5EF4-FFF2-40B4-BE49-F238E27FC236}">
                <a16:creationId xmlns:a16="http://schemas.microsoft.com/office/drawing/2014/main" id="{A3EFC1BD-823B-AF73-45A8-4C57493FCC41}"/>
              </a:ext>
            </a:extLst>
          </p:cNvPr>
          <p:cNvSpPr>
            <a:spLocks noGrp="1"/>
          </p:cNvSpPr>
          <p:nvPr>
            <p:ph idx="1"/>
          </p:nvPr>
        </p:nvSpPr>
        <p:spPr/>
        <p:txBody>
          <a:bodyPr/>
          <a:lstStyle/>
          <a:p>
            <a:r>
              <a:rPr lang="en-US" sz="2000" dirty="0"/>
              <a:t>At the last meeting in September, ERCOT staff had two presentations to get discussion going on proxy Ancillary Service Offer floors:</a:t>
            </a:r>
          </a:p>
          <a:p>
            <a:pPr lvl="1"/>
            <a:r>
              <a:rPr lang="en-US" sz="1800" dirty="0"/>
              <a:t>A refresher on the Ancillary Service Offer structure and process for creating the proxy Ancillary Service Offers under Real-Time Co-optimization (RTC).  This included the role of the proxy Ancillary Service Offer floor.</a:t>
            </a:r>
          </a:p>
          <a:p>
            <a:pPr lvl="1"/>
            <a:endParaRPr lang="en-US" sz="1800" dirty="0"/>
          </a:p>
          <a:p>
            <a:pPr lvl="1"/>
            <a:r>
              <a:rPr lang="en-US" sz="1800" dirty="0"/>
              <a:t>A presentation looking at analyses of:</a:t>
            </a:r>
          </a:p>
          <a:p>
            <a:pPr lvl="2"/>
            <a:r>
              <a:rPr lang="en-US" dirty="0"/>
              <a:t>Energy Offer Curve (EOC) behavior and proxies being created as part of that existing proxy process; and </a:t>
            </a:r>
          </a:p>
          <a:p>
            <a:pPr lvl="2"/>
            <a:r>
              <a:rPr lang="en-US" dirty="0"/>
              <a:t>Historically Ancillary Service Offer behavior, where the historical offers available would be those primarily used for the Day-Ahead Market (DAM).</a:t>
            </a:r>
          </a:p>
          <a:p>
            <a:pPr lvl="2"/>
            <a:endParaRPr lang="en-US" dirty="0"/>
          </a:p>
        </p:txBody>
      </p:sp>
      <p:sp>
        <p:nvSpPr>
          <p:cNvPr id="4" name="Slide Number Placeholder 3">
            <a:extLst>
              <a:ext uri="{FF2B5EF4-FFF2-40B4-BE49-F238E27FC236}">
                <a16:creationId xmlns:a16="http://schemas.microsoft.com/office/drawing/2014/main" id="{EDA2B30E-A1C8-ADF3-E28E-759E349A2FA3}"/>
              </a:ext>
            </a:extLst>
          </p:cNvPr>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1307223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CD883-3A50-51DC-C2FE-448F1F48BF2A}"/>
              </a:ext>
            </a:extLst>
          </p:cNvPr>
          <p:cNvSpPr>
            <a:spLocks noGrp="1"/>
          </p:cNvSpPr>
          <p:nvPr>
            <p:ph type="title"/>
          </p:nvPr>
        </p:nvSpPr>
        <p:spPr/>
        <p:txBody>
          <a:bodyPr/>
          <a:lstStyle/>
          <a:p>
            <a:r>
              <a:rPr lang="en-US" dirty="0"/>
              <a:t>Recap of the September ERCOT Presentations cont.</a:t>
            </a:r>
          </a:p>
        </p:txBody>
      </p:sp>
      <p:sp>
        <p:nvSpPr>
          <p:cNvPr id="3" name="Content Placeholder 2">
            <a:extLst>
              <a:ext uri="{FF2B5EF4-FFF2-40B4-BE49-F238E27FC236}">
                <a16:creationId xmlns:a16="http://schemas.microsoft.com/office/drawing/2014/main" id="{4CB4F25D-DB45-3927-7B8E-3B73B1C58F40}"/>
              </a:ext>
            </a:extLst>
          </p:cNvPr>
          <p:cNvSpPr>
            <a:spLocks noGrp="1"/>
          </p:cNvSpPr>
          <p:nvPr>
            <p:ph idx="1"/>
          </p:nvPr>
        </p:nvSpPr>
        <p:spPr/>
        <p:txBody>
          <a:bodyPr/>
          <a:lstStyle/>
          <a:p>
            <a:r>
              <a:rPr lang="en-US" sz="2000" dirty="0"/>
              <a:t>ERCOT recommendation during the previous meeting was that a value of $0/MW per hour be used for the proxy offer floor parameter with the reasons being:</a:t>
            </a:r>
          </a:p>
          <a:p>
            <a:pPr lvl="1"/>
            <a:r>
              <a:rPr lang="en-US" sz="1800" dirty="0"/>
              <a:t>Risks that exist for the DAM that may warrant high Ancillary Service Offers in the Day-Ahead, such as Resource availability uncertainty, don’t exist in Real-Time.  Resource availability and capabilities are known in Real-Time and are being provided through telemetry by the Qualified Scheduling Entity (QSE).</a:t>
            </a:r>
          </a:p>
          <a:p>
            <a:pPr lvl="1"/>
            <a:r>
              <a:rPr lang="en-US" sz="1800" dirty="0"/>
              <a:t>A proxy Ancillary Service Offer considers the floor values, QSE offers for that same product, and QSE offers for other Ancillary Services that the Resource is qualified to provide. The floors primarily come into play only when no offer is submitted by the QSE for the Resource at all. </a:t>
            </a:r>
          </a:p>
          <a:p>
            <a:pPr lvl="1"/>
            <a:r>
              <a:rPr lang="en-US" sz="1800" dirty="0"/>
              <a:t>Under RTC, a QSE has the ability to update Real-Time Ancillary Service Offers through the Operating Hour. This is in addition to other tools available to the QSE, such as Ancillary Service capability telemetry.</a:t>
            </a:r>
          </a:p>
          <a:p>
            <a:pPr lvl="1"/>
            <a:endParaRPr lang="en-US" sz="1800" dirty="0"/>
          </a:p>
          <a:p>
            <a:pPr lvl="1"/>
            <a:endParaRPr lang="en-US" dirty="0"/>
          </a:p>
        </p:txBody>
      </p:sp>
      <p:sp>
        <p:nvSpPr>
          <p:cNvPr id="4" name="Slide Number Placeholder 3">
            <a:extLst>
              <a:ext uri="{FF2B5EF4-FFF2-40B4-BE49-F238E27FC236}">
                <a16:creationId xmlns:a16="http://schemas.microsoft.com/office/drawing/2014/main" id="{F9D55300-F5D2-AF08-17A1-80F083031D54}"/>
              </a:ext>
            </a:extLst>
          </p:cNvPr>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1442836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50CD9-017C-4590-84F8-A03489008155}"/>
              </a:ext>
            </a:extLst>
          </p:cNvPr>
          <p:cNvSpPr>
            <a:spLocks noGrp="1"/>
          </p:cNvSpPr>
          <p:nvPr>
            <p:ph type="title"/>
          </p:nvPr>
        </p:nvSpPr>
        <p:spPr/>
        <p:txBody>
          <a:bodyPr/>
          <a:lstStyle/>
          <a:p>
            <a:r>
              <a:rPr lang="en-US" dirty="0"/>
              <a:t>Feedback During the September Meeting</a:t>
            </a:r>
          </a:p>
        </p:txBody>
      </p:sp>
      <p:sp>
        <p:nvSpPr>
          <p:cNvPr id="3" name="Content Placeholder 2">
            <a:extLst>
              <a:ext uri="{FF2B5EF4-FFF2-40B4-BE49-F238E27FC236}">
                <a16:creationId xmlns:a16="http://schemas.microsoft.com/office/drawing/2014/main" id="{201FCC37-42AE-1F2F-EF3D-F827600501CC}"/>
              </a:ext>
            </a:extLst>
          </p:cNvPr>
          <p:cNvSpPr>
            <a:spLocks noGrp="1"/>
          </p:cNvSpPr>
          <p:nvPr>
            <p:ph idx="1"/>
          </p:nvPr>
        </p:nvSpPr>
        <p:spPr>
          <a:xfrm>
            <a:off x="304800" y="762000"/>
            <a:ext cx="8534400" cy="5257800"/>
          </a:xfrm>
        </p:spPr>
        <p:txBody>
          <a:bodyPr/>
          <a:lstStyle/>
          <a:p>
            <a:r>
              <a:rPr lang="en-US" sz="2000" dirty="0"/>
              <a:t>A group of market participants provided feedback during the task force meeting suggesting that the floor should be set at the System-Wide Offer Cap (SWCAP), e.g., $2,000/MWh for Real-Time under RTC.</a:t>
            </a:r>
          </a:p>
          <a:p>
            <a:pPr lvl="1"/>
            <a:r>
              <a:rPr lang="en-US" sz="1800" dirty="0"/>
              <a:t>The commenters largely pointed to the existing proxy EOC process as justification.</a:t>
            </a:r>
          </a:p>
          <a:p>
            <a:pPr lvl="1"/>
            <a:r>
              <a:rPr lang="en-US" sz="1800" dirty="0"/>
              <a:t>At a high-level, the proxy EOC process under RTC works as follows:</a:t>
            </a:r>
          </a:p>
          <a:p>
            <a:pPr lvl="2"/>
            <a:r>
              <a:rPr lang="en-US" sz="1600" dirty="0"/>
              <a:t>For Resources without any EOC that are not Intermittent Renewable Resources (IRRs), there is a proxy EOC going from -$250/MWh to $2,000/MWh at a MW value equal to the Resource’s “Output Schedule.”</a:t>
            </a:r>
          </a:p>
          <a:p>
            <a:pPr lvl="2"/>
            <a:r>
              <a:rPr lang="en-US" sz="1600" dirty="0"/>
              <a:t>For IRRs without any EOC, there is a proxy EOC going from -$250/MWh to $1,500/MWh at a MW value equal to the Resource’s High Sustained Limit (HSL).</a:t>
            </a:r>
          </a:p>
          <a:p>
            <a:pPr lvl="2"/>
            <a:r>
              <a:rPr lang="en-US" sz="1600" dirty="0"/>
              <a:t>For non-IRRs and IRRs without a full-range EOC, the EOC is extended using the highest submitted offer.</a:t>
            </a:r>
          </a:p>
          <a:p>
            <a:pPr lvl="2"/>
            <a:r>
              <a:rPr lang="en-US" sz="1600" dirty="0"/>
              <a:t>There are some similar rules for Energy Storage and Controllable Load Resources (ESRs and CLRs).</a:t>
            </a:r>
          </a:p>
          <a:p>
            <a:pPr lvl="1"/>
            <a:r>
              <a:rPr lang="en-US" sz="1800" dirty="0"/>
              <a:t>Some concern was already raised about market participants being unaware of the potential for Ancillary Service awards.</a:t>
            </a:r>
          </a:p>
        </p:txBody>
      </p:sp>
      <p:sp>
        <p:nvSpPr>
          <p:cNvPr id="4" name="Slide Number Placeholder 3">
            <a:extLst>
              <a:ext uri="{FF2B5EF4-FFF2-40B4-BE49-F238E27FC236}">
                <a16:creationId xmlns:a16="http://schemas.microsoft.com/office/drawing/2014/main" id="{5405E5CB-42F1-3A08-BC46-74F0C212AE10}"/>
              </a:ext>
            </a:extLst>
          </p:cNvPr>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17701975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D718D-F4C0-2971-3BD6-40DFD23D3A39}"/>
              </a:ext>
            </a:extLst>
          </p:cNvPr>
          <p:cNvSpPr>
            <a:spLocks noGrp="1"/>
          </p:cNvSpPr>
          <p:nvPr>
            <p:ph type="title"/>
          </p:nvPr>
        </p:nvSpPr>
        <p:spPr/>
        <p:txBody>
          <a:bodyPr/>
          <a:lstStyle/>
          <a:p>
            <a:r>
              <a:rPr lang="en-US" dirty="0"/>
              <a:t>Thoughts Following the Task Force Discussion</a:t>
            </a:r>
          </a:p>
        </p:txBody>
      </p:sp>
      <p:sp>
        <p:nvSpPr>
          <p:cNvPr id="3" name="Content Placeholder 2">
            <a:extLst>
              <a:ext uri="{FF2B5EF4-FFF2-40B4-BE49-F238E27FC236}">
                <a16:creationId xmlns:a16="http://schemas.microsoft.com/office/drawing/2014/main" id="{74A7B700-6621-8E64-576B-2770FEC10737}"/>
              </a:ext>
            </a:extLst>
          </p:cNvPr>
          <p:cNvSpPr>
            <a:spLocks noGrp="1"/>
          </p:cNvSpPr>
          <p:nvPr>
            <p:ph idx="1"/>
          </p:nvPr>
        </p:nvSpPr>
        <p:spPr/>
        <p:txBody>
          <a:bodyPr/>
          <a:lstStyle/>
          <a:p>
            <a:r>
              <a:rPr lang="en-US" sz="2000" dirty="0"/>
              <a:t>The proxy Ancillary Service offer is the </a:t>
            </a:r>
            <a:r>
              <a:rPr lang="en-US" sz="2000" u="sng" dirty="0"/>
              <a:t>maximum</a:t>
            </a:r>
            <a:r>
              <a:rPr lang="en-US" sz="2000" dirty="0"/>
              <a:t> of:</a:t>
            </a:r>
          </a:p>
          <a:p>
            <a:pPr lvl="1"/>
            <a:r>
              <a:rPr lang="en-US" sz="1800" dirty="0"/>
              <a:t>The proxy floor (the parameters being discussed); </a:t>
            </a:r>
          </a:p>
          <a:p>
            <a:pPr lvl="1"/>
            <a:r>
              <a:rPr lang="en-US" sz="1800" dirty="0"/>
              <a:t>The highest submitted Ancillary Service Offer price for that product; and</a:t>
            </a:r>
          </a:p>
          <a:p>
            <a:pPr lvl="1"/>
            <a:r>
              <a:rPr lang="en-US" sz="1800" dirty="0"/>
              <a:t>In certain cases, the highest submitted Ancillary Service Offer price for other products.</a:t>
            </a:r>
          </a:p>
          <a:p>
            <a:pPr lvl="1"/>
            <a:endParaRPr lang="en-US" sz="1800" dirty="0"/>
          </a:p>
          <a:p>
            <a:r>
              <a:rPr lang="en-US" sz="2000" dirty="0"/>
              <a:t>The effect of having a </a:t>
            </a:r>
            <a:r>
              <a:rPr lang="en-US" sz="2000" u="sng" dirty="0"/>
              <a:t>floor </a:t>
            </a:r>
            <a:r>
              <a:rPr lang="en-US" sz="2000" dirty="0"/>
              <a:t>at SWCAP is that </a:t>
            </a:r>
            <a:r>
              <a:rPr lang="en-US" sz="2000" u="sng" dirty="0"/>
              <a:t>all</a:t>
            </a:r>
            <a:r>
              <a:rPr lang="en-US" sz="2000" dirty="0"/>
              <a:t> proxy Ancillary Service Offers will be at the SWCAP.  The other parts of the equation are not used or relevant anymore.</a:t>
            </a:r>
          </a:p>
          <a:p>
            <a:pPr lvl="1"/>
            <a:r>
              <a:rPr lang="en-US" sz="1800" dirty="0"/>
              <a:t>This is not really equivalent to the current EOC process.</a:t>
            </a:r>
          </a:p>
        </p:txBody>
      </p:sp>
      <p:sp>
        <p:nvSpPr>
          <p:cNvPr id="4" name="Slide Number Placeholder 3">
            <a:extLst>
              <a:ext uri="{FF2B5EF4-FFF2-40B4-BE49-F238E27FC236}">
                <a16:creationId xmlns:a16="http://schemas.microsoft.com/office/drawing/2014/main" id="{E24F7F4F-71B2-6267-70E9-3A465A7373E3}"/>
              </a:ext>
            </a:extLst>
          </p:cNvPr>
          <p:cNvSpPr>
            <a:spLocks noGrp="1"/>
          </p:cNvSpPr>
          <p:nvPr>
            <p:ph type="sldNum" sz="quarter" idx="4"/>
          </p:nvPr>
        </p:nvSpPr>
        <p:spPr/>
        <p:txBody>
          <a:bodyPr/>
          <a:lstStyle/>
          <a:p>
            <a:fld id="{1D93BD3E-1E9A-4970-A6F7-E7AC52762E0C}" type="slidenum">
              <a:rPr lang="en-US" smtClean="0"/>
              <a:pPr/>
              <a:t>5</a:t>
            </a:fld>
            <a:endParaRPr lang="en-US" dirty="0"/>
          </a:p>
        </p:txBody>
      </p:sp>
    </p:spTree>
    <p:extLst>
      <p:ext uri="{BB962C8B-B14F-4D97-AF65-F5344CB8AC3E}">
        <p14:creationId xmlns:p14="http://schemas.microsoft.com/office/powerpoint/2010/main" val="2215113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AA6EEC-82C0-A0F0-3690-A496300DFA08}"/>
              </a:ext>
            </a:extLst>
          </p:cNvPr>
          <p:cNvSpPr>
            <a:spLocks noGrp="1"/>
          </p:cNvSpPr>
          <p:nvPr>
            <p:ph type="title"/>
          </p:nvPr>
        </p:nvSpPr>
        <p:spPr/>
        <p:txBody>
          <a:bodyPr/>
          <a:lstStyle/>
          <a:p>
            <a:r>
              <a:rPr lang="en-US" dirty="0"/>
              <a:t>Thoughts Following the Task Force Discussion cont.</a:t>
            </a:r>
          </a:p>
        </p:txBody>
      </p:sp>
      <p:sp>
        <p:nvSpPr>
          <p:cNvPr id="3" name="Content Placeholder 2">
            <a:extLst>
              <a:ext uri="{FF2B5EF4-FFF2-40B4-BE49-F238E27FC236}">
                <a16:creationId xmlns:a16="http://schemas.microsoft.com/office/drawing/2014/main" id="{B1B24D62-2C6D-FA09-4D43-3BA41654F343}"/>
              </a:ext>
            </a:extLst>
          </p:cNvPr>
          <p:cNvSpPr>
            <a:spLocks noGrp="1"/>
          </p:cNvSpPr>
          <p:nvPr>
            <p:ph idx="1"/>
          </p:nvPr>
        </p:nvSpPr>
        <p:spPr>
          <a:xfrm>
            <a:off x="304800" y="838200"/>
            <a:ext cx="8534400" cy="4853233"/>
          </a:xfrm>
        </p:spPr>
        <p:txBody>
          <a:bodyPr/>
          <a:lstStyle/>
          <a:p>
            <a:r>
              <a:rPr lang="en-US" sz="1800" dirty="0"/>
              <a:t>Having proxy Ancillary Service Offers at the SWCAP could make the proxy process for Ancillary Services ineffective and, in some circumstances, entirely useless.  </a:t>
            </a:r>
          </a:p>
          <a:p>
            <a:pPr lvl="1"/>
            <a:r>
              <a:rPr lang="en-US" sz="1600" dirty="0"/>
              <a:t>For Non-Spinning Reserve Service (Non-Spin), the majority or entirety of the Ancillary Service Demand Curve (ASDC) is currently expected to be less than SWCAP.  Under an SWCAP proposal, proxy offers can’t be awarded and might as well not exist.</a:t>
            </a:r>
          </a:p>
          <a:p>
            <a:pPr lvl="1"/>
            <a:r>
              <a:rPr lang="en-US" sz="1600" dirty="0"/>
              <a:t>For ERCOT Contingency Reserve Service (ECRS), depending on the Ancillary Plan, this same concern exists to a smaller degree (i.e., less of the ASDC is typically below SWCAP).</a:t>
            </a:r>
          </a:p>
          <a:p>
            <a:pPr lvl="1"/>
            <a:r>
              <a:rPr lang="en-US" sz="1600" dirty="0"/>
              <a:t>This concern of being short on reserves is not applicable to Regulation Reserves (Reg-Up/Reg-Down) or Responsive Reserve Service (RRS) based on the current ASDCs, but these products would be impacted by an SWCAP proposal with “ramped in” ASDCs.</a:t>
            </a:r>
          </a:p>
          <a:p>
            <a:pPr lvl="1"/>
            <a:r>
              <a:rPr lang="en-US" sz="1600" dirty="0"/>
              <a:t>These points are focused on unwarranted Ancillary Service shortages and not Ancillary Service costs.</a:t>
            </a:r>
          </a:p>
          <a:p>
            <a:r>
              <a:rPr lang="en-US" sz="1800" dirty="0"/>
              <a:t>While certain proxy EOCs are at SWCAP, Resources with those EOCs can be dispatched with limited (current) or no (under RTC) shortage in actually meeting demand (i.e., power balance).</a:t>
            </a:r>
          </a:p>
        </p:txBody>
      </p:sp>
      <p:sp>
        <p:nvSpPr>
          <p:cNvPr id="4" name="Slide Number Placeholder 3">
            <a:extLst>
              <a:ext uri="{FF2B5EF4-FFF2-40B4-BE49-F238E27FC236}">
                <a16:creationId xmlns:a16="http://schemas.microsoft.com/office/drawing/2014/main" id="{29525BFA-0675-29DF-BE8D-B45227CCC2FC}"/>
              </a:ext>
            </a:extLst>
          </p:cNvPr>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499326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8ADE7-79F9-6DCA-5B98-B07E5951CCF0}"/>
              </a:ext>
            </a:extLst>
          </p:cNvPr>
          <p:cNvSpPr>
            <a:spLocks noGrp="1"/>
          </p:cNvSpPr>
          <p:nvPr>
            <p:ph type="title"/>
          </p:nvPr>
        </p:nvSpPr>
        <p:spPr/>
        <p:txBody>
          <a:bodyPr/>
          <a:lstStyle/>
          <a:p>
            <a:r>
              <a:rPr lang="en-US" dirty="0"/>
              <a:t>RTC Simulation Tool Illustration: June 20, 2023</a:t>
            </a:r>
          </a:p>
        </p:txBody>
      </p:sp>
      <p:sp>
        <p:nvSpPr>
          <p:cNvPr id="4" name="Slide Number Placeholder 3">
            <a:extLst>
              <a:ext uri="{FF2B5EF4-FFF2-40B4-BE49-F238E27FC236}">
                <a16:creationId xmlns:a16="http://schemas.microsoft.com/office/drawing/2014/main" id="{17C1845D-5584-5DDF-A891-BAEE275A5D56}"/>
              </a:ext>
            </a:extLst>
          </p:cNvPr>
          <p:cNvSpPr>
            <a:spLocks noGrp="1"/>
          </p:cNvSpPr>
          <p:nvPr>
            <p:ph type="sldNum" sz="quarter" idx="4"/>
          </p:nvPr>
        </p:nvSpPr>
        <p:spPr/>
        <p:txBody>
          <a:bodyPr/>
          <a:lstStyle/>
          <a:p>
            <a:fld id="{1D93BD3E-1E9A-4970-A6F7-E7AC52762E0C}" type="slidenum">
              <a:rPr lang="en-US" smtClean="0"/>
              <a:pPr/>
              <a:t>7</a:t>
            </a:fld>
            <a:endParaRPr lang="en-US" dirty="0"/>
          </a:p>
        </p:txBody>
      </p:sp>
      <p:pic>
        <p:nvPicPr>
          <p:cNvPr id="6" name="Picture 5">
            <a:extLst>
              <a:ext uri="{FF2B5EF4-FFF2-40B4-BE49-F238E27FC236}">
                <a16:creationId xmlns:a16="http://schemas.microsoft.com/office/drawing/2014/main" id="{4434CEBA-C1E5-674C-2D13-2D16F44AD64A}"/>
              </a:ext>
            </a:extLst>
          </p:cNvPr>
          <p:cNvPicPr>
            <a:picLocks noChangeAspect="1"/>
          </p:cNvPicPr>
          <p:nvPr/>
        </p:nvPicPr>
        <p:blipFill>
          <a:blip r:embed="rId2"/>
          <a:stretch>
            <a:fillRect/>
          </a:stretch>
        </p:blipFill>
        <p:spPr>
          <a:xfrm>
            <a:off x="1736238" y="1179229"/>
            <a:ext cx="5502762" cy="3869487"/>
          </a:xfrm>
          <a:prstGeom prst="rect">
            <a:avLst/>
          </a:prstGeom>
        </p:spPr>
      </p:pic>
      <p:sp>
        <p:nvSpPr>
          <p:cNvPr id="7" name="TextBox 6">
            <a:extLst>
              <a:ext uri="{FF2B5EF4-FFF2-40B4-BE49-F238E27FC236}">
                <a16:creationId xmlns:a16="http://schemas.microsoft.com/office/drawing/2014/main" id="{4D51D352-5DA2-0305-5AB6-5E1802441B3C}"/>
              </a:ext>
            </a:extLst>
          </p:cNvPr>
          <p:cNvSpPr txBox="1"/>
          <p:nvPr/>
        </p:nvSpPr>
        <p:spPr>
          <a:xfrm>
            <a:off x="2733675" y="838200"/>
            <a:ext cx="3082960" cy="369332"/>
          </a:xfrm>
          <a:prstGeom prst="rect">
            <a:avLst/>
          </a:prstGeom>
          <a:noFill/>
        </p:spPr>
        <p:txBody>
          <a:bodyPr wrap="none" rtlCol="0">
            <a:spAutoFit/>
          </a:bodyPr>
          <a:lstStyle/>
          <a:p>
            <a:pPr algn="ctr"/>
            <a:r>
              <a:rPr lang="en-US" dirty="0">
                <a:solidFill>
                  <a:schemeClr val="tx2"/>
                </a:solidFill>
              </a:rPr>
              <a:t>Snapshot of ASDC for 12:00</a:t>
            </a:r>
          </a:p>
        </p:txBody>
      </p:sp>
      <p:sp>
        <p:nvSpPr>
          <p:cNvPr id="8" name="TextBox 7">
            <a:extLst>
              <a:ext uri="{FF2B5EF4-FFF2-40B4-BE49-F238E27FC236}">
                <a16:creationId xmlns:a16="http://schemas.microsoft.com/office/drawing/2014/main" id="{A9427B04-2DE2-B697-E618-552912FA3924}"/>
              </a:ext>
            </a:extLst>
          </p:cNvPr>
          <p:cNvSpPr txBox="1"/>
          <p:nvPr/>
        </p:nvSpPr>
        <p:spPr>
          <a:xfrm>
            <a:off x="609600" y="5105400"/>
            <a:ext cx="8001000" cy="646331"/>
          </a:xfrm>
          <a:prstGeom prst="rect">
            <a:avLst/>
          </a:prstGeom>
          <a:noFill/>
        </p:spPr>
        <p:txBody>
          <a:bodyPr wrap="square" rtlCol="0">
            <a:spAutoFit/>
          </a:bodyPr>
          <a:lstStyle/>
          <a:p>
            <a:pPr algn="ctr"/>
            <a:r>
              <a:rPr lang="en-US" dirty="0">
                <a:solidFill>
                  <a:schemeClr val="tx2"/>
                </a:solidFill>
              </a:rPr>
              <a:t>For any portion of an ASDC under the dotted line, an Ancillary Service offer at SWCAP cannot be awarded to meet that portion of the Ancillary Service.</a:t>
            </a:r>
          </a:p>
        </p:txBody>
      </p:sp>
      <p:cxnSp>
        <p:nvCxnSpPr>
          <p:cNvPr id="10" name="Straight Connector 9">
            <a:extLst>
              <a:ext uri="{FF2B5EF4-FFF2-40B4-BE49-F238E27FC236}">
                <a16:creationId xmlns:a16="http://schemas.microsoft.com/office/drawing/2014/main" id="{3BA7DB91-B3C5-335A-15F8-D2E0498224C0}"/>
              </a:ext>
            </a:extLst>
          </p:cNvPr>
          <p:cNvCxnSpPr>
            <a:cxnSpLocks/>
          </p:cNvCxnSpPr>
          <p:nvPr/>
        </p:nvCxnSpPr>
        <p:spPr>
          <a:xfrm>
            <a:off x="2667000" y="3048000"/>
            <a:ext cx="3429000" cy="0"/>
          </a:xfrm>
          <a:prstGeom prst="line">
            <a:avLst/>
          </a:prstGeom>
          <a:ln w="34925">
            <a:solidFill>
              <a:schemeClr val="accent4"/>
            </a:solidFill>
            <a:prstDash val="sysDot"/>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671E3A6-0F5E-8A9E-3D38-765E12D48781}"/>
              </a:ext>
            </a:extLst>
          </p:cNvPr>
          <p:cNvSpPr txBox="1"/>
          <p:nvPr/>
        </p:nvSpPr>
        <p:spPr>
          <a:xfrm>
            <a:off x="5965790" y="2819400"/>
            <a:ext cx="1959010" cy="523220"/>
          </a:xfrm>
          <a:prstGeom prst="rect">
            <a:avLst/>
          </a:prstGeom>
          <a:noFill/>
        </p:spPr>
        <p:txBody>
          <a:bodyPr wrap="square" rtlCol="0">
            <a:spAutoFit/>
          </a:bodyPr>
          <a:lstStyle/>
          <a:p>
            <a:pPr algn="ctr"/>
            <a:r>
              <a:rPr lang="en-US" sz="1400" i="1" dirty="0">
                <a:solidFill>
                  <a:schemeClr val="accent4"/>
                </a:solidFill>
              </a:rPr>
              <a:t>Real-Time SWCAP under RTC</a:t>
            </a:r>
          </a:p>
        </p:txBody>
      </p:sp>
    </p:spTree>
    <p:extLst>
      <p:ext uri="{BB962C8B-B14F-4D97-AF65-F5344CB8AC3E}">
        <p14:creationId xmlns:p14="http://schemas.microsoft.com/office/powerpoint/2010/main" val="3478997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DD8D-5FE8-0F02-E90E-C155246E4B1E}"/>
              </a:ext>
            </a:extLst>
          </p:cNvPr>
          <p:cNvSpPr>
            <a:spLocks noGrp="1"/>
          </p:cNvSpPr>
          <p:nvPr>
            <p:ph type="title"/>
          </p:nvPr>
        </p:nvSpPr>
        <p:spPr/>
        <p:txBody>
          <a:bodyPr/>
          <a:lstStyle/>
          <a:p>
            <a:r>
              <a:rPr lang="en-US" dirty="0"/>
              <a:t>RTC Simulation Tool Illustration: June 20, 2023, cont.</a:t>
            </a:r>
          </a:p>
        </p:txBody>
      </p:sp>
      <p:sp>
        <p:nvSpPr>
          <p:cNvPr id="4" name="Slide Number Placeholder 3">
            <a:extLst>
              <a:ext uri="{FF2B5EF4-FFF2-40B4-BE49-F238E27FC236}">
                <a16:creationId xmlns:a16="http://schemas.microsoft.com/office/drawing/2014/main" id="{E009FE58-7766-FBD0-27D0-7D091DDC4CE2}"/>
              </a:ext>
            </a:extLst>
          </p:cNvPr>
          <p:cNvSpPr>
            <a:spLocks noGrp="1"/>
          </p:cNvSpPr>
          <p:nvPr>
            <p:ph type="sldNum" sz="quarter" idx="4"/>
          </p:nvPr>
        </p:nvSpPr>
        <p:spPr/>
        <p:txBody>
          <a:bodyPr/>
          <a:lstStyle/>
          <a:p>
            <a:fld id="{1D93BD3E-1E9A-4970-A6F7-E7AC52762E0C}" type="slidenum">
              <a:rPr lang="en-US" smtClean="0"/>
              <a:pPr/>
              <a:t>8</a:t>
            </a:fld>
            <a:endParaRPr lang="en-US" dirty="0"/>
          </a:p>
        </p:txBody>
      </p:sp>
      <p:grpSp>
        <p:nvGrpSpPr>
          <p:cNvPr id="27" name="Group 26">
            <a:extLst>
              <a:ext uri="{FF2B5EF4-FFF2-40B4-BE49-F238E27FC236}">
                <a16:creationId xmlns:a16="http://schemas.microsoft.com/office/drawing/2014/main" id="{14A7AD96-FD71-30BE-8FE5-96D531CD0686}"/>
              </a:ext>
            </a:extLst>
          </p:cNvPr>
          <p:cNvGrpSpPr/>
          <p:nvPr/>
        </p:nvGrpSpPr>
        <p:grpSpPr>
          <a:xfrm>
            <a:off x="152400" y="1066800"/>
            <a:ext cx="8915400" cy="5105400"/>
            <a:chOff x="685800" y="1253145"/>
            <a:chExt cx="7720206" cy="4614255"/>
          </a:xfrm>
        </p:grpSpPr>
        <p:grpSp>
          <p:nvGrpSpPr>
            <p:cNvPr id="20" name="Group 19">
              <a:extLst>
                <a:ext uri="{FF2B5EF4-FFF2-40B4-BE49-F238E27FC236}">
                  <a16:creationId xmlns:a16="http://schemas.microsoft.com/office/drawing/2014/main" id="{311C610F-D50C-7970-D496-2FB397B1B72A}"/>
                </a:ext>
              </a:extLst>
            </p:cNvPr>
            <p:cNvGrpSpPr/>
            <p:nvPr/>
          </p:nvGrpSpPr>
          <p:grpSpPr>
            <a:xfrm>
              <a:off x="685800" y="1253145"/>
              <a:ext cx="7720206" cy="4614255"/>
              <a:chOff x="93378" y="1024545"/>
              <a:chExt cx="8465028" cy="4919055"/>
            </a:xfrm>
          </p:grpSpPr>
          <p:pic>
            <p:nvPicPr>
              <p:cNvPr id="8" name="Picture 7">
                <a:extLst>
                  <a:ext uri="{FF2B5EF4-FFF2-40B4-BE49-F238E27FC236}">
                    <a16:creationId xmlns:a16="http://schemas.microsoft.com/office/drawing/2014/main" id="{088F54F5-5BEF-3CC9-9696-3658ADE7C54C}"/>
                  </a:ext>
                </a:extLst>
              </p:cNvPr>
              <p:cNvPicPr>
                <a:picLocks noChangeAspect="1"/>
              </p:cNvPicPr>
              <p:nvPr/>
            </p:nvPicPr>
            <p:blipFill>
              <a:blip r:embed="rId2"/>
              <a:stretch>
                <a:fillRect/>
              </a:stretch>
            </p:blipFill>
            <p:spPr>
              <a:xfrm>
                <a:off x="152400" y="3482788"/>
                <a:ext cx="4648200" cy="2460812"/>
              </a:xfrm>
              <a:prstGeom prst="rect">
                <a:avLst/>
              </a:prstGeom>
            </p:spPr>
          </p:pic>
          <p:pic>
            <p:nvPicPr>
              <p:cNvPr id="10" name="Picture 9">
                <a:extLst>
                  <a:ext uri="{FF2B5EF4-FFF2-40B4-BE49-F238E27FC236}">
                    <a16:creationId xmlns:a16="http://schemas.microsoft.com/office/drawing/2014/main" id="{0C32A348-7FE4-0019-1661-6A71860BB8A8}"/>
                  </a:ext>
                </a:extLst>
              </p:cNvPr>
              <p:cNvPicPr>
                <a:picLocks noChangeAspect="1"/>
              </p:cNvPicPr>
              <p:nvPr/>
            </p:nvPicPr>
            <p:blipFill>
              <a:blip r:embed="rId3"/>
              <a:stretch>
                <a:fillRect/>
              </a:stretch>
            </p:blipFill>
            <p:spPr>
              <a:xfrm>
                <a:off x="93378" y="1044388"/>
                <a:ext cx="4688172" cy="2209619"/>
              </a:xfrm>
              <a:prstGeom prst="rect">
                <a:avLst/>
              </a:prstGeom>
            </p:spPr>
          </p:pic>
          <p:pic>
            <p:nvPicPr>
              <p:cNvPr id="14" name="Picture 13">
                <a:extLst>
                  <a:ext uri="{FF2B5EF4-FFF2-40B4-BE49-F238E27FC236}">
                    <a16:creationId xmlns:a16="http://schemas.microsoft.com/office/drawing/2014/main" id="{DBADB69C-C47D-4083-BB97-802A2C3962AF}"/>
                  </a:ext>
                </a:extLst>
              </p:cNvPr>
              <p:cNvPicPr>
                <a:picLocks noChangeAspect="1"/>
              </p:cNvPicPr>
              <p:nvPr/>
            </p:nvPicPr>
            <p:blipFill>
              <a:blip r:embed="rId4"/>
              <a:stretch>
                <a:fillRect/>
              </a:stretch>
            </p:blipFill>
            <p:spPr>
              <a:xfrm>
                <a:off x="4800600" y="1024545"/>
                <a:ext cx="3757806" cy="2209619"/>
              </a:xfrm>
              <a:prstGeom prst="rect">
                <a:avLst/>
              </a:prstGeom>
            </p:spPr>
          </p:pic>
          <p:pic>
            <p:nvPicPr>
              <p:cNvPr id="18" name="Picture 17">
                <a:extLst>
                  <a:ext uri="{FF2B5EF4-FFF2-40B4-BE49-F238E27FC236}">
                    <a16:creationId xmlns:a16="http://schemas.microsoft.com/office/drawing/2014/main" id="{34376711-79B3-84C9-93AA-EA72DF3A305C}"/>
                  </a:ext>
                </a:extLst>
              </p:cNvPr>
              <p:cNvPicPr>
                <a:picLocks noChangeAspect="1"/>
              </p:cNvPicPr>
              <p:nvPr/>
            </p:nvPicPr>
            <p:blipFill>
              <a:blip r:embed="rId5"/>
              <a:stretch>
                <a:fillRect/>
              </a:stretch>
            </p:blipFill>
            <p:spPr>
              <a:xfrm>
                <a:off x="4781550" y="3623836"/>
                <a:ext cx="3752850" cy="2319763"/>
              </a:xfrm>
              <a:prstGeom prst="rect">
                <a:avLst/>
              </a:prstGeom>
            </p:spPr>
          </p:pic>
          <p:sp>
            <p:nvSpPr>
              <p:cNvPr id="19" name="Rectangle 18">
                <a:extLst>
                  <a:ext uri="{FF2B5EF4-FFF2-40B4-BE49-F238E27FC236}">
                    <a16:creationId xmlns:a16="http://schemas.microsoft.com/office/drawing/2014/main" id="{1BEDE925-B8E2-A485-4CA4-5DCA10512864}"/>
                  </a:ext>
                </a:extLst>
              </p:cNvPr>
              <p:cNvSpPr/>
              <p:nvPr/>
            </p:nvSpPr>
            <p:spPr>
              <a:xfrm>
                <a:off x="3886200" y="4267200"/>
                <a:ext cx="838200" cy="228600"/>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24F361DE-F509-C2BE-8C3E-94A880D09C97}"/>
                </a:ext>
              </a:extLst>
            </p:cNvPr>
            <p:cNvSpPr txBox="1"/>
            <p:nvPr/>
          </p:nvSpPr>
          <p:spPr>
            <a:xfrm>
              <a:off x="1828800" y="1253145"/>
              <a:ext cx="1300356" cy="307777"/>
            </a:xfrm>
            <a:prstGeom prst="rect">
              <a:avLst/>
            </a:prstGeom>
            <a:noFill/>
          </p:spPr>
          <p:txBody>
            <a:bodyPr wrap="none" rtlCol="0">
              <a:spAutoFit/>
            </a:bodyPr>
            <a:lstStyle/>
            <a:p>
              <a:r>
                <a:rPr lang="en-US" sz="1400" dirty="0">
                  <a:solidFill>
                    <a:schemeClr val="tx2"/>
                  </a:solidFill>
                </a:rPr>
                <a:t>Energy Prices</a:t>
              </a:r>
              <a:endParaRPr lang="en-US" dirty="0">
                <a:solidFill>
                  <a:schemeClr val="tx2"/>
                </a:solidFill>
              </a:endParaRPr>
            </a:p>
          </p:txBody>
        </p:sp>
        <p:sp>
          <p:nvSpPr>
            <p:cNvPr id="22" name="TextBox 21">
              <a:extLst>
                <a:ext uri="{FF2B5EF4-FFF2-40B4-BE49-F238E27FC236}">
                  <a16:creationId xmlns:a16="http://schemas.microsoft.com/office/drawing/2014/main" id="{0C1C6BE4-04BF-8366-7FBB-84785B0A37C6}"/>
                </a:ext>
              </a:extLst>
            </p:cNvPr>
            <p:cNvSpPr txBox="1"/>
            <p:nvPr/>
          </p:nvSpPr>
          <p:spPr>
            <a:xfrm>
              <a:off x="6104469" y="1278616"/>
              <a:ext cx="1300356" cy="307777"/>
            </a:xfrm>
            <a:prstGeom prst="rect">
              <a:avLst/>
            </a:prstGeom>
            <a:noFill/>
          </p:spPr>
          <p:txBody>
            <a:bodyPr wrap="none" rtlCol="0">
              <a:spAutoFit/>
            </a:bodyPr>
            <a:lstStyle/>
            <a:p>
              <a:r>
                <a:rPr lang="en-US" sz="1400" dirty="0">
                  <a:solidFill>
                    <a:schemeClr val="tx2"/>
                  </a:solidFill>
                </a:rPr>
                <a:t>Energy Prices</a:t>
              </a:r>
              <a:endParaRPr lang="en-US" dirty="0">
                <a:solidFill>
                  <a:schemeClr val="tx2"/>
                </a:solidFill>
              </a:endParaRPr>
            </a:p>
          </p:txBody>
        </p:sp>
        <p:sp>
          <p:nvSpPr>
            <p:cNvPr id="23" name="TextBox 22">
              <a:extLst>
                <a:ext uri="{FF2B5EF4-FFF2-40B4-BE49-F238E27FC236}">
                  <a16:creationId xmlns:a16="http://schemas.microsoft.com/office/drawing/2014/main" id="{989A84E7-DF5E-E46D-24EE-C2CD3F9BFD66}"/>
                </a:ext>
              </a:extLst>
            </p:cNvPr>
            <p:cNvSpPr txBox="1"/>
            <p:nvPr/>
          </p:nvSpPr>
          <p:spPr>
            <a:xfrm>
              <a:off x="1556199" y="3537487"/>
              <a:ext cx="2058577" cy="307777"/>
            </a:xfrm>
            <a:prstGeom prst="rect">
              <a:avLst/>
            </a:prstGeom>
            <a:noFill/>
          </p:spPr>
          <p:txBody>
            <a:bodyPr wrap="none" rtlCol="0">
              <a:spAutoFit/>
            </a:bodyPr>
            <a:lstStyle/>
            <a:p>
              <a:r>
                <a:rPr lang="en-US" sz="1400" dirty="0">
                  <a:solidFill>
                    <a:schemeClr val="tx2"/>
                  </a:solidFill>
                </a:rPr>
                <a:t>Ancillary Service Prices</a:t>
              </a:r>
              <a:endParaRPr lang="en-US" dirty="0">
                <a:solidFill>
                  <a:schemeClr val="tx2"/>
                </a:solidFill>
              </a:endParaRPr>
            </a:p>
          </p:txBody>
        </p:sp>
        <p:sp>
          <p:nvSpPr>
            <p:cNvPr id="24" name="TextBox 23">
              <a:extLst>
                <a:ext uri="{FF2B5EF4-FFF2-40B4-BE49-F238E27FC236}">
                  <a16:creationId xmlns:a16="http://schemas.microsoft.com/office/drawing/2014/main" id="{9201D988-E7EF-3AB0-D1C4-EF4C08B30649}"/>
                </a:ext>
              </a:extLst>
            </p:cNvPr>
            <p:cNvSpPr txBox="1"/>
            <p:nvPr/>
          </p:nvSpPr>
          <p:spPr>
            <a:xfrm>
              <a:off x="5795413" y="3537487"/>
              <a:ext cx="2058577" cy="307777"/>
            </a:xfrm>
            <a:prstGeom prst="rect">
              <a:avLst/>
            </a:prstGeom>
            <a:noFill/>
          </p:spPr>
          <p:txBody>
            <a:bodyPr wrap="none" rtlCol="0">
              <a:spAutoFit/>
            </a:bodyPr>
            <a:lstStyle/>
            <a:p>
              <a:r>
                <a:rPr lang="en-US" sz="1400" dirty="0">
                  <a:solidFill>
                    <a:schemeClr val="tx2"/>
                  </a:solidFill>
                </a:rPr>
                <a:t>Ancillary Service Prices</a:t>
              </a:r>
              <a:endParaRPr lang="en-US" dirty="0">
                <a:solidFill>
                  <a:schemeClr val="tx2"/>
                </a:solidFill>
              </a:endParaRPr>
            </a:p>
          </p:txBody>
        </p:sp>
      </p:grpSp>
      <p:sp>
        <p:nvSpPr>
          <p:cNvPr id="25" name="TextBox 24">
            <a:extLst>
              <a:ext uri="{FF2B5EF4-FFF2-40B4-BE49-F238E27FC236}">
                <a16:creationId xmlns:a16="http://schemas.microsoft.com/office/drawing/2014/main" id="{2B1F648B-6265-39E3-2F45-0F3388A52D22}"/>
              </a:ext>
            </a:extLst>
          </p:cNvPr>
          <p:cNvSpPr txBox="1"/>
          <p:nvPr/>
        </p:nvSpPr>
        <p:spPr>
          <a:xfrm>
            <a:off x="466535" y="759023"/>
            <a:ext cx="3661430" cy="307777"/>
          </a:xfrm>
          <a:prstGeom prst="rect">
            <a:avLst/>
          </a:prstGeom>
          <a:noFill/>
        </p:spPr>
        <p:txBody>
          <a:bodyPr wrap="square" rtlCol="0">
            <a:spAutoFit/>
          </a:bodyPr>
          <a:lstStyle/>
          <a:p>
            <a:pPr algn="ctr"/>
            <a:r>
              <a:rPr lang="en-US" sz="1400" i="1" dirty="0">
                <a:solidFill>
                  <a:schemeClr val="accent4"/>
                </a:solidFill>
              </a:rPr>
              <a:t>Proxy Offer Floor = $2,000/MW per hour</a:t>
            </a:r>
            <a:endParaRPr lang="en-US" i="1" dirty="0">
              <a:solidFill>
                <a:schemeClr val="accent4"/>
              </a:solidFill>
            </a:endParaRPr>
          </a:p>
        </p:txBody>
      </p:sp>
      <p:sp>
        <p:nvSpPr>
          <p:cNvPr id="26" name="TextBox 25">
            <a:extLst>
              <a:ext uri="{FF2B5EF4-FFF2-40B4-BE49-F238E27FC236}">
                <a16:creationId xmlns:a16="http://schemas.microsoft.com/office/drawing/2014/main" id="{B30C216F-4DEB-2452-F177-A7844E7A8187}"/>
              </a:ext>
            </a:extLst>
          </p:cNvPr>
          <p:cNvSpPr txBox="1"/>
          <p:nvPr/>
        </p:nvSpPr>
        <p:spPr>
          <a:xfrm>
            <a:off x="5410270" y="759022"/>
            <a:ext cx="3347881" cy="307777"/>
          </a:xfrm>
          <a:prstGeom prst="rect">
            <a:avLst/>
          </a:prstGeom>
          <a:noFill/>
        </p:spPr>
        <p:txBody>
          <a:bodyPr wrap="square" rtlCol="0">
            <a:spAutoFit/>
          </a:bodyPr>
          <a:lstStyle/>
          <a:p>
            <a:pPr algn="ctr"/>
            <a:r>
              <a:rPr lang="en-US" sz="1400" i="1" dirty="0">
                <a:solidFill>
                  <a:schemeClr val="accent4"/>
                </a:solidFill>
              </a:rPr>
              <a:t>Proxy Offer Floor = $0/MW per hour</a:t>
            </a:r>
            <a:endParaRPr lang="en-US" i="1" dirty="0">
              <a:solidFill>
                <a:schemeClr val="accent4"/>
              </a:solidFill>
            </a:endParaRPr>
          </a:p>
        </p:txBody>
      </p:sp>
      <p:sp>
        <p:nvSpPr>
          <p:cNvPr id="29" name="Oval 28">
            <a:extLst>
              <a:ext uri="{FF2B5EF4-FFF2-40B4-BE49-F238E27FC236}">
                <a16:creationId xmlns:a16="http://schemas.microsoft.com/office/drawing/2014/main" id="{80FF3EDF-3CE0-F3F5-0092-A878F34032ED}"/>
              </a:ext>
            </a:extLst>
          </p:cNvPr>
          <p:cNvSpPr/>
          <p:nvPr/>
        </p:nvSpPr>
        <p:spPr>
          <a:xfrm>
            <a:off x="1981201" y="4876800"/>
            <a:ext cx="1066800" cy="990600"/>
          </a:xfrm>
          <a:prstGeom prst="ellipse">
            <a:avLst/>
          </a:prstGeom>
          <a:solidFill>
            <a:schemeClr val="accent4">
              <a:alpha val="2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D64BACE0-498F-6246-5FC5-897A3EC30915}"/>
              </a:ext>
            </a:extLst>
          </p:cNvPr>
          <p:cNvSpPr txBox="1"/>
          <p:nvPr/>
        </p:nvSpPr>
        <p:spPr>
          <a:xfrm>
            <a:off x="920885" y="4371963"/>
            <a:ext cx="1840245" cy="523220"/>
          </a:xfrm>
          <a:prstGeom prst="rect">
            <a:avLst/>
          </a:prstGeom>
          <a:noFill/>
        </p:spPr>
        <p:txBody>
          <a:bodyPr wrap="square" rtlCol="0">
            <a:spAutoFit/>
          </a:bodyPr>
          <a:lstStyle/>
          <a:p>
            <a:pPr algn="ctr"/>
            <a:r>
              <a:rPr lang="en-US" sz="1400" i="1" dirty="0">
                <a:solidFill>
                  <a:schemeClr val="accent6"/>
                </a:solidFill>
              </a:rPr>
              <a:t>High prices and lower awards</a:t>
            </a:r>
            <a:endParaRPr lang="en-US" i="1" dirty="0">
              <a:solidFill>
                <a:schemeClr val="accent6"/>
              </a:solidFill>
            </a:endParaRPr>
          </a:p>
        </p:txBody>
      </p:sp>
      <p:sp>
        <p:nvSpPr>
          <p:cNvPr id="32" name="Oval 31">
            <a:extLst>
              <a:ext uri="{FF2B5EF4-FFF2-40B4-BE49-F238E27FC236}">
                <a16:creationId xmlns:a16="http://schemas.microsoft.com/office/drawing/2014/main" id="{A507CD83-1513-EC30-53D9-9B327CCC162C}"/>
              </a:ext>
            </a:extLst>
          </p:cNvPr>
          <p:cNvSpPr/>
          <p:nvPr/>
        </p:nvSpPr>
        <p:spPr>
          <a:xfrm>
            <a:off x="1981200" y="2133600"/>
            <a:ext cx="1066800" cy="990600"/>
          </a:xfrm>
          <a:prstGeom prst="ellipse">
            <a:avLst/>
          </a:prstGeom>
          <a:solidFill>
            <a:schemeClr val="accent4">
              <a:alpha val="2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4CC6E3A4-1840-180C-EE1E-AC8221536D7C}"/>
              </a:ext>
            </a:extLst>
          </p:cNvPr>
          <p:cNvSpPr/>
          <p:nvPr/>
        </p:nvSpPr>
        <p:spPr>
          <a:xfrm>
            <a:off x="6934200" y="2133600"/>
            <a:ext cx="1066800" cy="990600"/>
          </a:xfrm>
          <a:prstGeom prst="ellipse">
            <a:avLst/>
          </a:prstGeom>
          <a:solidFill>
            <a:schemeClr val="accent4">
              <a:alpha val="2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5EFA9289-5839-D313-3D43-A364574CE72A}"/>
              </a:ext>
            </a:extLst>
          </p:cNvPr>
          <p:cNvSpPr/>
          <p:nvPr/>
        </p:nvSpPr>
        <p:spPr>
          <a:xfrm>
            <a:off x="6934200" y="4876800"/>
            <a:ext cx="1066800" cy="990600"/>
          </a:xfrm>
          <a:prstGeom prst="ellipse">
            <a:avLst/>
          </a:prstGeom>
          <a:solidFill>
            <a:schemeClr val="accent4">
              <a:alpha val="2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a:extLst>
              <a:ext uri="{FF2B5EF4-FFF2-40B4-BE49-F238E27FC236}">
                <a16:creationId xmlns:a16="http://schemas.microsoft.com/office/drawing/2014/main" id="{FC1EBDFA-2121-5EAB-352B-007974ECD574}"/>
              </a:ext>
            </a:extLst>
          </p:cNvPr>
          <p:cNvSpPr txBox="1"/>
          <p:nvPr/>
        </p:nvSpPr>
        <p:spPr>
          <a:xfrm>
            <a:off x="923925" y="1658078"/>
            <a:ext cx="1840245" cy="523220"/>
          </a:xfrm>
          <a:prstGeom prst="rect">
            <a:avLst/>
          </a:prstGeom>
          <a:noFill/>
        </p:spPr>
        <p:txBody>
          <a:bodyPr wrap="square" rtlCol="0">
            <a:spAutoFit/>
          </a:bodyPr>
          <a:lstStyle/>
          <a:p>
            <a:pPr algn="ctr"/>
            <a:r>
              <a:rPr lang="en-US" sz="1400" i="1" dirty="0">
                <a:solidFill>
                  <a:schemeClr val="accent3"/>
                </a:solidFill>
              </a:rPr>
              <a:t>Limited scarcity and lower prices</a:t>
            </a:r>
            <a:endParaRPr lang="en-US" i="1" dirty="0">
              <a:solidFill>
                <a:schemeClr val="accent3"/>
              </a:solidFill>
            </a:endParaRPr>
          </a:p>
        </p:txBody>
      </p:sp>
      <p:sp>
        <p:nvSpPr>
          <p:cNvPr id="36" name="TextBox 35">
            <a:extLst>
              <a:ext uri="{FF2B5EF4-FFF2-40B4-BE49-F238E27FC236}">
                <a16:creationId xmlns:a16="http://schemas.microsoft.com/office/drawing/2014/main" id="{0AB69C24-3251-BEB0-BADB-3B861D142BF0}"/>
              </a:ext>
            </a:extLst>
          </p:cNvPr>
          <p:cNvSpPr txBox="1"/>
          <p:nvPr/>
        </p:nvSpPr>
        <p:spPr>
          <a:xfrm>
            <a:off x="5846279" y="1669684"/>
            <a:ext cx="1840245" cy="523220"/>
          </a:xfrm>
          <a:prstGeom prst="rect">
            <a:avLst/>
          </a:prstGeom>
          <a:noFill/>
        </p:spPr>
        <p:txBody>
          <a:bodyPr wrap="square" rtlCol="0">
            <a:spAutoFit/>
          </a:bodyPr>
          <a:lstStyle/>
          <a:p>
            <a:pPr algn="ctr"/>
            <a:r>
              <a:rPr lang="en-US" sz="1400" i="1" dirty="0">
                <a:solidFill>
                  <a:schemeClr val="accent3"/>
                </a:solidFill>
              </a:rPr>
              <a:t>Limited scarcity and lower prices</a:t>
            </a:r>
            <a:endParaRPr lang="en-US" i="1" dirty="0">
              <a:solidFill>
                <a:schemeClr val="accent3"/>
              </a:solidFill>
            </a:endParaRPr>
          </a:p>
        </p:txBody>
      </p:sp>
      <p:sp>
        <p:nvSpPr>
          <p:cNvPr id="39" name="TextBox 38">
            <a:extLst>
              <a:ext uri="{FF2B5EF4-FFF2-40B4-BE49-F238E27FC236}">
                <a16:creationId xmlns:a16="http://schemas.microsoft.com/office/drawing/2014/main" id="{D2564A4F-F233-15D5-9FB0-B8A9F75B8116}"/>
              </a:ext>
            </a:extLst>
          </p:cNvPr>
          <p:cNvSpPr txBox="1"/>
          <p:nvPr/>
        </p:nvSpPr>
        <p:spPr>
          <a:xfrm>
            <a:off x="5855955" y="4353580"/>
            <a:ext cx="1840245" cy="523220"/>
          </a:xfrm>
          <a:prstGeom prst="rect">
            <a:avLst/>
          </a:prstGeom>
          <a:noFill/>
        </p:spPr>
        <p:txBody>
          <a:bodyPr wrap="square" rtlCol="0">
            <a:spAutoFit/>
          </a:bodyPr>
          <a:lstStyle/>
          <a:p>
            <a:pPr algn="ctr"/>
            <a:r>
              <a:rPr lang="en-US" sz="1400" i="1" dirty="0">
                <a:solidFill>
                  <a:schemeClr val="accent3"/>
                </a:solidFill>
              </a:rPr>
              <a:t>Limited scarcity and lower prices</a:t>
            </a:r>
            <a:endParaRPr lang="en-US" i="1" dirty="0">
              <a:solidFill>
                <a:schemeClr val="accent3"/>
              </a:solidFill>
            </a:endParaRPr>
          </a:p>
        </p:txBody>
      </p:sp>
      <p:cxnSp>
        <p:nvCxnSpPr>
          <p:cNvPr id="41" name="Straight Connector 40">
            <a:extLst>
              <a:ext uri="{FF2B5EF4-FFF2-40B4-BE49-F238E27FC236}">
                <a16:creationId xmlns:a16="http://schemas.microsoft.com/office/drawing/2014/main" id="{6880092B-E499-9462-83D5-D712B758896E}"/>
              </a:ext>
            </a:extLst>
          </p:cNvPr>
          <p:cNvCxnSpPr>
            <a:cxnSpLocks/>
            <a:stCxn id="2" idx="2"/>
          </p:cNvCxnSpPr>
          <p:nvPr/>
        </p:nvCxnSpPr>
        <p:spPr>
          <a:xfrm>
            <a:off x="4610100" y="814633"/>
            <a:ext cx="0" cy="272762"/>
          </a:xfrm>
          <a:prstGeom prst="line">
            <a:avLst/>
          </a:prstGeom>
          <a:ln w="2540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39E19C9A-51F9-44A2-377C-D50E5883D51C}"/>
              </a:ext>
            </a:extLst>
          </p:cNvPr>
          <p:cNvCxnSpPr>
            <a:cxnSpLocks/>
          </p:cNvCxnSpPr>
          <p:nvPr/>
        </p:nvCxnSpPr>
        <p:spPr>
          <a:xfrm>
            <a:off x="4617893" y="1628760"/>
            <a:ext cx="0" cy="1848522"/>
          </a:xfrm>
          <a:prstGeom prst="line">
            <a:avLst/>
          </a:prstGeom>
          <a:ln w="2540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D5207ECD-857E-698E-C7C3-E083EFC3541E}"/>
              </a:ext>
            </a:extLst>
          </p:cNvPr>
          <p:cNvCxnSpPr>
            <a:cxnSpLocks/>
          </p:cNvCxnSpPr>
          <p:nvPr/>
        </p:nvCxnSpPr>
        <p:spPr>
          <a:xfrm>
            <a:off x="4617893" y="5181600"/>
            <a:ext cx="0" cy="857922"/>
          </a:xfrm>
          <a:prstGeom prst="line">
            <a:avLst/>
          </a:prstGeom>
          <a:ln w="2540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90A0AAA2-8164-797E-9747-4E09781CC847}"/>
              </a:ext>
            </a:extLst>
          </p:cNvPr>
          <p:cNvCxnSpPr>
            <a:cxnSpLocks/>
          </p:cNvCxnSpPr>
          <p:nvPr/>
        </p:nvCxnSpPr>
        <p:spPr>
          <a:xfrm>
            <a:off x="4610100" y="4460682"/>
            <a:ext cx="0" cy="170269"/>
          </a:xfrm>
          <a:prstGeom prst="line">
            <a:avLst/>
          </a:prstGeom>
          <a:ln w="25400">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3" name="Straight Connector 2">
            <a:extLst>
              <a:ext uri="{FF2B5EF4-FFF2-40B4-BE49-F238E27FC236}">
                <a16:creationId xmlns:a16="http://schemas.microsoft.com/office/drawing/2014/main" id="{8E5EAF0D-1F09-9C34-AC2F-382421830929}"/>
              </a:ext>
            </a:extLst>
          </p:cNvPr>
          <p:cNvCxnSpPr>
            <a:cxnSpLocks/>
          </p:cNvCxnSpPr>
          <p:nvPr/>
        </p:nvCxnSpPr>
        <p:spPr>
          <a:xfrm flipH="1">
            <a:off x="278826" y="3477282"/>
            <a:ext cx="4114800" cy="0"/>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CCDCA010-7967-52F8-40BD-75F5EF90C99F}"/>
              </a:ext>
            </a:extLst>
          </p:cNvPr>
          <p:cNvCxnSpPr>
            <a:cxnSpLocks/>
          </p:cNvCxnSpPr>
          <p:nvPr/>
        </p:nvCxnSpPr>
        <p:spPr>
          <a:xfrm flipH="1">
            <a:off x="4800600" y="3477282"/>
            <a:ext cx="4114800" cy="0"/>
          </a:xfrm>
          <a:prstGeom prst="line">
            <a:avLst/>
          </a:prstGeom>
          <a:ln w="19050">
            <a:solidFill>
              <a:schemeClr val="tx2"/>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1927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8CE9E-B715-766D-E0A4-E767ECE7DA78}"/>
              </a:ext>
            </a:extLst>
          </p:cNvPr>
          <p:cNvSpPr>
            <a:spLocks noGrp="1"/>
          </p:cNvSpPr>
          <p:nvPr>
            <p:ph type="title"/>
          </p:nvPr>
        </p:nvSpPr>
        <p:spPr/>
        <p:txBody>
          <a:bodyPr/>
          <a:lstStyle/>
          <a:p>
            <a:r>
              <a:rPr lang="en-US" dirty="0"/>
              <a:t>RTC Simulation Tool Illustration: June 20, 2023, cont.</a:t>
            </a:r>
          </a:p>
        </p:txBody>
      </p:sp>
      <p:sp>
        <p:nvSpPr>
          <p:cNvPr id="4" name="Slide Number Placeholder 3">
            <a:extLst>
              <a:ext uri="{FF2B5EF4-FFF2-40B4-BE49-F238E27FC236}">
                <a16:creationId xmlns:a16="http://schemas.microsoft.com/office/drawing/2014/main" id="{55C24132-78EA-EDCC-9355-63BE29D3736D}"/>
              </a:ext>
            </a:extLst>
          </p:cNvPr>
          <p:cNvSpPr>
            <a:spLocks noGrp="1"/>
          </p:cNvSpPr>
          <p:nvPr>
            <p:ph type="sldNum" sz="quarter" idx="4"/>
          </p:nvPr>
        </p:nvSpPr>
        <p:spPr/>
        <p:txBody>
          <a:bodyPr/>
          <a:lstStyle/>
          <a:p>
            <a:fld id="{1D93BD3E-1E9A-4970-A6F7-E7AC52762E0C}" type="slidenum">
              <a:rPr lang="en-US" smtClean="0"/>
              <a:pPr/>
              <a:t>9</a:t>
            </a:fld>
            <a:endParaRPr lang="en-US" dirty="0"/>
          </a:p>
        </p:txBody>
      </p:sp>
      <p:sp>
        <p:nvSpPr>
          <p:cNvPr id="5" name="TextBox 4">
            <a:extLst>
              <a:ext uri="{FF2B5EF4-FFF2-40B4-BE49-F238E27FC236}">
                <a16:creationId xmlns:a16="http://schemas.microsoft.com/office/drawing/2014/main" id="{16C9A804-0E02-A1AC-9B91-EB0C762B3A5B}"/>
              </a:ext>
            </a:extLst>
          </p:cNvPr>
          <p:cNvSpPr txBox="1"/>
          <p:nvPr/>
        </p:nvSpPr>
        <p:spPr>
          <a:xfrm>
            <a:off x="529570" y="759023"/>
            <a:ext cx="3661430" cy="307777"/>
          </a:xfrm>
          <a:prstGeom prst="rect">
            <a:avLst/>
          </a:prstGeom>
          <a:noFill/>
        </p:spPr>
        <p:txBody>
          <a:bodyPr wrap="square" rtlCol="0">
            <a:spAutoFit/>
          </a:bodyPr>
          <a:lstStyle/>
          <a:p>
            <a:pPr algn="ctr"/>
            <a:r>
              <a:rPr lang="en-US" sz="1400" i="1" dirty="0">
                <a:solidFill>
                  <a:schemeClr val="accent4"/>
                </a:solidFill>
              </a:rPr>
              <a:t>Proxy Offer Floor = $2,000/MW per hour</a:t>
            </a:r>
            <a:endParaRPr lang="en-US" i="1" dirty="0">
              <a:solidFill>
                <a:schemeClr val="accent4"/>
              </a:solidFill>
            </a:endParaRPr>
          </a:p>
        </p:txBody>
      </p:sp>
      <p:sp>
        <p:nvSpPr>
          <p:cNvPr id="6" name="TextBox 5">
            <a:extLst>
              <a:ext uri="{FF2B5EF4-FFF2-40B4-BE49-F238E27FC236}">
                <a16:creationId xmlns:a16="http://schemas.microsoft.com/office/drawing/2014/main" id="{5F0D1308-0AA3-811A-6497-C679E85A1B34}"/>
              </a:ext>
            </a:extLst>
          </p:cNvPr>
          <p:cNvSpPr txBox="1"/>
          <p:nvPr/>
        </p:nvSpPr>
        <p:spPr>
          <a:xfrm>
            <a:off x="4953000" y="759022"/>
            <a:ext cx="3347881" cy="307777"/>
          </a:xfrm>
          <a:prstGeom prst="rect">
            <a:avLst/>
          </a:prstGeom>
          <a:noFill/>
        </p:spPr>
        <p:txBody>
          <a:bodyPr wrap="square" rtlCol="0">
            <a:spAutoFit/>
          </a:bodyPr>
          <a:lstStyle/>
          <a:p>
            <a:pPr algn="ctr"/>
            <a:r>
              <a:rPr lang="en-US" sz="1400" i="1" dirty="0">
                <a:solidFill>
                  <a:schemeClr val="accent4"/>
                </a:solidFill>
              </a:rPr>
              <a:t>Proxy Offer Floor = $0/MW per hour</a:t>
            </a:r>
            <a:endParaRPr lang="en-US" i="1" dirty="0">
              <a:solidFill>
                <a:schemeClr val="accent4"/>
              </a:solidFill>
            </a:endParaRPr>
          </a:p>
        </p:txBody>
      </p:sp>
      <p:pic>
        <p:nvPicPr>
          <p:cNvPr id="12" name="Picture 11">
            <a:extLst>
              <a:ext uri="{FF2B5EF4-FFF2-40B4-BE49-F238E27FC236}">
                <a16:creationId xmlns:a16="http://schemas.microsoft.com/office/drawing/2014/main" id="{88BE1638-0574-8108-7B64-D322CC5C785E}"/>
              </a:ext>
            </a:extLst>
          </p:cNvPr>
          <p:cNvPicPr>
            <a:picLocks noChangeAspect="1"/>
          </p:cNvPicPr>
          <p:nvPr/>
        </p:nvPicPr>
        <p:blipFill rotWithShape="1">
          <a:blip r:embed="rId2"/>
          <a:srcRect t="21541"/>
          <a:stretch/>
        </p:blipFill>
        <p:spPr>
          <a:xfrm>
            <a:off x="1676400" y="3962400"/>
            <a:ext cx="6020418" cy="447963"/>
          </a:xfrm>
          <a:prstGeom prst="rect">
            <a:avLst/>
          </a:prstGeom>
        </p:spPr>
      </p:pic>
      <p:pic>
        <p:nvPicPr>
          <p:cNvPr id="20" name="Picture 19">
            <a:extLst>
              <a:ext uri="{FF2B5EF4-FFF2-40B4-BE49-F238E27FC236}">
                <a16:creationId xmlns:a16="http://schemas.microsoft.com/office/drawing/2014/main" id="{AC8313A2-6538-5526-1E19-865CDCEB1F03}"/>
              </a:ext>
            </a:extLst>
          </p:cNvPr>
          <p:cNvPicPr>
            <a:picLocks noChangeAspect="1"/>
          </p:cNvPicPr>
          <p:nvPr/>
        </p:nvPicPr>
        <p:blipFill>
          <a:blip r:embed="rId3"/>
          <a:stretch>
            <a:fillRect/>
          </a:stretch>
        </p:blipFill>
        <p:spPr>
          <a:xfrm>
            <a:off x="4800600" y="1308210"/>
            <a:ext cx="3963718" cy="2644505"/>
          </a:xfrm>
          <a:prstGeom prst="rect">
            <a:avLst/>
          </a:prstGeom>
        </p:spPr>
      </p:pic>
      <p:pic>
        <p:nvPicPr>
          <p:cNvPr id="22" name="Picture 21">
            <a:extLst>
              <a:ext uri="{FF2B5EF4-FFF2-40B4-BE49-F238E27FC236}">
                <a16:creationId xmlns:a16="http://schemas.microsoft.com/office/drawing/2014/main" id="{2FE1F758-2432-FEFA-FAF1-8C49FA26B911}"/>
              </a:ext>
            </a:extLst>
          </p:cNvPr>
          <p:cNvPicPr>
            <a:picLocks noChangeAspect="1"/>
          </p:cNvPicPr>
          <p:nvPr/>
        </p:nvPicPr>
        <p:blipFill>
          <a:blip r:embed="rId4"/>
          <a:stretch>
            <a:fillRect/>
          </a:stretch>
        </p:blipFill>
        <p:spPr>
          <a:xfrm>
            <a:off x="147382" y="1308211"/>
            <a:ext cx="552664" cy="2382997"/>
          </a:xfrm>
          <a:prstGeom prst="rect">
            <a:avLst/>
          </a:prstGeom>
        </p:spPr>
      </p:pic>
      <p:pic>
        <p:nvPicPr>
          <p:cNvPr id="24" name="Picture 23">
            <a:extLst>
              <a:ext uri="{FF2B5EF4-FFF2-40B4-BE49-F238E27FC236}">
                <a16:creationId xmlns:a16="http://schemas.microsoft.com/office/drawing/2014/main" id="{15576EA1-1080-0BCD-A23F-AF7D1CFB8677}"/>
              </a:ext>
            </a:extLst>
          </p:cNvPr>
          <p:cNvPicPr>
            <a:picLocks noChangeAspect="1"/>
          </p:cNvPicPr>
          <p:nvPr/>
        </p:nvPicPr>
        <p:blipFill>
          <a:blip r:embed="rId5"/>
          <a:stretch>
            <a:fillRect/>
          </a:stretch>
        </p:blipFill>
        <p:spPr>
          <a:xfrm>
            <a:off x="776246" y="1308210"/>
            <a:ext cx="3719554" cy="2644505"/>
          </a:xfrm>
          <a:prstGeom prst="rect">
            <a:avLst/>
          </a:prstGeom>
        </p:spPr>
      </p:pic>
      <p:sp>
        <p:nvSpPr>
          <p:cNvPr id="3" name="TextBox 2">
            <a:extLst>
              <a:ext uri="{FF2B5EF4-FFF2-40B4-BE49-F238E27FC236}">
                <a16:creationId xmlns:a16="http://schemas.microsoft.com/office/drawing/2014/main" id="{FD4A6673-C8EC-912B-5CE8-0E0C7E3DFEE3}"/>
              </a:ext>
            </a:extLst>
          </p:cNvPr>
          <p:cNvSpPr txBox="1"/>
          <p:nvPr/>
        </p:nvSpPr>
        <p:spPr>
          <a:xfrm>
            <a:off x="1371600" y="990600"/>
            <a:ext cx="1981248" cy="307777"/>
          </a:xfrm>
          <a:prstGeom prst="rect">
            <a:avLst/>
          </a:prstGeom>
          <a:noFill/>
        </p:spPr>
        <p:txBody>
          <a:bodyPr wrap="none" rtlCol="0">
            <a:spAutoFit/>
          </a:bodyPr>
          <a:lstStyle/>
          <a:p>
            <a:pPr algn="ctr"/>
            <a:r>
              <a:rPr lang="en-US" sz="1400" dirty="0">
                <a:solidFill>
                  <a:schemeClr val="tx2"/>
                </a:solidFill>
              </a:rPr>
              <a:t>RTC Non-Spin Awards</a:t>
            </a:r>
            <a:endParaRPr lang="en-US" dirty="0">
              <a:solidFill>
                <a:schemeClr val="tx2"/>
              </a:solidFill>
            </a:endParaRPr>
          </a:p>
        </p:txBody>
      </p:sp>
      <p:sp>
        <p:nvSpPr>
          <p:cNvPr id="7" name="TextBox 6">
            <a:extLst>
              <a:ext uri="{FF2B5EF4-FFF2-40B4-BE49-F238E27FC236}">
                <a16:creationId xmlns:a16="http://schemas.microsoft.com/office/drawing/2014/main" id="{ED65F012-3F6D-DE98-57C4-ACCD1D6DC245}"/>
              </a:ext>
            </a:extLst>
          </p:cNvPr>
          <p:cNvSpPr txBox="1"/>
          <p:nvPr/>
        </p:nvSpPr>
        <p:spPr>
          <a:xfrm>
            <a:off x="5791152" y="1024208"/>
            <a:ext cx="1981248" cy="307777"/>
          </a:xfrm>
          <a:prstGeom prst="rect">
            <a:avLst/>
          </a:prstGeom>
          <a:noFill/>
        </p:spPr>
        <p:txBody>
          <a:bodyPr wrap="none" rtlCol="0">
            <a:spAutoFit/>
          </a:bodyPr>
          <a:lstStyle/>
          <a:p>
            <a:pPr algn="ctr"/>
            <a:r>
              <a:rPr lang="en-US" sz="1400" dirty="0">
                <a:solidFill>
                  <a:schemeClr val="tx2"/>
                </a:solidFill>
              </a:rPr>
              <a:t>RTC Non-Spin Awards</a:t>
            </a:r>
            <a:endParaRPr lang="en-US" dirty="0">
              <a:solidFill>
                <a:schemeClr val="tx2"/>
              </a:solidFill>
            </a:endParaRPr>
          </a:p>
        </p:txBody>
      </p:sp>
      <p:sp>
        <p:nvSpPr>
          <p:cNvPr id="8" name="Content Placeholder 2">
            <a:extLst>
              <a:ext uri="{FF2B5EF4-FFF2-40B4-BE49-F238E27FC236}">
                <a16:creationId xmlns:a16="http://schemas.microsoft.com/office/drawing/2014/main" id="{164CDE28-4589-9AEF-C208-967D6EEE4E25}"/>
              </a:ext>
            </a:extLst>
          </p:cNvPr>
          <p:cNvSpPr>
            <a:spLocks noGrp="1"/>
          </p:cNvSpPr>
          <p:nvPr>
            <p:ph idx="1"/>
          </p:nvPr>
        </p:nvSpPr>
        <p:spPr>
          <a:xfrm>
            <a:off x="304800" y="4355961"/>
            <a:ext cx="8534400" cy="1816239"/>
          </a:xfrm>
        </p:spPr>
        <p:txBody>
          <a:bodyPr/>
          <a:lstStyle/>
          <a:p>
            <a:r>
              <a:rPr lang="en-US" sz="1600" dirty="0"/>
              <a:t>Similar decreased levels of Non-Spin awards occur across evening hours, during periods of higher total scarcity and system-wide pricing, which is an intended outcome of RTC.</a:t>
            </a:r>
          </a:p>
          <a:p>
            <a:r>
              <a:rPr lang="en-US" sz="1600" dirty="0"/>
              <a:t>However, with proxy offer floors set to SWCAP, lower levels of Non-Spin awards are observed during periods with high levels of available reserves (e.g., at 12:00 total Operating Reserve Demand Curve (ORDC) reserve were &gt;15 GW and PRC &gt; 6 GW).</a:t>
            </a:r>
          </a:p>
          <a:p>
            <a:pPr lvl="1"/>
            <a:r>
              <a:rPr lang="en-US" sz="1400" dirty="0"/>
              <a:t>Award differences were largely for dispatchable Resources.</a:t>
            </a:r>
          </a:p>
        </p:txBody>
      </p:sp>
      <p:cxnSp>
        <p:nvCxnSpPr>
          <p:cNvPr id="9" name="Straight Connector 8">
            <a:extLst>
              <a:ext uri="{FF2B5EF4-FFF2-40B4-BE49-F238E27FC236}">
                <a16:creationId xmlns:a16="http://schemas.microsoft.com/office/drawing/2014/main" id="{7314226D-EA82-464E-4F3A-83C952C53827}"/>
              </a:ext>
            </a:extLst>
          </p:cNvPr>
          <p:cNvCxnSpPr>
            <a:cxnSpLocks/>
          </p:cNvCxnSpPr>
          <p:nvPr/>
        </p:nvCxnSpPr>
        <p:spPr>
          <a:xfrm>
            <a:off x="4648200" y="828659"/>
            <a:ext cx="0" cy="3057541"/>
          </a:xfrm>
          <a:prstGeom prst="line">
            <a:avLst/>
          </a:prstGeom>
          <a:ln w="25400">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3CDB30AD-6ED0-3327-6ACE-5F82B30B46DF}"/>
              </a:ext>
            </a:extLst>
          </p:cNvPr>
          <p:cNvSpPr txBox="1"/>
          <p:nvPr/>
        </p:nvSpPr>
        <p:spPr>
          <a:xfrm>
            <a:off x="1887832" y="2586444"/>
            <a:ext cx="1840245" cy="307777"/>
          </a:xfrm>
          <a:prstGeom prst="rect">
            <a:avLst/>
          </a:prstGeom>
          <a:noFill/>
        </p:spPr>
        <p:txBody>
          <a:bodyPr wrap="square" rtlCol="0">
            <a:spAutoFit/>
          </a:bodyPr>
          <a:lstStyle/>
          <a:p>
            <a:pPr algn="ctr"/>
            <a:r>
              <a:rPr lang="en-US" sz="1400" i="1" dirty="0">
                <a:solidFill>
                  <a:schemeClr val="accent6"/>
                </a:solidFill>
              </a:rPr>
              <a:t>1,278 MW</a:t>
            </a:r>
            <a:endParaRPr lang="en-US" i="1" dirty="0">
              <a:solidFill>
                <a:schemeClr val="accent6"/>
              </a:solidFill>
            </a:endParaRPr>
          </a:p>
        </p:txBody>
      </p:sp>
      <p:sp>
        <p:nvSpPr>
          <p:cNvPr id="13" name="TextBox 12">
            <a:extLst>
              <a:ext uri="{FF2B5EF4-FFF2-40B4-BE49-F238E27FC236}">
                <a16:creationId xmlns:a16="http://schemas.microsoft.com/office/drawing/2014/main" id="{285F72FC-0F8B-20AF-ED2E-CC6087CB0771}"/>
              </a:ext>
            </a:extLst>
          </p:cNvPr>
          <p:cNvSpPr txBox="1"/>
          <p:nvPr/>
        </p:nvSpPr>
        <p:spPr>
          <a:xfrm>
            <a:off x="5988718" y="1466776"/>
            <a:ext cx="1840245" cy="307777"/>
          </a:xfrm>
          <a:prstGeom prst="rect">
            <a:avLst/>
          </a:prstGeom>
          <a:noFill/>
        </p:spPr>
        <p:txBody>
          <a:bodyPr wrap="square" rtlCol="0">
            <a:spAutoFit/>
          </a:bodyPr>
          <a:lstStyle/>
          <a:p>
            <a:pPr algn="ctr"/>
            <a:r>
              <a:rPr lang="en-US" sz="1400" i="1" dirty="0">
                <a:solidFill>
                  <a:schemeClr val="accent6"/>
                </a:solidFill>
              </a:rPr>
              <a:t>3,678 MW</a:t>
            </a:r>
            <a:endParaRPr lang="en-US" i="1" dirty="0">
              <a:solidFill>
                <a:schemeClr val="accent6"/>
              </a:solidFill>
            </a:endParaRPr>
          </a:p>
        </p:txBody>
      </p:sp>
      <p:cxnSp>
        <p:nvCxnSpPr>
          <p:cNvPr id="17" name="Straight Arrow Connector 16">
            <a:extLst>
              <a:ext uri="{FF2B5EF4-FFF2-40B4-BE49-F238E27FC236}">
                <a16:creationId xmlns:a16="http://schemas.microsoft.com/office/drawing/2014/main" id="{884138CB-1862-CEC5-6783-9F8DF48AA32D}"/>
              </a:ext>
            </a:extLst>
          </p:cNvPr>
          <p:cNvCxnSpPr/>
          <p:nvPr/>
        </p:nvCxnSpPr>
        <p:spPr>
          <a:xfrm flipH="1">
            <a:off x="2667000" y="2848752"/>
            <a:ext cx="64754" cy="199248"/>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DE3301EE-6F06-631E-2D12-242FF4C0B68C}"/>
              </a:ext>
            </a:extLst>
          </p:cNvPr>
          <p:cNvCxnSpPr/>
          <p:nvPr/>
        </p:nvCxnSpPr>
        <p:spPr>
          <a:xfrm flipH="1">
            <a:off x="6781776" y="1735231"/>
            <a:ext cx="64754" cy="199248"/>
          </a:xfrm>
          <a:prstGeom prst="straightConnector1">
            <a:avLst/>
          </a:prstGeom>
          <a:ln w="25400">
            <a:solidFill>
              <a:schemeClr val="accent6"/>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41224FDD-D2AF-C9D1-877B-29FB7F243966}"/>
              </a:ext>
            </a:extLst>
          </p:cNvPr>
          <p:cNvSpPr txBox="1"/>
          <p:nvPr/>
        </p:nvSpPr>
        <p:spPr>
          <a:xfrm>
            <a:off x="2057400" y="6400800"/>
            <a:ext cx="4953000" cy="276999"/>
          </a:xfrm>
          <a:prstGeom prst="rect">
            <a:avLst/>
          </a:prstGeom>
          <a:noFill/>
        </p:spPr>
        <p:txBody>
          <a:bodyPr wrap="square" rtlCol="0">
            <a:spAutoFit/>
          </a:bodyPr>
          <a:lstStyle/>
          <a:p>
            <a:pPr algn="ctr"/>
            <a:r>
              <a:rPr lang="en-US" sz="1200" i="1" dirty="0">
                <a:solidFill>
                  <a:schemeClr val="accent4"/>
                </a:solidFill>
              </a:rPr>
              <a:t>Note: The thin line of “Solar” is 0 across all hours in both cases</a:t>
            </a:r>
            <a:endParaRPr lang="en-US" sz="1600" i="1" dirty="0">
              <a:solidFill>
                <a:schemeClr val="accent4"/>
              </a:solidFill>
            </a:endParaRPr>
          </a:p>
        </p:txBody>
      </p:sp>
    </p:spTree>
    <p:extLst>
      <p:ext uri="{BB962C8B-B14F-4D97-AF65-F5344CB8AC3E}">
        <p14:creationId xmlns:p14="http://schemas.microsoft.com/office/powerpoint/2010/main" val="17174405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Inside pages">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39968CB8-5FF8-44D7-A459-A3FC34AC4F77}">
  <ds:schemaRefs>
    <ds:schemaRef ds:uri="http://schemas.microsoft.com/sharepoint/v3/contenttype/forms"/>
  </ds:schemaRefs>
</ds:datastoreItem>
</file>

<file path=customXml/itemProps2.xml><?xml version="1.0" encoding="utf-8"?>
<ds:datastoreItem xmlns:ds="http://schemas.openxmlformats.org/officeDocument/2006/customXml" ds:itemID="{ABA6DCC4-601B-4ED5-9065-ADE652E943A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63D459-1C05-483F-85D1-C9E478EC32CC}">
  <ds:schemaRefs>
    <ds:schemaRef ds:uri="http://schemas.microsoft.com/office/2006/documentManagement/types"/>
    <ds:schemaRef ds:uri="http://purl.org/dc/dcmitype/"/>
    <ds:schemaRef ds:uri="http://schemas.openxmlformats.org/package/2006/metadata/core-properties"/>
    <ds:schemaRef ds:uri="http://purl.org/dc/terms/"/>
    <ds:schemaRef ds:uri="http://schemas.microsoft.com/office/2006/metadata/properties"/>
    <ds:schemaRef ds:uri="http://www.w3.org/XML/1998/namespace"/>
    <ds:schemaRef ds:uri="http://schemas.microsoft.com/office/infopath/2007/PartnerControls"/>
    <ds:schemaRef ds:uri="c34af464-7aa1-4edd-9be4-83dffc1cb92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8431</TotalTime>
  <Words>1391</Words>
  <Application>Microsoft Office PowerPoint</Application>
  <PresentationFormat>On-screen Show (4:3)</PresentationFormat>
  <Paragraphs>100</Paragraphs>
  <Slides>12</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12</vt:i4>
      </vt:variant>
    </vt:vector>
  </HeadingPairs>
  <TitlesOfParts>
    <vt:vector size="16" baseType="lpstr">
      <vt:lpstr>Arial</vt:lpstr>
      <vt:lpstr>Calibri</vt:lpstr>
      <vt:lpstr>1_Custom Design</vt:lpstr>
      <vt:lpstr>Inside pages</vt:lpstr>
      <vt:lpstr>PowerPoint Presentation</vt:lpstr>
      <vt:lpstr>Recap of the September ERCOT Presentations</vt:lpstr>
      <vt:lpstr>Recap of the September ERCOT Presentations cont.</vt:lpstr>
      <vt:lpstr>Feedback During the September Meeting</vt:lpstr>
      <vt:lpstr>Thoughts Following the Task Force Discussion</vt:lpstr>
      <vt:lpstr>Thoughts Following the Task Force Discussion cont.</vt:lpstr>
      <vt:lpstr>RTC Simulation Tool Illustration: June 20, 2023</vt:lpstr>
      <vt:lpstr>RTC Simulation Tool Illustration: June 20, 2023, cont.</vt:lpstr>
      <vt:lpstr>RTC Simulation Tool Illustration: June 20, 2023, cont.</vt:lpstr>
      <vt:lpstr>RTC Simulation Tool Illustration: June 20, 2023, cont.</vt:lpstr>
      <vt:lpstr>Conclusions</vt:lpstr>
      <vt:lpstr>Questions, Additional Discussion, and 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250</cp:revision>
  <cp:lastPrinted>2016-01-21T20:53:15Z</cp:lastPrinted>
  <dcterms:created xsi:type="dcterms:W3CDTF">2016-01-21T15:20:31Z</dcterms:created>
  <dcterms:modified xsi:type="dcterms:W3CDTF">2024-10-16T20:21:56Z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y fmtid="{D5CDD505-2E9C-101B-9397-08002B2CF9AE}" pid="3" name="MSIP_Label_7084cbda-52b8-46fb-a7b7-cb5bd465ed85_Enabled">
    <vt:lpwstr>true</vt:lpwstr>
  </property>
  <property fmtid="{D5CDD505-2E9C-101B-9397-08002B2CF9AE}" pid="4" name="MSIP_Label_7084cbda-52b8-46fb-a7b7-cb5bd465ed85_SetDate">
    <vt:lpwstr>2024-09-23T18:43:39Z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53a774b4-a624-4b7a-9ca4-dbbe509a229f</vt:lpwstr>
  </property>
  <property fmtid="{D5CDD505-2E9C-101B-9397-08002B2CF9AE}" pid="9" name="MSIP_Label_7084cbda-52b8-46fb-a7b7-cb5bd465ed85_ContentBits">
    <vt:lpwstr>0</vt:lpwstr>
  </property>
</Properties>
</file>