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443" r:id="rId7"/>
    <p:sldId id="330" r:id="rId8"/>
    <p:sldId id="331" r:id="rId9"/>
    <p:sldId id="33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18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130" autoAdjust="0"/>
  </p:normalViewPr>
  <p:slideViewPr>
    <p:cSldViewPr showGuides="1">
      <p:cViewPr varScale="1">
        <p:scale>
          <a:sx n="99" d="100"/>
          <a:sy n="99" d="100"/>
        </p:scale>
        <p:origin x="102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172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78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652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905000"/>
            <a:ext cx="51054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Update on Credit </a:t>
            </a:r>
            <a:r>
              <a:rPr lang="en-US" sz="2000" b="1" dirty="0">
                <a:solidFill>
                  <a:srgbClr val="212529"/>
                </a:solidFill>
                <a:latin typeface="Roboto" panose="02000000000000000000" pitchFamily="2" charset="0"/>
              </a:rPr>
              <a:t>S</a:t>
            </a:r>
            <a:r>
              <a:rPr lang="en-US" sz="2000" b="1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ystem </a:t>
            </a:r>
            <a:r>
              <a:rPr lang="en-US" sz="2000" b="1" dirty="0">
                <a:solidFill>
                  <a:srgbClr val="212529"/>
                </a:solidFill>
                <a:latin typeface="Roboto" panose="02000000000000000000" pitchFamily="2" charset="0"/>
              </a:rPr>
              <a:t>E</a:t>
            </a:r>
            <a:r>
              <a:rPr lang="en-US" sz="2000" b="1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nhancements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Maruthi Gaddam </a:t>
            </a:r>
          </a:p>
          <a:p>
            <a:r>
              <a:rPr lang="en-US" dirty="0"/>
              <a:t>ERCOT Credit System </a:t>
            </a:r>
            <a:r>
              <a:rPr lang="en-US"/>
              <a:t>Lead Analyst  </a:t>
            </a:r>
            <a:endParaRPr lang="en-US" dirty="0"/>
          </a:p>
          <a:p>
            <a:endParaRPr lang="en-US" dirty="0"/>
          </a:p>
          <a:p>
            <a:r>
              <a:rPr lang="en-US" dirty="0"/>
              <a:t>ERCOT Public</a:t>
            </a:r>
          </a:p>
          <a:p>
            <a:r>
              <a:rPr lang="en-US" dirty="0"/>
              <a:t>October 23, 2024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746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sz="1800" dirty="0">
                <a:latin typeface="+mn-lt"/>
                <a:cs typeface="Times New Roman" panose="02020603050405020304" pitchFamily="18" charset="0"/>
              </a:rPr>
              <a:t>CMM System and Report Enhancements in December 2024 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1382"/>
            <a:ext cx="8686800" cy="5204618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Starting mid December 2024, ERCOT will implement the following changes:  </a:t>
            </a:r>
          </a:p>
          <a:p>
            <a:pPr marL="0" indent="0">
              <a:spcAft>
                <a:spcPts val="600"/>
              </a:spcAft>
              <a:buNone/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1) NPRR1184 will be fully implemented, specifically the following parts of Section 16 of the Protocols will be “unboxed”: </a:t>
            </a:r>
          </a:p>
          <a:p>
            <a:pPr lvl="1">
              <a:spcAft>
                <a:spcPts val="600"/>
              </a:spcAft>
              <a:buFont typeface="+mj-lt"/>
              <a:buAutoNum type="alphaLcParenR"/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16.11.3 (1) (c) (iii)  Alternative Means of Satisfying ERCOT Creditworthiness Requirements </a:t>
            </a:r>
          </a:p>
          <a:p>
            <a:pPr lvl="1">
              <a:spcAft>
                <a:spcPts val="600"/>
              </a:spcAft>
              <a:buFont typeface="+mj-lt"/>
              <a:buAutoNum type="alphaLcParenR"/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16.11.4.7 (2) and (3) Credit Monitoring and Management Reports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As a result, ERCOT market participants will be able to see the following reports on MIS: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Collateral History and Interest – Annual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Collateral History and Interest – Monthly</a:t>
            </a:r>
          </a:p>
          <a:p>
            <a:pPr marL="0" lvl="2" indent="0">
              <a:spcAft>
                <a:spcPts val="600"/>
              </a:spcAft>
              <a:buNone/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2) Letter of Credit (LC) and Surety Bond (SB) – Add/Amend/Terminate Email Notifications</a:t>
            </a:r>
          </a:p>
          <a:p>
            <a:pPr marL="801688" lvl="3" indent="-344488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Automated Emails to all CP Credit contacts will be sent whenever there is a change in LC/SB postings, including addition/acceptance, amendment or termination. 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3) ACL Report Changes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Daily ACL reports will list Letters of Credit / Surety Bonds with the respective current balances for each instrument. </a:t>
            </a: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sz="1800" dirty="0">
                <a:latin typeface="+mn-lt"/>
                <a:cs typeface="Times New Roman" panose="02020603050405020304" pitchFamily="18" charset="0"/>
              </a:rPr>
              <a:t>Upcoming CMM Report Enhancements – Sample Report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1382"/>
            <a:ext cx="8686800" cy="5204618"/>
          </a:xfrm>
        </p:spPr>
        <p:txBody>
          <a:bodyPr/>
          <a:lstStyle/>
          <a:p>
            <a:pPr marL="57150" indent="0">
              <a:spcAft>
                <a:spcPts val="600"/>
              </a:spcAft>
              <a:buNone/>
            </a:pPr>
            <a:r>
              <a:rPr lang="en-US" sz="1600" dirty="0">
                <a:solidFill>
                  <a:srgbClr val="5B6770"/>
                </a:solidFill>
                <a:cs typeface="Times New Roman" panose="02020603050405020304" pitchFamily="18" charset="0"/>
              </a:rPr>
              <a:t>Collateral History and Interest Reports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D6AE67-4601-14BD-D105-413FBC7A2048}"/>
              </a:ext>
            </a:extLst>
          </p:cNvPr>
          <p:cNvSpPr txBox="1"/>
          <p:nvPr/>
        </p:nvSpPr>
        <p:spPr>
          <a:xfrm>
            <a:off x="345347" y="5763865"/>
            <a:ext cx="83987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1400" i="1" dirty="0">
                <a:solidFill>
                  <a:srgbClr val="5B6770"/>
                </a:solidFill>
                <a:cs typeface="Times New Roman" panose="02020603050405020304" pitchFamily="18" charset="0"/>
              </a:rPr>
              <a:t>*</a:t>
            </a:r>
            <a:r>
              <a:rPr lang="en-US" sz="1800" i="1" dirty="0">
                <a:solidFill>
                  <a:srgbClr val="5B6770"/>
                </a:solidFill>
                <a:cs typeface="Times New Roman" panose="02020603050405020304" pitchFamily="18" charset="0"/>
              </a:rPr>
              <a:t> </a:t>
            </a:r>
            <a:r>
              <a:rPr lang="en-US" sz="1000" i="1" dirty="0">
                <a:solidFill>
                  <a:srgbClr val="5B6770"/>
                </a:solidFill>
                <a:cs typeface="Times New Roman" panose="02020603050405020304" pitchFamily="18" charset="0"/>
              </a:rPr>
              <a:t>This is a draft representation of report to highlight information captured and final format may be different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65F703-F70C-BA82-8EEF-B5B27DECAC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1" y="1205251"/>
            <a:ext cx="4419600" cy="456654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06C7AC0-A5E6-C98C-6C36-C659C0F9B8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1" y="1224126"/>
            <a:ext cx="4106776" cy="2890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357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sz="1800" dirty="0">
                <a:latin typeface="+mn-lt"/>
                <a:cs typeface="Times New Roman" panose="02020603050405020304" pitchFamily="18" charset="0"/>
              </a:rPr>
              <a:t>Upcoming CMM Report Enhancements – Sample 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1382"/>
            <a:ext cx="8686800" cy="5204618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1600" dirty="0">
                <a:solidFill>
                  <a:srgbClr val="5B6770"/>
                </a:solidFill>
                <a:cs typeface="Times New Roman" panose="02020603050405020304" pitchFamily="18" charset="0"/>
              </a:rPr>
              <a:t>ACL Report  -  New section for LC/SBs will be added 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D6AE67-4601-14BD-D105-413FBC7A2048}"/>
              </a:ext>
            </a:extLst>
          </p:cNvPr>
          <p:cNvSpPr txBox="1"/>
          <p:nvPr/>
        </p:nvSpPr>
        <p:spPr>
          <a:xfrm>
            <a:off x="152400" y="5635695"/>
            <a:ext cx="83987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1400" i="1" dirty="0">
                <a:solidFill>
                  <a:srgbClr val="5B6770"/>
                </a:solidFill>
                <a:cs typeface="Times New Roman" panose="02020603050405020304" pitchFamily="18" charset="0"/>
              </a:rPr>
              <a:t>*</a:t>
            </a:r>
            <a:r>
              <a:rPr lang="en-US" sz="1800" i="1" dirty="0">
                <a:solidFill>
                  <a:srgbClr val="5B6770"/>
                </a:solidFill>
                <a:cs typeface="Times New Roman" panose="02020603050405020304" pitchFamily="18" charset="0"/>
              </a:rPr>
              <a:t> </a:t>
            </a:r>
            <a:r>
              <a:rPr lang="en-US" sz="1000" i="1" dirty="0">
                <a:solidFill>
                  <a:srgbClr val="5B6770"/>
                </a:solidFill>
                <a:cs typeface="Times New Roman" panose="02020603050405020304" pitchFamily="18" charset="0"/>
              </a:rPr>
              <a:t>This is a draft representation of report to highlight information captured and final format may be different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2F0ED28-30E7-8BCF-9118-AD25676292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315565"/>
            <a:ext cx="8763000" cy="429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53670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www.w3.org/XML/1998/namespace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179082</TotalTime>
  <Words>271</Words>
  <Application>Microsoft Office PowerPoint</Application>
  <PresentationFormat>On-screen Show (4:3)</PresentationFormat>
  <Paragraphs>50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Roboto</vt:lpstr>
      <vt:lpstr>Times New Roman</vt:lpstr>
      <vt:lpstr>1_Custom Design</vt:lpstr>
      <vt:lpstr>Office Theme</vt:lpstr>
      <vt:lpstr>Custom Design</vt:lpstr>
      <vt:lpstr>PowerPoint Presentation</vt:lpstr>
      <vt:lpstr>CMM System and Report Enhancements in December 2024 </vt:lpstr>
      <vt:lpstr>Upcoming CMM Report Enhancements – Sample Report</vt:lpstr>
      <vt:lpstr>Upcoming CMM Report Enhancements – Sample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Dashnyam, Sanchir</cp:lastModifiedBy>
  <cp:revision>1170</cp:revision>
  <cp:lastPrinted>2019-06-18T19:02:16Z</cp:lastPrinted>
  <dcterms:created xsi:type="dcterms:W3CDTF">2016-01-21T15:20:31Z</dcterms:created>
  <dcterms:modified xsi:type="dcterms:W3CDTF">2024-10-21T18:02:57Z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2023-08-11T03:22:48Z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8f01147a-d64c-431b-8326-71285533d140</vt:lpwstr>
  </property>
  <property fmtid="{D5CDD505-2E9C-101B-9397-08002B2CF9AE}" pid="9" name="MSIP_Label_7084cbda-52b8-46fb-a7b7-cb5bd465ed85_ContentBits">
    <vt:lpwstr>0</vt:lpwstr>
  </property>
</Properties>
</file>