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0"/>
  </p:notesMasterIdLst>
  <p:sldIdLst>
    <p:sldId id="256" r:id="rId5"/>
    <p:sldId id="257" r:id="rId6"/>
    <p:sldId id="268" r:id="rId7"/>
    <p:sldId id="267" r:id="rId8"/>
    <p:sldId id="260" r:id="rId9"/>
  </p:sldIdLst>
  <p:sldSz cx="12192000" cy="6858000"/>
  <p:notesSz cx="7102475" cy="93884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76506" autoAdjust="0"/>
  </p:normalViewPr>
  <p:slideViewPr>
    <p:cSldViewPr snapToGrid="0">
      <p:cViewPr varScale="1">
        <p:scale>
          <a:sx n="86" d="100"/>
          <a:sy n="86" d="100"/>
        </p:scale>
        <p:origin x="1050" y="84"/>
      </p:cViewPr>
      <p:guideLst/>
    </p:cSldViewPr>
  </p:slideViewPr>
  <p:outlineViewPr>
    <p:cViewPr>
      <p:scale>
        <a:sx n="33" d="100"/>
        <a:sy n="33" d="100"/>
      </p:scale>
      <p:origin x="0" y="-19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2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lakey, Eric" userId="29cc8d84-5a45-4cd1-9434-ff07b65a2be5" providerId="ADAL" clId="{1BA50D87-4D5D-4257-BFFE-13B62CA1781F}"/>
    <pc:docChg chg="undo custSel modSld">
      <pc:chgData name="Blakey, Eric" userId="29cc8d84-5a45-4cd1-9434-ff07b65a2be5" providerId="ADAL" clId="{1BA50D87-4D5D-4257-BFFE-13B62CA1781F}" dt="2024-10-22T15:50:09.346" v="59" actId="20577"/>
      <pc:docMkLst>
        <pc:docMk/>
      </pc:docMkLst>
      <pc:sldChg chg="modNotesTx">
        <pc:chgData name="Blakey, Eric" userId="29cc8d84-5a45-4cd1-9434-ff07b65a2be5" providerId="ADAL" clId="{1BA50D87-4D5D-4257-BFFE-13B62CA1781F}" dt="2024-10-22T15:40:49.423" v="0" actId="6549"/>
        <pc:sldMkLst>
          <pc:docMk/>
          <pc:sldMk cId="333387915" sldId="257"/>
        </pc:sldMkLst>
      </pc:sldChg>
      <pc:sldChg chg="modSp mod">
        <pc:chgData name="Blakey, Eric" userId="29cc8d84-5a45-4cd1-9434-ff07b65a2be5" providerId="ADAL" clId="{1BA50D87-4D5D-4257-BFFE-13B62CA1781F}" dt="2024-10-22T15:45:05.025" v="52" actId="6549"/>
        <pc:sldMkLst>
          <pc:docMk/>
          <pc:sldMk cId="809913610" sldId="267"/>
        </pc:sldMkLst>
        <pc:spChg chg="mod">
          <ac:chgData name="Blakey, Eric" userId="29cc8d84-5a45-4cd1-9434-ff07b65a2be5" providerId="ADAL" clId="{1BA50D87-4D5D-4257-BFFE-13B62CA1781F}" dt="2024-10-22T15:45:05.025" v="52" actId="6549"/>
          <ac:spMkLst>
            <pc:docMk/>
            <pc:sldMk cId="809913610" sldId="267"/>
            <ac:spMk id="3" creationId="{F68F564F-A32A-47D1-911B-E1EE4EFCF616}"/>
          </ac:spMkLst>
        </pc:spChg>
      </pc:sldChg>
      <pc:sldChg chg="modSp mod">
        <pc:chgData name="Blakey, Eric" userId="29cc8d84-5a45-4cd1-9434-ff07b65a2be5" providerId="ADAL" clId="{1BA50D87-4D5D-4257-BFFE-13B62CA1781F}" dt="2024-10-22T15:50:09.346" v="59" actId="20577"/>
        <pc:sldMkLst>
          <pc:docMk/>
          <pc:sldMk cId="1398567063" sldId="268"/>
        </pc:sldMkLst>
        <pc:spChg chg="mod">
          <ac:chgData name="Blakey, Eric" userId="29cc8d84-5a45-4cd1-9434-ff07b65a2be5" providerId="ADAL" clId="{1BA50D87-4D5D-4257-BFFE-13B62CA1781F}" dt="2024-10-22T15:50:09.346" v="59" actId="20577"/>
          <ac:spMkLst>
            <pc:docMk/>
            <pc:sldMk cId="1398567063" sldId="268"/>
            <ac:spMk id="2" creationId="{269A2537-D441-4886-9211-5B5476A0366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77739" cy="471055"/>
          </a:xfrm>
          <a:prstGeom prst="rect">
            <a:avLst/>
          </a:prstGeom>
        </p:spPr>
        <p:txBody>
          <a:bodyPr vert="horz" lIns="94229" tIns="47115" rIns="94229" bIns="4711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4" y="2"/>
            <a:ext cx="3077739" cy="471055"/>
          </a:xfrm>
          <a:prstGeom prst="rect">
            <a:avLst/>
          </a:prstGeom>
        </p:spPr>
        <p:txBody>
          <a:bodyPr vert="horz" lIns="94229" tIns="47115" rIns="94229" bIns="47115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1173163"/>
            <a:ext cx="5632450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5" rIns="94229" bIns="4711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3"/>
            <a:ext cx="5681980" cy="3696713"/>
          </a:xfrm>
          <a:prstGeom prst="rect">
            <a:avLst/>
          </a:prstGeom>
        </p:spPr>
        <p:txBody>
          <a:bodyPr vert="horz" lIns="94229" tIns="47115" rIns="94229" bIns="4711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917422"/>
            <a:ext cx="3077739" cy="471054"/>
          </a:xfrm>
          <a:prstGeom prst="rect">
            <a:avLst/>
          </a:prstGeom>
        </p:spPr>
        <p:txBody>
          <a:bodyPr vert="horz" lIns="94229" tIns="47115" rIns="94229" bIns="4711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4" y="8917422"/>
            <a:ext cx="3077739" cy="471054"/>
          </a:xfrm>
          <a:prstGeom prst="rect">
            <a:avLst/>
          </a:prstGeom>
        </p:spPr>
        <p:txBody>
          <a:bodyPr vert="horz" lIns="94229" tIns="47115" rIns="94229" bIns="47115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87475" y="539750"/>
            <a:ext cx="3751263" cy="21097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248" y="2845880"/>
            <a:ext cx="5681980" cy="6003045"/>
          </a:xfrm>
        </p:spPr>
        <p:txBody>
          <a:bodyPr/>
          <a:lstStyle/>
          <a:p>
            <a:pPr algn="l"/>
            <a:endParaRPr lang="en-US" sz="1100" b="1" kern="100" dirty="0">
              <a:latin typeface="+mn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5188" y="388938"/>
            <a:ext cx="5454650" cy="306863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248" y="4125951"/>
            <a:ext cx="5681980" cy="4791470"/>
          </a:xfrm>
        </p:spPr>
        <p:txBody>
          <a:bodyPr/>
          <a:lstStyle/>
          <a:p>
            <a:pPr defTabSz="923270">
              <a:defRPr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7036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63713" y="269875"/>
            <a:ext cx="3800475" cy="21383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10247" y="2622495"/>
            <a:ext cx="5701704" cy="6153515"/>
          </a:xfrm>
        </p:spPr>
        <p:txBody>
          <a:bodyPr/>
          <a:lstStyle/>
          <a:p>
            <a:pPr marL="0" lvl="1" defTabSz="923270">
              <a:defRPr/>
            </a:pP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35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229" TargetMode="External"/><Relationship Id="rId12" Type="http://schemas.openxmlformats.org/officeDocument/2006/relationships/hyperlink" Target="https://www.ercot.com/mktrules/issues/VCMRR04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204" TargetMode="External"/><Relationship Id="rId11" Type="http://schemas.openxmlformats.org/officeDocument/2006/relationships/hyperlink" Target="https://www.ercot.com/mktrules/issues/SMOGRR028" TargetMode="External"/><Relationship Id="rId5" Type="http://schemas.openxmlformats.org/officeDocument/2006/relationships/hyperlink" Target="https://www.ercot.com/mktrules/issues/NPRR1202" TargetMode="External"/><Relationship Id="rId10" Type="http://schemas.openxmlformats.org/officeDocument/2006/relationships/hyperlink" Target="https://www.ercot.com/mktrules/issues/NPRR1242" TargetMode="External"/><Relationship Id="rId4" Type="http://schemas.openxmlformats.org/officeDocument/2006/relationships/hyperlink" Target="https://www.ercot.com/mktrules/issues/NPRR1200" TargetMode="External"/><Relationship Id="rId9" Type="http://schemas.openxmlformats.org/officeDocument/2006/relationships/hyperlink" Target="https://www.ercot.com/mktrules/issues/NPRR123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TAC Meeting – October 30,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Meeting  Oct 7,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</a:t>
            </a:r>
            <a:r>
              <a:rPr lang="en-US" sz="1800" b="1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Highlights </a:t>
            </a:r>
          </a:p>
          <a:p>
            <a:pPr marL="0" marR="0" lv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October </a:t>
            </a: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7, 2024</a:t>
            </a: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ERCOT Operations and Market Items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800" kern="100" dirty="0"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ERCOT’s Framework for Evaluating Market Design.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18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inden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Other</a:t>
            </a: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Update on Discussions on CRR Auction Revenue Distribution (CARD)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Large Flexible Load Working Group Suggestion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Open Action Item/Parking Lot Issue Clean Up </a:t>
            </a:r>
          </a:p>
          <a:p>
            <a:pPr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WMS </a:t>
            </a:r>
            <a:r>
              <a:rPr lang="en-US" sz="3600">
                <a:solidFill>
                  <a:schemeClr val="bg1"/>
                </a:solidFill>
              </a:rPr>
              <a:t>Meeting  Oct 7, </a:t>
            </a:r>
            <a:r>
              <a:rPr lang="en-US" sz="3600" dirty="0">
                <a:solidFill>
                  <a:schemeClr val="bg1"/>
                </a:solidFill>
              </a:rPr>
              <a:t>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25905"/>
            <a:ext cx="7132694" cy="6206835"/>
          </a:xfrm>
        </p:spPr>
        <p:txBody>
          <a:bodyPr anchor="t">
            <a:no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WMS Meeting Highlights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October 7, 2024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Actions on Revision Requests: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NPRR1250, RPS Mandatory Program Termination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sz="1800" i="1" dirty="0">
                <a:solidFill>
                  <a:srgbClr val="FF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  	Tabled for further discussion at WMS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800" b="1" dirty="0"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NPRR1251, Updated FFSS Fuel Replacement Costs Recovery Process</a:t>
            </a:r>
          </a:p>
          <a:p>
            <a:pPr marL="201168" lvl="1" indent="0">
              <a:spcBef>
                <a:spcPts val="0"/>
              </a:spcBef>
              <a:spcAft>
                <a:spcPts val="0"/>
              </a:spcAft>
              <a:buSzPts val="1000"/>
              <a:buNone/>
              <a:tabLst>
                <a:tab pos="457200" algn="l"/>
              </a:tabLst>
            </a:pPr>
            <a:r>
              <a:rPr lang="en-US" i="1" dirty="0">
                <a:solidFill>
                  <a:srgbClr val="FF0000"/>
                </a:solidFill>
                <a:effectLst/>
                <a:latin typeface="+mj-lt"/>
                <a:ea typeface="Aptos" panose="020B0004020202020204" pitchFamily="34" charset="0"/>
                <a:cs typeface="Aptos" panose="020B0004020202020204" pitchFamily="34" charset="0"/>
              </a:rPr>
              <a:t>	Tabled and referred to WMWG</a:t>
            </a:r>
          </a:p>
          <a:p>
            <a:pPr>
              <a:spcBef>
                <a:spcPts val="0"/>
              </a:spcBef>
              <a:spcAft>
                <a:spcPts val="0"/>
              </a:spcAft>
              <a:buSzPts val="1000"/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800" b="1" dirty="0">
              <a:effectLst/>
              <a:latin typeface="+mj-lt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567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 dirty="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 dirty="0">
                <a:latin typeface="+mj-lt"/>
              </a:rPr>
              <a:t>Remained </a:t>
            </a:r>
            <a:r>
              <a:rPr lang="en-US" sz="1800" b="1" i="0" dirty="0">
                <a:effectLst/>
                <a:latin typeface="+mj-lt"/>
              </a:rPr>
              <a:t>Tabled Revision Requests:</a:t>
            </a:r>
            <a:endParaRPr lang="en-US" sz="1800" b="1" dirty="0"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  <a:hlinkClick r:id="rId3"/>
              </a:rPr>
              <a:t>NPRR1070</a:t>
            </a:r>
            <a:r>
              <a:rPr lang="en-US" dirty="0">
                <a:latin typeface="+mj-lt"/>
              </a:rPr>
              <a:t>, Planning Criteria for GTC Exit Solutions</a:t>
            </a:r>
            <a:endParaRPr lang="en-US" b="1" dirty="0">
              <a:solidFill>
                <a:srgbClr val="FF0000"/>
              </a:solidFill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4"/>
              </a:rPr>
              <a:t>NPRR1200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Utilization of Calculated Values for Non-WSL for ESRs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dirty="0">
                <a:solidFill>
                  <a:srgbClr val="2998E3"/>
                </a:solidFill>
                <a:latin typeface="+mj-lt"/>
                <a:hlinkClick r:id="rId5"/>
              </a:rPr>
              <a:t>NPRR1202</a:t>
            </a:r>
            <a:r>
              <a:rPr lang="en-US" dirty="0">
                <a:solidFill>
                  <a:schemeClr val="tx1"/>
                </a:solidFill>
                <a:latin typeface="+mj-lt"/>
              </a:rPr>
              <a:t>, Refundable Deposits for Large Load Interconnection Studies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6"/>
              </a:rPr>
              <a:t>NPRR1214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Reliability Deployment Price Adder Fix to Provide Locational Price Signals, Reduce Uplift and Risk (CMWG)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7"/>
              </a:rPr>
              <a:t>NPRR1229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Real-Time Constraint Management Plan Energy Payment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8"/>
              </a:rPr>
              <a:t>NPRR1235, 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Dispatchable Reliability Reserve Service as a Stand-Alone Ancillary Service (SAWG)</a:t>
            </a:r>
          </a:p>
          <a:p>
            <a:pPr marL="1005840" lvl="4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600" i="1" dirty="0">
                <a:solidFill>
                  <a:srgbClr val="FF0000"/>
                </a:solidFill>
                <a:latin typeface="+mj-lt"/>
              </a:rPr>
              <a:t>Discussions consolidated at SAWG.</a:t>
            </a:r>
            <a:endParaRPr lang="en-US" sz="1600" b="0" i="1" dirty="0">
              <a:solidFill>
                <a:srgbClr val="FF0000"/>
              </a:solidFill>
              <a:effectLst/>
              <a:latin typeface="+mj-lt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9"/>
              </a:rPr>
              <a:t>NPRR1238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Voluntary Registration of Loads with Curtailable Load Capabilities (WMWG)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0"/>
              </a:rPr>
              <a:t>NPRR1242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Related to VCMRR042 SO2 and NOx Emission Index Prices Used in Verifiable Cost Calculations (RCWG)</a:t>
            </a:r>
            <a:endParaRPr lang="en-US" b="0" i="0" dirty="0">
              <a:solidFill>
                <a:srgbClr val="2D3338"/>
              </a:solidFill>
              <a:effectLst/>
              <a:latin typeface="+mj-lt"/>
              <a:hlinkClick r:id="rId11"/>
            </a:endParaRP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1"/>
              </a:rPr>
              <a:t>SMOGRR028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Add Series Reactor Compensation Factors (MWG)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b="0" i="0" dirty="0">
                <a:solidFill>
                  <a:srgbClr val="2D3338"/>
                </a:solidFill>
                <a:effectLst/>
                <a:latin typeface="+mj-lt"/>
                <a:hlinkClick r:id="rId12"/>
              </a:rPr>
              <a:t>VCMRR042</a:t>
            </a:r>
            <a:r>
              <a:rPr lang="en-US" b="0" i="0" dirty="0">
                <a:solidFill>
                  <a:srgbClr val="2D3338"/>
                </a:solidFill>
                <a:effectLst/>
                <a:latin typeface="+mj-lt"/>
              </a:rPr>
              <a:t>, SO2 and NOx Emission Index Prices Used in Verifiable Cost Calculations (RCWG)</a:t>
            </a:r>
          </a:p>
          <a:p>
            <a:pPr marL="457200" lvl="1" indent="-4572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b="0" i="0" dirty="0">
              <a:solidFill>
                <a:srgbClr val="2D3338"/>
              </a:solidFill>
              <a:effectLst/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i="1" dirty="0">
              <a:solidFill>
                <a:srgbClr val="FF0000"/>
              </a:solidFill>
              <a:latin typeface="+mj-lt"/>
            </a:endParaRP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November 6</a:t>
            </a:r>
            <a:r>
              <a:rPr lang="en-US" sz="6600" u="sng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endParaRPr lang="en-US" sz="6600" u="sng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01FB654198304E88A460AF61392E75" ma:contentTypeVersion="16" ma:contentTypeDescription="Create a new document." ma:contentTypeScope="" ma:versionID="f71e2e4331d3b95521563b32149a7f7a">
  <xsd:schema xmlns:xsd="http://www.w3.org/2001/XMLSchema" xmlns:xs="http://www.w3.org/2001/XMLSchema" xmlns:p="http://schemas.microsoft.com/office/2006/metadata/properties" xmlns:ns3="d5814646-16b6-41a0-bab3-bed797625507" xmlns:ns4="eea92c97-0ed9-4d08-b407-8fc09c4dd51e" targetNamespace="http://schemas.microsoft.com/office/2006/metadata/properties" ma:root="true" ma:fieldsID="2388246bf7376d98ecd4e7d613c7126f" ns3:_="" ns4:_="">
    <xsd:import namespace="d5814646-16b6-41a0-bab3-bed797625507"/>
    <xsd:import namespace="eea92c97-0ed9-4d08-b407-8fc09c4dd51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_activity" minOccurs="0"/>
                <xsd:element ref="ns3:MediaServiceOCR" minOccurs="0"/>
                <xsd:element ref="ns3:MediaServiceObjectDetectorVersions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814646-16b6-41a0-bab3-bed79762550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6" nillable="true" ma:displayName="_activity" ma:hidden="true" ma:internalName="_activity">
      <xsd:simpleType>
        <xsd:restriction base="dms:Note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92c97-0ed9-4d08-b407-8fc09c4dd51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d5814646-16b6-41a0-bab3-bed797625507" xsi:nil="true"/>
  </documentManagement>
</p:properties>
</file>

<file path=customXml/itemProps1.xml><?xml version="1.0" encoding="utf-8"?>
<ds:datastoreItem xmlns:ds="http://schemas.openxmlformats.org/officeDocument/2006/customXml" ds:itemID="{0C5B75FD-943C-4B2E-90B6-E94496D78F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5814646-16b6-41a0-bab3-bed797625507"/>
    <ds:schemaRef ds:uri="eea92c97-0ed9-4d08-b407-8fc09c4dd5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59730CC-A266-4BA8-9C1E-8492A0A26614}">
  <ds:schemaRefs>
    <ds:schemaRef ds:uri="http://schemas.microsoft.com/office/2006/metadata/properties"/>
    <ds:schemaRef ds:uri="eea92c97-0ed9-4d08-b407-8fc09c4dd51e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d5814646-16b6-41a0-bab3-bed79762550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2046</TotalTime>
  <Words>267</Words>
  <Application>Microsoft Office PowerPoint</Application>
  <PresentationFormat>Widescreen</PresentationFormat>
  <Paragraphs>44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Cambria</vt:lpstr>
      <vt:lpstr>Cambria Math</vt:lpstr>
      <vt:lpstr>Wingdings</vt:lpstr>
      <vt:lpstr>Retrospect</vt:lpstr>
      <vt:lpstr>WMS Report</vt:lpstr>
      <vt:lpstr>WMS Meeting  Oct 7, 2024</vt:lpstr>
      <vt:lpstr>WMS Meeting  Oct 7, 2024</vt:lpstr>
      <vt:lpstr>Revision Requests Under WMS Review</vt:lpstr>
      <vt:lpstr>Next Meeting   November 6th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Eric Blakey</cp:lastModifiedBy>
  <cp:revision>11</cp:revision>
  <cp:lastPrinted>2023-01-18T21:52:04Z</cp:lastPrinted>
  <dcterms:created xsi:type="dcterms:W3CDTF">2021-01-14T19:13:08Z</dcterms:created>
  <dcterms:modified xsi:type="dcterms:W3CDTF">2024-10-22T15:50:16Z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0x0101004C01FB654198304E88A460AF61392E75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