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15"/>
  </p:notesMasterIdLst>
  <p:handoutMasterIdLst>
    <p:handoutMasterId r:id="rId16"/>
  </p:handoutMasterIdLst>
  <p:sldIdLst>
    <p:sldId id="542" r:id="rId6"/>
    <p:sldId id="563" r:id="rId7"/>
    <p:sldId id="561" r:id="rId8"/>
    <p:sldId id="580" r:id="rId9"/>
    <p:sldId id="582" r:id="rId10"/>
    <p:sldId id="583" r:id="rId11"/>
    <p:sldId id="581" r:id="rId12"/>
    <p:sldId id="566" r:id="rId13"/>
    <p:sldId id="584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C6"/>
    <a:srgbClr val="26D07C"/>
    <a:srgbClr val="00AEC7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mktrules/keypriorities/bes" TargetMode="External"/><Relationship Id="rId2" Type="http://schemas.openxmlformats.org/officeDocument/2006/relationships/hyperlink" Target="https://www.ercot.com/files/docs/2020/04/01/RTC_Key_Principle_Quick_Reference.docx" TargetMode="Externa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4953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RTC+B Task Force</a:t>
            </a:r>
          </a:p>
          <a:p>
            <a:r>
              <a:rPr lang="en-US" sz="2400" b="1" dirty="0"/>
              <a:t>Update 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TAC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October 30, 2024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D6869-86A1-B83B-8299-C2EB1023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20F1E-D4E3-7A70-2873-597B398F2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sz="1800" dirty="0"/>
              <a:t>Reminder of Schedule and Review Process</a:t>
            </a:r>
          </a:p>
          <a:p>
            <a:pPr>
              <a:buFontTx/>
              <a:buChar char="-"/>
            </a:pPr>
            <a:r>
              <a:rPr lang="en-US" sz="1800" dirty="0"/>
              <a:t>Realignment of Current Issues for RTCBTF </a:t>
            </a:r>
          </a:p>
          <a:p>
            <a:pPr>
              <a:buFontTx/>
              <a:buChar char="-"/>
            </a:pPr>
            <a:r>
              <a:rPr lang="en-US" sz="1800" dirty="0"/>
              <a:t>Update on process for “TAC approved parameters” for implementation</a:t>
            </a:r>
          </a:p>
          <a:p>
            <a:pPr>
              <a:buFontTx/>
              <a:buChar char="-"/>
            </a:pPr>
            <a:r>
              <a:rPr lang="en-US" sz="1800" dirty="0"/>
              <a:t>Vote- Requesting Endorsement of RTC+B Market Trials Plan</a:t>
            </a:r>
          </a:p>
          <a:p>
            <a:pPr>
              <a:buFontTx/>
              <a:buChar char="-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D7AED-487B-8A2B-4965-52C071878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593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D77DD-F268-CDCC-4307-3EC73750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001000" cy="5181600"/>
          </a:xfrm>
        </p:spPr>
        <p:txBody>
          <a:bodyPr/>
          <a:lstStyle/>
          <a:p>
            <a:r>
              <a:rPr lang="en-US" sz="1800" dirty="0"/>
              <a:t>Reminder of RTC+B Program Scope</a:t>
            </a:r>
          </a:p>
          <a:p>
            <a:pPr lvl="1"/>
            <a:r>
              <a:rPr lang="en-US" sz="1400" dirty="0"/>
              <a:t>RTC Key Principles were approved to lay foundation of NPRR1007-1013</a:t>
            </a:r>
          </a:p>
          <a:p>
            <a:pPr lvl="2"/>
            <a:r>
              <a:rPr lang="en-US" sz="1000" dirty="0"/>
              <a:t>Consolidated Key Principles: </a:t>
            </a:r>
            <a:r>
              <a:rPr lang="en-US" sz="1000" dirty="0">
                <a:hlinkClick r:id="rId2"/>
              </a:rPr>
              <a:t>https://www.ercot.com/files/docs/2020/04/01/RTC_Key_Principle_Quick_Reference.docx</a:t>
            </a:r>
            <a:endParaRPr lang="en-US" sz="1000" dirty="0"/>
          </a:p>
          <a:p>
            <a:pPr lvl="1"/>
            <a:r>
              <a:rPr lang="en-US" sz="1400" dirty="0"/>
              <a:t>Battery Key Topic Concepts approved to lay foundation of NPRR1014</a:t>
            </a:r>
          </a:p>
          <a:p>
            <a:pPr lvl="2"/>
            <a:r>
              <a:rPr lang="en-US" sz="1000" dirty="0">
                <a:hlinkClick r:id="rId3"/>
              </a:rPr>
              <a:t>https://www.ercot.com/mktrules/keypriorities/bes</a:t>
            </a:r>
            <a:endParaRPr lang="en-US" sz="1000" dirty="0"/>
          </a:p>
          <a:p>
            <a:pPr lvl="2"/>
            <a:endParaRPr lang="en-US" sz="1400" dirty="0"/>
          </a:p>
          <a:p>
            <a:r>
              <a:rPr lang="en-US" sz="1800" dirty="0">
                <a:solidFill>
                  <a:srgbClr val="C00000"/>
                </a:solidFill>
              </a:rPr>
              <a:t>Objective is to present concepts or issues that need to be resolved for an effective implementation.</a:t>
            </a:r>
          </a:p>
          <a:p>
            <a:pPr lvl="1"/>
            <a:r>
              <a:rPr lang="en-US" sz="1400" dirty="0"/>
              <a:t>Coordinating timelines for interface requirements and testing, </a:t>
            </a:r>
          </a:p>
          <a:p>
            <a:pPr lvl="1"/>
            <a:r>
              <a:rPr lang="en-US" sz="1400" dirty="0"/>
              <a:t>Providing the forum for any analysis or policy decisions (such as parameter values)</a:t>
            </a:r>
          </a:p>
          <a:p>
            <a:pPr lvl="1"/>
            <a:r>
              <a:rPr lang="en-US" sz="1400" dirty="0">
                <a:solidFill>
                  <a:srgbClr val="C00000"/>
                </a:solidFill>
              </a:rPr>
              <a:t>Coordinating market readiness and cutover activities,</a:t>
            </a:r>
          </a:p>
          <a:p>
            <a:pPr lvl="1"/>
            <a:r>
              <a:rPr lang="en-US" sz="1400" dirty="0"/>
              <a:t>Review draft Revision Requests or other artifacts necessary to successfully implement the program within the identified timeframes, and discussing other details as needed.</a:t>
            </a:r>
          </a:p>
          <a:p>
            <a:endParaRPr lang="en-US" sz="1800" dirty="0"/>
          </a:p>
          <a:p>
            <a:r>
              <a:rPr lang="en-US" sz="1800" dirty="0"/>
              <a:t>Lessons learned from RTCTF to avoid being delayed in decisions:</a:t>
            </a:r>
          </a:p>
          <a:p>
            <a:pPr lvl="1"/>
            <a:r>
              <a:rPr lang="en-US" sz="1400" dirty="0"/>
              <a:t>Meeting #1: Initial concept presented by ERCOT staff</a:t>
            </a:r>
          </a:p>
          <a:p>
            <a:pPr lvl="1"/>
            <a:r>
              <a:rPr lang="en-US" sz="1400" dirty="0"/>
              <a:t>Meeting #2: Comments and alternatives presented by MPs</a:t>
            </a:r>
          </a:p>
          <a:p>
            <a:pPr lvl="1"/>
            <a:r>
              <a:rPr lang="en-US" sz="1400" dirty="0">
                <a:solidFill>
                  <a:srgbClr val="C00000"/>
                </a:solidFill>
              </a:rPr>
              <a:t>Meeting #3: RTCTF consensus achieved or escalated to TAC for a vote to decide the matter</a:t>
            </a:r>
            <a:r>
              <a:rPr lang="en-US" sz="1400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Meetings and Review Cycles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DA1E31D-A0FD-AE5B-CAD1-D6BF12D9CB49}"/>
              </a:ext>
            </a:extLst>
          </p:cNvPr>
          <p:cNvSpPr txBox="1">
            <a:spLocks/>
          </p:cNvSpPr>
          <p:nvPr/>
        </p:nvSpPr>
        <p:spPr>
          <a:xfrm>
            <a:off x="304800" y="2133600"/>
            <a:ext cx="84582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40697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E1E05E3-4B7B-AEE0-856E-A594EC516AA4}"/>
              </a:ext>
            </a:extLst>
          </p:cNvPr>
          <p:cNvCxnSpPr>
            <a:cxnSpLocks/>
          </p:cNvCxnSpPr>
          <p:nvPr/>
        </p:nvCxnSpPr>
        <p:spPr>
          <a:xfrm flipH="1">
            <a:off x="381000" y="1314480"/>
            <a:ext cx="31619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3CBEDC4-DD5C-FBF7-F95E-F01476871118}"/>
              </a:ext>
            </a:extLst>
          </p:cNvPr>
          <p:cNvCxnSpPr>
            <a:cxnSpLocks/>
          </p:cNvCxnSpPr>
          <p:nvPr/>
        </p:nvCxnSpPr>
        <p:spPr>
          <a:xfrm>
            <a:off x="7875447" y="1367135"/>
            <a:ext cx="2113" cy="17129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B040F72-109E-1A7E-29AB-ED2E8665DF38}"/>
              </a:ext>
            </a:extLst>
          </p:cNvPr>
          <p:cNvCxnSpPr>
            <a:cxnSpLocks/>
          </p:cNvCxnSpPr>
          <p:nvPr/>
        </p:nvCxnSpPr>
        <p:spPr>
          <a:xfrm>
            <a:off x="6809469" y="1203066"/>
            <a:ext cx="0" cy="19878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CF38D88-58F7-5323-6857-8F7052CD7E38}"/>
              </a:ext>
            </a:extLst>
          </p:cNvPr>
          <p:cNvCxnSpPr>
            <a:cxnSpLocks/>
          </p:cNvCxnSpPr>
          <p:nvPr/>
        </p:nvCxnSpPr>
        <p:spPr>
          <a:xfrm flipH="1">
            <a:off x="4664440" y="1383656"/>
            <a:ext cx="6405" cy="40367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B74B7F0-8252-961E-075D-594F83CC1D32}"/>
              </a:ext>
            </a:extLst>
          </p:cNvPr>
          <p:cNvCxnSpPr>
            <a:cxnSpLocks/>
          </p:cNvCxnSpPr>
          <p:nvPr/>
        </p:nvCxnSpPr>
        <p:spPr>
          <a:xfrm flipH="1">
            <a:off x="2610995" y="1383656"/>
            <a:ext cx="2572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EA97032A-B3FD-6C23-37C5-0CBE23E63CB1}"/>
              </a:ext>
            </a:extLst>
          </p:cNvPr>
          <p:cNvSpPr txBox="1">
            <a:spLocks/>
          </p:cNvSpPr>
          <p:nvPr/>
        </p:nvSpPr>
        <p:spPr>
          <a:xfrm>
            <a:off x="395202" y="233765"/>
            <a:ext cx="8487633" cy="5709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Sequence and Dates for Market Trials to Go-Live </a:t>
            </a:r>
            <a:br>
              <a:rPr lang="en-US" sz="2000" dirty="0"/>
            </a:b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2D907A-7C61-779A-5A91-6DB38D796CC0}"/>
              </a:ext>
            </a:extLst>
          </p:cNvPr>
          <p:cNvSpPr/>
          <p:nvPr/>
        </p:nvSpPr>
        <p:spPr>
          <a:xfrm>
            <a:off x="381001" y="3041498"/>
            <a:ext cx="2229994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b="1" u="sng" dirty="0">
                <a:solidFill>
                  <a:schemeClr val="tx1"/>
                </a:solidFill>
              </a:rPr>
              <a:t>RTC QSE Submission Testing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(Submit COP, RT AS Offers,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DAM Virtual AS, Outages for ESRs)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7C9F43-D1CD-5F82-6143-0F5ED6118E96}"/>
              </a:ext>
            </a:extLst>
          </p:cNvPr>
          <p:cNvSpPr/>
          <p:nvPr/>
        </p:nvSpPr>
        <p:spPr>
          <a:xfrm>
            <a:off x="2619727" y="3041498"/>
            <a:ext cx="2042141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Open-loop RTC SCED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offers, SCED non-binding award/dispatch)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026E3E-4BBC-2CDE-660F-6E7C39CFCED7}"/>
              </a:ext>
            </a:extLst>
          </p:cNvPr>
          <p:cNvSpPr/>
          <p:nvPr/>
        </p:nvSpPr>
        <p:spPr>
          <a:xfrm>
            <a:off x="4676104" y="3041498"/>
            <a:ext cx="2139898" cy="1806724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Ongoing Open-Loop</a:t>
            </a:r>
          </a:p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&amp; Periodic Closed-loop SCED/LFC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RTC offers and telemetry to support closed-loop frequency control test 2-3 tests of 2-4 hour durations)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838D4D-9AF0-66C4-0D8E-0A4D26D70D3D}"/>
              </a:ext>
            </a:extLst>
          </p:cNvPr>
          <p:cNvSpPr/>
          <p:nvPr/>
        </p:nvSpPr>
        <p:spPr>
          <a:xfrm>
            <a:off x="375015" y="4109788"/>
            <a:ext cx="2238552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RTC QSE Telemetry Check-out </a:t>
            </a:r>
            <a:r>
              <a:rPr lang="en-US" sz="1100" dirty="0">
                <a:solidFill>
                  <a:schemeClr val="tx1"/>
                </a:solidFill>
              </a:rPr>
              <a:t>(QSEs add/verify new telemetry points for UDSP, New ramp rates, ESR telemetry)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716E97-B79F-8D46-15FD-EF530D7CEE6F}"/>
              </a:ext>
            </a:extLst>
          </p:cNvPr>
          <p:cNvSpPr/>
          <p:nvPr/>
        </p:nvSpPr>
        <p:spPr>
          <a:xfrm>
            <a:off x="4662328" y="5034689"/>
            <a:ext cx="2139899" cy="738435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Day-Ahead Market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(Non-binding DAM using QSE offers for at least 2 tests)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A243BC-6D29-109B-91A6-4029970CE6A7}"/>
              </a:ext>
            </a:extLst>
          </p:cNvPr>
          <p:cNvSpPr/>
          <p:nvPr/>
        </p:nvSpPr>
        <p:spPr>
          <a:xfrm>
            <a:off x="6807486" y="3038257"/>
            <a:ext cx="1086131" cy="2734867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Transition to Go-Live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Upon completion of testing, confirmation of ERCOT and market readiness for Go-Live.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04C06B-C52B-F389-AC5E-A225AA27F943}"/>
              </a:ext>
            </a:extLst>
          </p:cNvPr>
          <p:cNvSpPr/>
          <p:nvPr/>
        </p:nvSpPr>
        <p:spPr>
          <a:xfrm>
            <a:off x="328698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May 2025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A5A9EE-CEF8-7774-1B9B-556FBB9408BF}"/>
              </a:ext>
            </a:extLst>
          </p:cNvPr>
          <p:cNvSpPr/>
          <p:nvPr/>
        </p:nvSpPr>
        <p:spPr>
          <a:xfrm>
            <a:off x="1396692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June 2025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5462826-8396-1072-6270-9CEF9E396EC3}"/>
              </a:ext>
            </a:extLst>
          </p:cNvPr>
          <p:cNvSpPr/>
          <p:nvPr/>
        </p:nvSpPr>
        <p:spPr>
          <a:xfrm>
            <a:off x="2474490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July 2025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2F09F3-7FED-D165-CAC6-5872696DC5B8}"/>
              </a:ext>
            </a:extLst>
          </p:cNvPr>
          <p:cNvSpPr/>
          <p:nvPr/>
        </p:nvSpPr>
        <p:spPr>
          <a:xfrm>
            <a:off x="3552075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Aug 2025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45B9E6F-084C-A3B5-BD31-9FF09D8E34C1}"/>
              </a:ext>
            </a:extLst>
          </p:cNvPr>
          <p:cNvSpPr/>
          <p:nvPr/>
        </p:nvSpPr>
        <p:spPr>
          <a:xfrm>
            <a:off x="4621525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Sep 2025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1105A9-C787-2703-CAF0-7909C9525862}"/>
              </a:ext>
            </a:extLst>
          </p:cNvPr>
          <p:cNvSpPr/>
          <p:nvPr/>
        </p:nvSpPr>
        <p:spPr>
          <a:xfrm>
            <a:off x="5676822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Oct 2025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69C7E7-6AD6-66EE-9476-0F679F08C46C}"/>
              </a:ext>
            </a:extLst>
          </p:cNvPr>
          <p:cNvSpPr/>
          <p:nvPr/>
        </p:nvSpPr>
        <p:spPr>
          <a:xfrm>
            <a:off x="6743700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Nov 2025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32395EE-33E2-A0BC-9F5A-829AF4E65FA6}"/>
              </a:ext>
            </a:extLst>
          </p:cNvPr>
          <p:cNvSpPr/>
          <p:nvPr/>
        </p:nvSpPr>
        <p:spPr>
          <a:xfrm>
            <a:off x="7810500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Dec 2025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9465D1A-060B-F121-F06A-AF0A5EF59DD0}"/>
              </a:ext>
            </a:extLst>
          </p:cNvPr>
          <p:cNvSpPr/>
          <p:nvPr/>
        </p:nvSpPr>
        <p:spPr>
          <a:xfrm>
            <a:off x="2608882" y="4108034"/>
            <a:ext cx="2049398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QSE Telemetry Tests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(Individual QSE to follow UDSP and support new ramp rate and ESR telemetry)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F2F16B1F-63A9-8500-B166-F4A8E6E29F12}"/>
              </a:ext>
            </a:extLst>
          </p:cNvPr>
          <p:cNvSpPr/>
          <p:nvPr/>
        </p:nvSpPr>
        <p:spPr>
          <a:xfrm>
            <a:off x="395202" y="2212980"/>
            <a:ext cx="6394459" cy="570951"/>
          </a:xfrm>
          <a:prstGeom prst="homePlate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QSE Scorecards &amp; Exit Criteria for each Trial Phase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0519A9-0C02-DC6F-1AA2-E48EFB265269}"/>
              </a:ext>
            </a:extLst>
          </p:cNvPr>
          <p:cNvSpPr txBox="1"/>
          <p:nvPr/>
        </p:nvSpPr>
        <p:spPr>
          <a:xfrm>
            <a:off x="399551" y="1367135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5/5/25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168978B-C93E-362D-C8FE-5A79048E3FD1}"/>
              </a:ext>
            </a:extLst>
          </p:cNvPr>
          <p:cNvSpPr txBox="1"/>
          <p:nvPr/>
        </p:nvSpPr>
        <p:spPr>
          <a:xfrm>
            <a:off x="2590800" y="1367135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7/7/25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253E6AA-13E4-0F7F-7E32-D052173B0325}"/>
              </a:ext>
            </a:extLst>
          </p:cNvPr>
          <p:cNvSpPr txBox="1"/>
          <p:nvPr/>
        </p:nvSpPr>
        <p:spPr>
          <a:xfrm>
            <a:off x="6754664" y="1182469"/>
            <a:ext cx="1170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30-day Market Notice</a:t>
            </a:r>
          </a:p>
          <a:p>
            <a:r>
              <a:rPr lang="en-US" sz="1200" dirty="0"/>
              <a:t>11/5/25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F84B4E5-3DF5-E3A3-87C1-CC46E09B68AC}"/>
              </a:ext>
            </a:extLst>
          </p:cNvPr>
          <p:cNvSpPr txBox="1"/>
          <p:nvPr/>
        </p:nvSpPr>
        <p:spPr>
          <a:xfrm>
            <a:off x="4648200" y="1367135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9/2/25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B836F-23AE-B9EC-777B-494ED303ACD7}"/>
              </a:ext>
            </a:extLst>
          </p:cNvPr>
          <p:cNvSpPr txBox="1"/>
          <p:nvPr/>
        </p:nvSpPr>
        <p:spPr>
          <a:xfrm>
            <a:off x="7810500" y="1367135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Go-Live</a:t>
            </a:r>
          </a:p>
          <a:p>
            <a:r>
              <a:rPr lang="en-US" sz="1200" dirty="0"/>
              <a:t>12/5/25*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F495A0-643F-DA75-9F60-DDC5FA1F2722}"/>
              </a:ext>
            </a:extLst>
          </p:cNvPr>
          <p:cNvSpPr txBox="1"/>
          <p:nvPr/>
        </p:nvSpPr>
        <p:spPr>
          <a:xfrm>
            <a:off x="375015" y="5243511"/>
            <a:ext cx="4202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 Go-Live date reflects 12/5/2025 as first Operating Day</a:t>
            </a:r>
          </a:p>
          <a:p>
            <a:r>
              <a:rPr lang="en-US" sz="1200" i="1" dirty="0"/>
              <a:t>  where 12/4/2025 is planned software migration.</a:t>
            </a:r>
          </a:p>
        </p:txBody>
      </p:sp>
    </p:spTree>
    <p:extLst>
      <p:ext uri="{BB962C8B-B14F-4D97-AF65-F5344CB8AC3E}">
        <p14:creationId xmlns:p14="http://schemas.microsoft.com/office/powerpoint/2010/main" val="2467594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RTCBTF Issues List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76849"/>
            <a:ext cx="8534400" cy="1104351"/>
          </a:xfrm>
        </p:spPr>
        <p:txBody>
          <a:bodyPr/>
          <a:lstStyle/>
          <a:p>
            <a:r>
              <a:rPr lang="en-US" sz="1800" dirty="0"/>
              <a:t>Parameter and Policy dates defined</a:t>
            </a:r>
          </a:p>
          <a:p>
            <a:r>
              <a:rPr lang="en-US" sz="1800" dirty="0"/>
              <a:t>RTC Simulator Analysis and priorities of what to study</a:t>
            </a:r>
          </a:p>
          <a:p>
            <a:r>
              <a:rPr lang="en-US" sz="1800" dirty="0"/>
              <a:t>More details coming for Market Readiness progression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984852-29AF-BC99-2A89-FC29C2F1C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28" y="2010422"/>
            <a:ext cx="9144000" cy="3810947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8F1C9832-33EA-E5E9-8DEC-A0FEE9E306D1}"/>
              </a:ext>
            </a:extLst>
          </p:cNvPr>
          <p:cNvSpPr/>
          <p:nvPr/>
        </p:nvSpPr>
        <p:spPr>
          <a:xfrm>
            <a:off x="6324600" y="1219200"/>
            <a:ext cx="533400" cy="7620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32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Reviewed at October RTCBTF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726" y="762000"/>
            <a:ext cx="85344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/>
              <a:t>3. </a:t>
            </a:r>
            <a:r>
              <a:rPr lang="en-US" sz="1400" b="1" u="sng" dirty="0"/>
              <a:t>Scaling Factors for Ramp sharing     </a:t>
            </a:r>
          </a:p>
          <a:p>
            <a:pPr marL="914400" lvl="2" indent="0">
              <a:buNone/>
            </a:pPr>
            <a:r>
              <a:rPr lang="en-US" sz="1400" dirty="0"/>
              <a:t>First round review </a:t>
            </a:r>
          </a:p>
          <a:p>
            <a:pPr marL="0" indent="0">
              <a:buNone/>
            </a:pPr>
            <a:r>
              <a:rPr lang="en-US" sz="1400" dirty="0"/>
              <a:t>4. </a:t>
            </a:r>
            <a:r>
              <a:rPr lang="en-US" sz="1400" b="1" u="sng" dirty="0"/>
              <a:t>Review RTC and ESR Clarifying Revision Requests  </a:t>
            </a:r>
          </a:p>
          <a:p>
            <a:pPr marL="914400" lvl="2" indent="0">
              <a:buNone/>
            </a:pPr>
            <a:r>
              <a:rPr lang="en-US" sz="1100" dirty="0"/>
              <a:t>RTC- NPRR1245  (PRS unanimous approval)</a:t>
            </a:r>
          </a:p>
          <a:p>
            <a:pPr marL="914400" lvl="2" indent="0">
              <a:buNone/>
            </a:pPr>
            <a:r>
              <a:rPr lang="en-US" sz="1100" dirty="0"/>
              <a:t>ESR- NPRR1246, </a:t>
            </a:r>
            <a:r>
              <a:rPr lang="en-US" sz="1100" dirty="0">
                <a:solidFill>
                  <a:srgbClr val="C00000"/>
                </a:solidFill>
              </a:rPr>
              <a:t>NOGRR268, PGRR118, OBDRR52  (if no further discussion, ERCOT will file comments that RTCBTF review complete)</a:t>
            </a:r>
          </a:p>
          <a:p>
            <a:pPr marL="0" indent="0">
              <a:buNone/>
            </a:pPr>
            <a:r>
              <a:rPr lang="en-US" sz="1400" dirty="0"/>
              <a:t>5. </a:t>
            </a:r>
            <a:r>
              <a:rPr lang="en-US" sz="1400" b="1" u="sng" dirty="0"/>
              <a:t>Market Trials Plan Review                                          </a:t>
            </a:r>
          </a:p>
          <a:p>
            <a:pPr marL="914400" lvl="2" indent="0">
              <a:buNone/>
            </a:pPr>
            <a:r>
              <a:rPr lang="en-US" sz="1200" dirty="0">
                <a:solidFill>
                  <a:srgbClr val="C00000"/>
                </a:solidFill>
              </a:rPr>
              <a:t>Final/4th Review and will be seeking TAC endorsement</a:t>
            </a:r>
          </a:p>
          <a:p>
            <a:pPr marL="0" indent="0">
              <a:buNone/>
            </a:pPr>
            <a:r>
              <a:rPr lang="en-US" sz="1400" dirty="0"/>
              <a:t>6. </a:t>
            </a:r>
            <a:r>
              <a:rPr lang="en-US" sz="1400" b="1" u="sng" dirty="0"/>
              <a:t>Discuss Approach to Training/Readiness                </a:t>
            </a:r>
          </a:p>
          <a:p>
            <a:pPr marL="914400" lvl="2" indent="0">
              <a:buNone/>
            </a:pPr>
            <a:r>
              <a:rPr lang="en-US" sz="1200" dirty="0"/>
              <a:t>Second review to solicit any feedback, no TAC endorsement needed</a:t>
            </a:r>
          </a:p>
          <a:p>
            <a:pPr marL="0" indent="0">
              <a:buNone/>
            </a:pPr>
            <a:r>
              <a:rPr lang="en-US" sz="1400" dirty="0"/>
              <a:t>7. </a:t>
            </a:r>
            <a:r>
              <a:rPr lang="en-US" sz="1400" b="1" u="sng" dirty="0"/>
              <a:t>Review of Parameters for AS Proxy Offer Curves   </a:t>
            </a:r>
          </a:p>
          <a:p>
            <a:pPr marL="914400" lvl="2" indent="0">
              <a:buNone/>
            </a:pPr>
            <a:r>
              <a:rPr lang="en-US" sz="1200" dirty="0">
                <a:solidFill>
                  <a:srgbClr val="C00000"/>
                </a:solidFill>
              </a:rPr>
              <a:t>Second round review- soliciting market feedback</a:t>
            </a:r>
          </a:p>
          <a:p>
            <a:pPr marL="0" indent="0">
              <a:buNone/>
            </a:pPr>
            <a:r>
              <a:rPr lang="en-US" sz="1400" dirty="0"/>
              <a:t>8. </a:t>
            </a:r>
            <a:r>
              <a:rPr lang="en-US" sz="1400" b="1" u="sng" dirty="0"/>
              <a:t>RTC Simulator update                                                 </a:t>
            </a:r>
          </a:p>
          <a:p>
            <a:pPr marL="914400" lvl="2" indent="0">
              <a:buNone/>
            </a:pPr>
            <a:r>
              <a:rPr lang="en-US" sz="1200" dirty="0"/>
              <a:t>Congestion Case – 07/10/2023</a:t>
            </a:r>
          </a:p>
          <a:p>
            <a:pPr marL="914400" lvl="2" indent="0">
              <a:buNone/>
            </a:pPr>
            <a:r>
              <a:rPr lang="en-US" sz="1200" dirty="0"/>
              <a:t>Scarcity Case – 09/06/2023</a:t>
            </a:r>
          </a:p>
          <a:p>
            <a:pPr marL="914400" lvl="2" indent="0">
              <a:buNone/>
            </a:pPr>
            <a:r>
              <a:rPr lang="en-US" sz="1200" dirty="0"/>
              <a:t>Reliability Deployment Adder Case – 10/20/2023</a:t>
            </a:r>
          </a:p>
          <a:p>
            <a:pPr marL="0" indent="0">
              <a:buNone/>
            </a:pPr>
            <a:r>
              <a:rPr lang="en-US" sz="1400" dirty="0"/>
              <a:t>9. </a:t>
            </a:r>
            <a:r>
              <a:rPr lang="en-US" sz="1400" b="1" u="sng" dirty="0"/>
              <a:t>Placeholder for MPs Discussion of AS Demand Curves  </a:t>
            </a:r>
          </a:p>
          <a:p>
            <a:pPr marL="914400" lvl="2" indent="0">
              <a:buNone/>
            </a:pPr>
            <a:r>
              <a:rPr lang="en-US" sz="1200" dirty="0">
                <a:solidFill>
                  <a:srgbClr val="C00000"/>
                </a:solidFill>
              </a:rPr>
              <a:t>IMM Discussion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400" dirty="0"/>
              <a:t>ERCOT has posted all 2025 RTCBTF meeting dates on calendar </a:t>
            </a:r>
          </a:p>
          <a:p>
            <a:pPr marL="0" indent="0">
              <a:buNone/>
            </a:pPr>
            <a:r>
              <a:rPr lang="en-US" sz="1400" dirty="0"/>
              <a:t>Going forward RTCBTF meeting can include RTC+B “Technical Workshops”</a:t>
            </a:r>
          </a:p>
          <a:p>
            <a:pPr marL="0" indent="0">
              <a:buNone/>
            </a:pPr>
            <a:r>
              <a:rPr lang="en-US" sz="1400" dirty="0"/>
              <a:t>Next meeting in-person/</a:t>
            </a:r>
            <a:r>
              <a:rPr lang="en-US" sz="1400" dirty="0" err="1"/>
              <a:t>WebEx</a:t>
            </a:r>
            <a:r>
              <a:rPr lang="en-US" sz="1400" dirty="0"/>
              <a:t> on Tuesday, November 13, 2024</a:t>
            </a:r>
          </a:p>
          <a:p>
            <a:pPr>
              <a:buFontTx/>
              <a:buChar char="-"/>
            </a:pP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83172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D6869-86A1-B83B-8299-C2EB1023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on RTCBTF Policy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20F1E-D4E3-7A70-2873-597B398F2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838200"/>
            <a:ext cx="8686800" cy="485323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800" dirty="0"/>
              <a:t>When RTCTF developed RTC key principles and protocols in 2019-2020 with MPs there was agreement to focus on mechanics of RTC design and “not get stuck” on challenging or technical details that could be resolved at a later date and implemented as parameters.</a:t>
            </a:r>
          </a:p>
          <a:p>
            <a:pPr>
              <a:buFontTx/>
              <a:buChar char="-"/>
            </a:pPr>
            <a:r>
              <a:rPr lang="en-US" sz="1800" dirty="0"/>
              <a:t>ERCOT flagged those items as TAC approved parameters for RTC in protocols:</a:t>
            </a:r>
          </a:p>
          <a:p>
            <a:pPr lvl="1">
              <a:buFontTx/>
              <a:buChar char="-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Example: Protocol  6.5.7.3 (5) (d) Proxy Ancillary Service Offer price floors </a:t>
            </a:r>
            <a:r>
              <a:rPr lang="en-US" sz="14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shall be approved by TAC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and posted on the ERCOT website.</a:t>
            </a:r>
          </a:p>
          <a:p>
            <a:pPr>
              <a:buFontTx/>
              <a:buChar char="-"/>
            </a:pPr>
            <a:r>
              <a:rPr lang="en-US" sz="1800" dirty="0"/>
              <a:t>This current approach has some issues:</a:t>
            </a:r>
          </a:p>
          <a:p>
            <a:pPr lvl="1">
              <a:buFontTx/>
              <a:buChar char="-"/>
            </a:pPr>
            <a:r>
              <a:rPr lang="en-US" sz="1400" dirty="0"/>
              <a:t>In recent years, ERCOT has been migrating away from Other Binding documents, such as TAC approved processes or values.</a:t>
            </a:r>
          </a:p>
          <a:p>
            <a:pPr lvl="1">
              <a:buFontTx/>
              <a:buChar char="-"/>
            </a:pPr>
            <a:r>
              <a:rPr lang="en-US" sz="1400" dirty="0"/>
              <a:t>It is worth noting these values were not designated as “TAC approved” so they could be frequently changed, rather they were deferred until they could be settled.</a:t>
            </a:r>
          </a:p>
          <a:p>
            <a:pPr lvl="1">
              <a:buFontTx/>
              <a:buChar char="-"/>
            </a:pPr>
            <a:r>
              <a:rPr lang="en-US" sz="1400" dirty="0"/>
              <a:t>There is a risk that some issues may be controversial and the “TAC approved parameter” may be appealed with no clear governance to follow to ensure timely resolution.</a:t>
            </a:r>
          </a:p>
          <a:p>
            <a:pPr>
              <a:buFontTx/>
              <a:buChar char="-"/>
            </a:pPr>
            <a:r>
              <a:rPr lang="en-US" sz="1800" dirty="0"/>
              <a:t>As such ERCOT legal is advising that ERCOT work with RTCBTF to sponsor a single NPRR to capture the “TAC approved items” and the values being vetted in the coming months into protocols.  </a:t>
            </a:r>
          </a:p>
          <a:p>
            <a:pPr>
              <a:buFontTx/>
              <a:buChar char="-"/>
            </a:pPr>
            <a:r>
              <a:rPr lang="en-US" sz="1800" dirty="0"/>
              <a:t>More details on specific parameters at the November TAC meeting.</a:t>
            </a:r>
          </a:p>
          <a:p>
            <a:pPr>
              <a:buFontTx/>
              <a:buChar char="-"/>
            </a:pPr>
            <a:endParaRPr lang="en-US" sz="1800" dirty="0"/>
          </a:p>
          <a:p>
            <a:pPr>
              <a:buFontTx/>
              <a:buChar char="-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D7AED-487B-8A2B-4965-52C071878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80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Seeking endorsement of RTC+B Market Trials Plan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63" y="1066800"/>
            <a:ext cx="8748074" cy="49530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800" u="sng" dirty="0"/>
              <a:t>RTC+B Market Trials Plan Endorsement </a:t>
            </a:r>
            <a:endParaRPr lang="en-US" sz="1800" i="1" u="sng" dirty="0"/>
          </a:p>
          <a:p>
            <a:pPr lvl="1">
              <a:buFontTx/>
              <a:buChar char="-"/>
            </a:pPr>
            <a:r>
              <a:rPr lang="en-US" sz="1600" i="1" dirty="0"/>
              <a:t>Reviewed four times with RTCBTF and multiple conference calls with MPs and vendors.</a:t>
            </a:r>
          </a:p>
          <a:p>
            <a:pPr lvl="1">
              <a:buFontTx/>
              <a:buChar char="-"/>
            </a:pPr>
            <a:r>
              <a:rPr lang="en-US" sz="1600" i="1" dirty="0"/>
              <a:t>ERCOT and market agreed to defer some details of “how” the LFC testing will be conducted, and to capture in the future LFC Handbook.</a:t>
            </a:r>
          </a:p>
          <a:p>
            <a:pPr lvl="1">
              <a:buFontTx/>
              <a:buChar char="-"/>
            </a:pPr>
            <a:r>
              <a:rPr lang="en-US" sz="1600" i="1" dirty="0"/>
              <a:t>Desire is for TAC to endorse this implementation artifact as an agreed to plan for how to proceed through market trials.</a:t>
            </a:r>
          </a:p>
          <a:p>
            <a:pPr lvl="1">
              <a:buFontTx/>
              <a:buChar char="-"/>
            </a:pPr>
            <a:r>
              <a:rPr lang="en-US" sz="1600" i="1" dirty="0"/>
              <a:t>No opposition voiced at October 22, 2024 RTCBTF in bringing this artifact to TAC for endorsement.</a:t>
            </a:r>
          </a:p>
          <a:p>
            <a:pPr lvl="1">
              <a:buFontTx/>
              <a:buChar char="-"/>
            </a:pPr>
            <a:r>
              <a:rPr lang="en-US" sz="1600" i="1" dirty="0"/>
              <a:t>Final version was posted in final blackline version with TAC materials.</a:t>
            </a:r>
          </a:p>
          <a:p>
            <a:pPr lvl="1">
              <a:buFontTx/>
              <a:buChar char="-"/>
            </a:pPr>
            <a:endParaRPr lang="en-US" sz="1400" i="1" dirty="0">
              <a:solidFill>
                <a:srgbClr val="C00000"/>
              </a:solidFill>
              <a:highlight>
                <a:srgbClr val="FFFF00"/>
              </a:highlight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06492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94933-8005-6B20-1DA0-BC45AEDE6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2EBC6-634A-F355-9B0B-762E0A82A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42767"/>
            <a:ext cx="8534400" cy="4853233"/>
          </a:xfrm>
        </p:spPr>
        <p:txBody>
          <a:bodyPr/>
          <a:lstStyle/>
          <a:p>
            <a:r>
              <a:rPr lang="en-US" sz="2400" dirty="0"/>
              <a:t>Next RTCBTF meeting is November 13, 2024</a:t>
            </a:r>
          </a:p>
          <a:p>
            <a:endParaRPr lang="en-US" sz="2400" dirty="0"/>
          </a:p>
          <a:p>
            <a:r>
              <a:rPr lang="en-US" sz="2400" dirty="0"/>
              <a:t>Any final questions?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AE822-A292-E112-F8FE-1DCFCFB353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75286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Props1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23533</TotalTime>
  <Words>990</Words>
  <Application>Microsoft Office PowerPoint</Application>
  <PresentationFormat>On-screen Show (4:3)</PresentationFormat>
  <Paragraphs>119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Cover Slide</vt:lpstr>
      <vt:lpstr>Horizontal Theme</vt:lpstr>
      <vt:lpstr>PowerPoint Presentation</vt:lpstr>
      <vt:lpstr>Outline</vt:lpstr>
      <vt:lpstr>Plans for Meetings and Review Cycles</vt:lpstr>
      <vt:lpstr>PowerPoint Presentation</vt:lpstr>
      <vt:lpstr>RTCBTF Issues List</vt:lpstr>
      <vt:lpstr>Reviewed at October RTCBTF</vt:lpstr>
      <vt:lpstr>Update on RTCBTF Policy Parameters</vt:lpstr>
      <vt:lpstr>Seeking endorsement of RTC+B Market Trials Plan</vt:lpstr>
      <vt:lpstr>Next Steps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611</cp:revision>
  <cp:lastPrinted>2017-10-10T21:31:05Z</cp:lastPrinted>
  <dcterms:created xsi:type="dcterms:W3CDTF">2016-01-21T15:20:31Z</dcterms:created>
  <dcterms:modified xsi:type="dcterms:W3CDTF">2024-10-23T20:17:53Z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