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1135" r:id="rId2"/>
    <p:sldId id="1134" r:id="rId3"/>
    <p:sldId id="1173" r:id="rId4"/>
    <p:sldId id="1170" r:id="rId5"/>
    <p:sldId id="1174" r:id="rId6"/>
    <p:sldId id="465" r:id="rId7"/>
    <p:sldId id="1175" r:id="rId8"/>
    <p:sldId id="1136" r:id="rId9"/>
    <p:sldId id="256" r:id="rId10"/>
    <p:sldId id="1132" r:id="rId11"/>
    <p:sldId id="1133" r:id="rId12"/>
    <p:sldId id="1172" r:id="rId13"/>
    <p:sldId id="114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8" d="100"/>
          <a:sy n="98" d="100"/>
        </p:scale>
        <p:origin x="110" y="9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shnyam, Sanchir" userId="b8bbab1b-528b-4dce-a3e1-204cf1b90ca8" providerId="ADAL" clId="{339800F2-C664-442C-B048-82C44686331F}"/>
    <pc:docChg chg="modSld">
      <pc:chgData name="Dashnyam, Sanchir" userId="b8bbab1b-528b-4dce-a3e1-204cf1b90ca8" providerId="ADAL" clId="{339800F2-C664-442C-B048-82C44686331F}" dt="2024-10-28T20:18:00.603" v="69" actId="20577"/>
      <pc:docMkLst>
        <pc:docMk/>
      </pc:docMkLst>
      <pc:sldChg chg="modSp mod">
        <pc:chgData name="Dashnyam, Sanchir" userId="b8bbab1b-528b-4dce-a3e1-204cf1b90ca8" providerId="ADAL" clId="{339800F2-C664-442C-B048-82C44686331F}" dt="2024-10-28T20:18:00.603" v="69" actId="20577"/>
        <pc:sldMkLst>
          <pc:docMk/>
          <pc:sldMk cId="2342008271" sldId="1174"/>
        </pc:sldMkLst>
        <pc:spChg chg="mod">
          <ac:chgData name="Dashnyam, Sanchir" userId="b8bbab1b-528b-4dce-a3e1-204cf1b90ca8" providerId="ADAL" clId="{339800F2-C664-442C-B048-82C44686331F}" dt="2024-10-28T20:18:00.603" v="69" actId="20577"/>
          <ac:spMkLst>
            <pc:docMk/>
            <pc:sldMk cId="2342008271" sldId="1174"/>
            <ac:spMk id="3" creationId="{089BE453-312D-5ABD-E4AB-1128BF08557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4710B-2A8D-4608-B15A-1620BC8A888F}" type="datetimeFigureOut">
              <a:rPr lang="en-US" smtClean="0"/>
              <a:t>10/28/2024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F35A3A-9FC9-44A2-9465-F34739611F47}" type="slidenum">
              <a:rPr lang="en-US" smtClean="0"/>
              <a:t>‹#›</a:t>
            </a:fld>
            <a:endParaRPr lang="en-US" dirty="0"/>
          </a:p>
        </p:txBody>
      </p:sp>
    </p:spTree>
    <p:extLst>
      <p:ext uri="{BB962C8B-B14F-4D97-AF65-F5344CB8AC3E}">
        <p14:creationId xmlns:p14="http://schemas.microsoft.com/office/powerpoint/2010/main" val="400249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C47D-1CE2-413C-A42F-8013714F2F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DF07C4D-CD50-4CA7-9D6D-C74188DC99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DC129DF-DA0A-40DD-8EDE-43AD685CB7CE}"/>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8B05FF23-8721-4E50-9DB4-20ED06D5A6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CADB3B2-2A1F-44BC-9111-A1D27F52FBEC}"/>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70576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61E69-42CD-471D-A39A-834B27B9F1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33CD8B-8404-4BB7-96C6-40E36052F9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FA3DC2-DB8D-4909-A2E2-74461866D164}"/>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8696C78D-DAB0-4909-8606-E3266B8E038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7DC8A75-AFEC-4D12-AE5F-9D8A48AAC6C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596302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276F8D-2037-47E3-A74E-9F58D57FA9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CD6158-56FA-4493-85BC-EDAE355B8A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6CF1E7-CAA8-45D4-9B3A-CA9237B6EFE2}"/>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F81CAD08-FCEF-4563-88A3-581A8F5C655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0C526FC-3564-4B0B-8D72-A68AF20C3F6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64904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92DCE-F78D-4EC9-ABAB-28F5A10ABE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1100DF-D0D1-4870-8CC2-79C1063762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16D3A-2552-4982-87E0-6AC0BE19A0DE}"/>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02CEE84A-E2E9-40A8-9FDB-90A5D9F0F7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C7B279D-5085-42A1-856E-63D32778F2A0}"/>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3409040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CF7CC-4CD2-4B1C-8453-7BEE19D197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D56FC-1A31-4323-8F73-C89060302D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3BD6E0-1DFB-4B60-A053-A170DF8B7F11}"/>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1EA3AD3E-67D1-455F-BAD9-D7DA783A0F3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270BC51-D5C9-4B30-95CA-EAA0499CB0C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836335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8F7D2C-6F0C-4A8F-8CD6-1C89C10EFF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46E5BE-69D6-4DBC-A6B8-4D26A3214B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72FF47-CC70-454A-9EEB-76C9F6F4828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1112FC-912B-47EE-AB68-C65BADCC4521}"/>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6" name="Footer Placeholder 5">
            <a:extLst>
              <a:ext uri="{FF2B5EF4-FFF2-40B4-BE49-F238E27FC236}">
                <a16:creationId xmlns:a16="http://schemas.microsoft.com/office/drawing/2014/main" id="{EEEF5D72-9E90-4871-B27B-DB93FD2AEF2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1BC402-678A-4537-B63D-33B3B3EF50F5}"/>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86101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06BDB-20CF-41C9-8C2E-E7984E47F68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4CBE24-03BD-401E-AF3A-0EE17F030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9F3812-3F85-42D9-B48C-860D5CE524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F3F69C-BC30-4D1A-BD5F-A02331E566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9B5E5BE-B11C-4EF7-BF12-344BE0C116D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312F1B-DDB6-47D7-9555-F899EA1B07AE}"/>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8" name="Footer Placeholder 7">
            <a:extLst>
              <a:ext uri="{FF2B5EF4-FFF2-40B4-BE49-F238E27FC236}">
                <a16:creationId xmlns:a16="http://schemas.microsoft.com/office/drawing/2014/main" id="{52FDB4BD-54B7-414D-8D5D-4C6F1482C56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B73657D-6647-4119-B3E0-ED7719D0B39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079345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6D78-0C5D-436E-8219-CDECD9AA93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E3232-DE48-4131-9CF3-F43D8AFBFD33}"/>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4" name="Footer Placeholder 3">
            <a:extLst>
              <a:ext uri="{FF2B5EF4-FFF2-40B4-BE49-F238E27FC236}">
                <a16:creationId xmlns:a16="http://schemas.microsoft.com/office/drawing/2014/main" id="{077B1F46-0693-49A5-804C-09C59CF8473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666DF0D1-E545-41C5-A2AA-1DCE3FCC607B}"/>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1746315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35D95-6F31-416C-B0E4-CFEB563D368F}"/>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3" name="Footer Placeholder 2">
            <a:extLst>
              <a:ext uri="{FF2B5EF4-FFF2-40B4-BE49-F238E27FC236}">
                <a16:creationId xmlns:a16="http://schemas.microsoft.com/office/drawing/2014/main" id="{F7F940D4-DA7E-4AC1-93C7-03A3C963987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D7B732E-5E4D-41F4-A80A-60C86E08D272}"/>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2465907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D0511-6355-491A-9294-E83850FAB9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60C296-91D3-4B69-9911-4CA851AC6B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57B1D9-CB14-4619-9781-70C316F9EB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3FE32-930F-4B4E-8BFC-F7857599B6C7}"/>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6" name="Footer Placeholder 5">
            <a:extLst>
              <a:ext uri="{FF2B5EF4-FFF2-40B4-BE49-F238E27FC236}">
                <a16:creationId xmlns:a16="http://schemas.microsoft.com/office/drawing/2014/main" id="{D6F6187B-0564-4277-9C02-75884F059BD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5848283-9961-4E4A-91E5-99EA941C3FD4}"/>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81479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3C3FF-D6EE-4B9F-8657-B9AB324AAF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446719-2938-426F-AE45-7A3751F3E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30DB69C-35A0-4C97-A518-A33EA665E4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BC9F4C-0612-4E19-BE76-9BADA7BF75FC}"/>
              </a:ext>
            </a:extLst>
          </p:cNvPr>
          <p:cNvSpPr>
            <a:spLocks noGrp="1"/>
          </p:cNvSpPr>
          <p:nvPr>
            <p:ph type="dt" sz="half" idx="10"/>
          </p:nvPr>
        </p:nvSpPr>
        <p:spPr/>
        <p:txBody>
          <a:bodyPr/>
          <a:lstStyle/>
          <a:p>
            <a:fld id="{888D4F99-19F7-4184-8A3F-7D883BAD107F}" type="datetimeFigureOut">
              <a:rPr lang="en-US" smtClean="0"/>
              <a:t>10/28/2024</a:t>
            </a:fld>
            <a:endParaRPr lang="en-US" dirty="0"/>
          </a:p>
        </p:txBody>
      </p:sp>
      <p:sp>
        <p:nvSpPr>
          <p:cNvPr id="6" name="Footer Placeholder 5">
            <a:extLst>
              <a:ext uri="{FF2B5EF4-FFF2-40B4-BE49-F238E27FC236}">
                <a16:creationId xmlns:a16="http://schemas.microsoft.com/office/drawing/2014/main" id="{00AB30CC-324D-4DAF-97B6-3F518EFD770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6118BE4-61DF-44F6-8ABC-FE001CAEED37}"/>
              </a:ext>
            </a:extLst>
          </p:cNvPr>
          <p:cNvSpPr>
            <a:spLocks noGrp="1"/>
          </p:cNvSpPr>
          <p:nvPr>
            <p:ph type="sldNum" sz="quarter" idx="12"/>
          </p:nvPr>
        </p:nvSpPr>
        <p:spPr/>
        <p:txBody>
          <a:bodyPr/>
          <a:lstStyle/>
          <a:p>
            <a:fld id="{D4BBDD67-18CD-4D29-9232-B4C42101E495}" type="slidenum">
              <a:rPr lang="en-US" smtClean="0"/>
              <a:t>‹#›</a:t>
            </a:fld>
            <a:endParaRPr lang="en-US" dirty="0"/>
          </a:p>
        </p:txBody>
      </p:sp>
    </p:spTree>
    <p:extLst>
      <p:ext uri="{BB962C8B-B14F-4D97-AF65-F5344CB8AC3E}">
        <p14:creationId xmlns:p14="http://schemas.microsoft.com/office/powerpoint/2010/main" val="51796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5C4691-FAB5-44C7-991C-E554C5C1B8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C4B742-645D-46C5-A3C8-66AD51BDF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9D426-6B3B-4947-A9ED-9A343CBB71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D4F99-19F7-4184-8A3F-7D883BAD107F}" type="datetimeFigureOut">
              <a:rPr lang="en-US" smtClean="0"/>
              <a:t>10/28/2024</a:t>
            </a:fld>
            <a:endParaRPr lang="en-US" dirty="0"/>
          </a:p>
        </p:txBody>
      </p:sp>
      <p:sp>
        <p:nvSpPr>
          <p:cNvPr id="5" name="Footer Placeholder 4">
            <a:extLst>
              <a:ext uri="{FF2B5EF4-FFF2-40B4-BE49-F238E27FC236}">
                <a16:creationId xmlns:a16="http://schemas.microsoft.com/office/drawing/2014/main" id="{C7DEB096-3D66-4D48-8EF0-DDBFA0C5226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31052A1-BA78-4A43-BE55-81E1FB45DC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BBDD67-18CD-4D29-9232-B4C42101E495}" type="slidenum">
              <a:rPr lang="en-US" smtClean="0"/>
              <a:t>‹#›</a:t>
            </a:fld>
            <a:endParaRPr lang="en-US" dirty="0"/>
          </a:p>
        </p:txBody>
      </p:sp>
    </p:spTree>
    <p:extLst>
      <p:ext uri="{BB962C8B-B14F-4D97-AF65-F5344CB8AC3E}">
        <p14:creationId xmlns:p14="http://schemas.microsoft.com/office/powerpoint/2010/main" val="1865987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00200"/>
            <a:ext cx="7772400" cy="1676400"/>
          </a:xfrm>
        </p:spPr>
        <p:txBody>
          <a:bodyPr>
            <a:noAutofit/>
          </a:bodyPr>
          <a:lstStyle/>
          <a:p>
            <a:r>
              <a:rPr lang="en-US" sz="3600" b="1" dirty="0">
                <a:latin typeface="+mn-lt"/>
              </a:rPr>
              <a:t>Credit Finance Sub Group Update to the Technical Advisory Committee</a:t>
            </a:r>
          </a:p>
        </p:txBody>
      </p:sp>
      <p:sp>
        <p:nvSpPr>
          <p:cNvPr id="3" name="Subtitle 2"/>
          <p:cNvSpPr>
            <a:spLocks noGrp="1"/>
          </p:cNvSpPr>
          <p:nvPr>
            <p:ph type="subTitle" idx="1"/>
          </p:nvPr>
        </p:nvSpPr>
        <p:spPr>
          <a:xfrm>
            <a:off x="3109404" y="5181600"/>
            <a:ext cx="6400800" cy="685800"/>
          </a:xfrm>
        </p:spPr>
        <p:txBody>
          <a:bodyPr>
            <a:normAutofit/>
          </a:bodyPr>
          <a:lstStyle/>
          <a:p>
            <a:r>
              <a:rPr lang="en-US" dirty="0"/>
              <a:t>30 October 2024</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3566604" y="3962401"/>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Loretto Martin, NRG,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C2AA3-8A92-4E93-826D-4991323BFA0B}"/>
              </a:ext>
            </a:extLst>
          </p:cNvPr>
          <p:cNvSpPr>
            <a:spLocks noGrp="1"/>
          </p:cNvSpPr>
          <p:nvPr>
            <p:ph type="title"/>
          </p:nvPr>
        </p:nvSpPr>
        <p:spPr>
          <a:xfrm>
            <a:off x="177554" y="365125"/>
            <a:ext cx="11736280" cy="1325563"/>
          </a:xfrm>
        </p:spPr>
        <p:txBody>
          <a:bodyPr>
            <a:normAutofit/>
          </a:bodyPr>
          <a:lstStyle/>
          <a:p>
            <a:r>
              <a:rPr lang="en-US" sz="4400" b="1" dirty="0"/>
              <a:t>Available Credit by Type Compared to Total Potential Exposure (TPE): September YTD</a:t>
            </a:r>
            <a:endParaRPr lang="en-US" b="1" dirty="0"/>
          </a:p>
        </p:txBody>
      </p:sp>
      <p:pic>
        <p:nvPicPr>
          <p:cNvPr id="5" name="Content Placeholder 4">
            <a:extLst>
              <a:ext uri="{FF2B5EF4-FFF2-40B4-BE49-F238E27FC236}">
                <a16:creationId xmlns:a16="http://schemas.microsoft.com/office/drawing/2014/main" id="{751DA78B-47D9-6119-6E9B-897EC4314E64}"/>
              </a:ext>
            </a:extLst>
          </p:cNvPr>
          <p:cNvPicPr>
            <a:picLocks noGrp="1" noChangeAspect="1"/>
          </p:cNvPicPr>
          <p:nvPr>
            <p:ph idx="1"/>
          </p:nvPr>
        </p:nvPicPr>
        <p:blipFill>
          <a:blip r:embed="rId2"/>
          <a:stretch>
            <a:fillRect/>
          </a:stretch>
        </p:blipFill>
        <p:spPr>
          <a:xfrm>
            <a:off x="1435092" y="1825625"/>
            <a:ext cx="9321816" cy="4351338"/>
          </a:xfrm>
          <a:prstGeom prst="rect">
            <a:avLst/>
          </a:prstGeom>
        </p:spPr>
      </p:pic>
    </p:spTree>
    <p:extLst>
      <p:ext uri="{BB962C8B-B14F-4D97-AF65-F5344CB8AC3E}">
        <p14:creationId xmlns:p14="http://schemas.microsoft.com/office/powerpoint/2010/main" val="1744205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63115-A32D-4B9A-B2FF-012E96271313}"/>
              </a:ext>
            </a:extLst>
          </p:cNvPr>
          <p:cNvSpPr>
            <a:spLocks noGrp="1"/>
          </p:cNvSpPr>
          <p:nvPr>
            <p:ph type="title"/>
          </p:nvPr>
        </p:nvSpPr>
        <p:spPr>
          <a:xfrm>
            <a:off x="838199" y="365125"/>
            <a:ext cx="10923166" cy="1325563"/>
          </a:xfrm>
        </p:spPr>
        <p:txBody>
          <a:bodyPr/>
          <a:lstStyle/>
          <a:p>
            <a:pPr algn="ctr"/>
            <a:r>
              <a:rPr lang="en-US" sz="4400" dirty="0">
                <a:cs typeface="Times New Roman" panose="02020603050405020304" pitchFamily="18" charset="0"/>
              </a:rPr>
              <a:t>Discretionary Collateral September YTD</a:t>
            </a:r>
            <a:endParaRPr lang="en-US" dirty="0"/>
          </a:p>
        </p:txBody>
      </p:sp>
      <p:pic>
        <p:nvPicPr>
          <p:cNvPr id="4" name="Picture 3">
            <a:extLst>
              <a:ext uri="{FF2B5EF4-FFF2-40B4-BE49-F238E27FC236}">
                <a16:creationId xmlns:a16="http://schemas.microsoft.com/office/drawing/2014/main" id="{99B782E0-BC62-56E3-C5D1-D3356FCB8BFE}"/>
              </a:ext>
            </a:extLst>
          </p:cNvPr>
          <p:cNvPicPr>
            <a:picLocks noChangeAspect="1"/>
          </p:cNvPicPr>
          <p:nvPr/>
        </p:nvPicPr>
        <p:blipFill>
          <a:blip r:embed="rId2"/>
          <a:stretch>
            <a:fillRect/>
          </a:stretch>
        </p:blipFill>
        <p:spPr>
          <a:xfrm>
            <a:off x="246896" y="1780917"/>
            <a:ext cx="11499473" cy="4444391"/>
          </a:xfrm>
          <a:prstGeom prst="rect">
            <a:avLst/>
          </a:prstGeom>
        </p:spPr>
      </p:pic>
    </p:spTree>
    <p:extLst>
      <p:ext uri="{BB962C8B-B14F-4D97-AF65-F5344CB8AC3E}">
        <p14:creationId xmlns:p14="http://schemas.microsoft.com/office/powerpoint/2010/main" val="1994485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53CCC-6A3A-0D96-DF93-7C9BFCC002C8}"/>
              </a:ext>
            </a:extLst>
          </p:cNvPr>
          <p:cNvSpPr>
            <a:spLocks noGrp="1"/>
          </p:cNvSpPr>
          <p:nvPr>
            <p:ph type="title"/>
          </p:nvPr>
        </p:nvSpPr>
        <p:spPr/>
        <p:txBody>
          <a:bodyPr/>
          <a:lstStyle/>
          <a:p>
            <a:r>
              <a:rPr lang="en-US" dirty="0"/>
              <a:t>Issuer Credit Limits vs Total LC Amounts Per Issuer: End-September 2024</a:t>
            </a:r>
          </a:p>
        </p:txBody>
      </p:sp>
      <p:pic>
        <p:nvPicPr>
          <p:cNvPr id="6" name="Content Placeholder 5">
            <a:extLst>
              <a:ext uri="{FF2B5EF4-FFF2-40B4-BE49-F238E27FC236}">
                <a16:creationId xmlns:a16="http://schemas.microsoft.com/office/drawing/2014/main" id="{AC940303-7710-BF52-3A64-FB44878EA0AB}"/>
              </a:ext>
            </a:extLst>
          </p:cNvPr>
          <p:cNvPicPr>
            <a:picLocks noGrp="1" noChangeAspect="1"/>
          </p:cNvPicPr>
          <p:nvPr>
            <p:ph idx="1"/>
          </p:nvPr>
        </p:nvPicPr>
        <p:blipFill>
          <a:blip r:embed="rId2"/>
          <a:stretch>
            <a:fillRect/>
          </a:stretch>
        </p:blipFill>
        <p:spPr>
          <a:xfrm>
            <a:off x="628072" y="1690688"/>
            <a:ext cx="10393015" cy="4359130"/>
          </a:xfrm>
          <a:prstGeom prst="rect">
            <a:avLst/>
          </a:prstGeom>
        </p:spPr>
      </p:pic>
    </p:spTree>
    <p:extLst>
      <p:ext uri="{BB962C8B-B14F-4D97-AF65-F5344CB8AC3E}">
        <p14:creationId xmlns:p14="http://schemas.microsoft.com/office/powerpoint/2010/main" val="1463771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0">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4" descr="Question marks in a line and one question mark is lit">
            <a:extLst>
              <a:ext uri="{FF2B5EF4-FFF2-40B4-BE49-F238E27FC236}">
                <a16:creationId xmlns:a16="http://schemas.microsoft.com/office/drawing/2014/main" id="{6B2C015A-608E-460E-AEF9-3985F551079A}"/>
              </a:ext>
            </a:extLst>
          </p:cNvPr>
          <p:cNvPicPr>
            <a:picLocks noChangeAspect="1"/>
          </p:cNvPicPr>
          <p:nvPr/>
        </p:nvPicPr>
        <p:blipFill rotWithShape="1">
          <a:blip r:embed="rId2"/>
          <a:srcRect t="1980" r="23298" b="7112"/>
          <a:stretch/>
        </p:blipFill>
        <p:spPr>
          <a:xfrm>
            <a:off x="3523488" y="10"/>
            <a:ext cx="8668512" cy="6857990"/>
          </a:xfrm>
          <a:prstGeom prst="rect">
            <a:avLst/>
          </a:prstGeom>
        </p:spPr>
      </p:pic>
      <p:sp>
        <p:nvSpPr>
          <p:cNvPr id="29" name="Rectangle 22">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E6D4A7F-F05A-475E-92CE-D3F0E16C2A51}"/>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dirty="0"/>
              <a:t>Questions?</a:t>
            </a:r>
          </a:p>
        </p:txBody>
      </p:sp>
      <p:sp>
        <p:nvSpPr>
          <p:cNvPr id="3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7"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3749597"/>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AEC8F-2D4F-4A40-B1DE-C737D9B7B006}"/>
              </a:ext>
            </a:extLst>
          </p:cNvPr>
          <p:cNvSpPr>
            <a:spLocks noGrp="1"/>
          </p:cNvSpPr>
          <p:nvPr>
            <p:ph type="title"/>
          </p:nvPr>
        </p:nvSpPr>
        <p:spPr/>
        <p:txBody>
          <a:bodyPr>
            <a:normAutofit fontScale="90000"/>
          </a:bodyPr>
          <a:lstStyle/>
          <a:p>
            <a:pPr algn="ctr"/>
            <a:r>
              <a:rPr lang="en-US" sz="7200" b="1" dirty="0"/>
              <a:t>General Update</a:t>
            </a:r>
            <a:br>
              <a:rPr lang="en-US" sz="4400" b="1" dirty="0"/>
            </a:br>
            <a:endParaRPr lang="en-US" dirty="0"/>
          </a:p>
        </p:txBody>
      </p:sp>
      <p:sp>
        <p:nvSpPr>
          <p:cNvPr id="3" name="Content Placeholder 2">
            <a:extLst>
              <a:ext uri="{FF2B5EF4-FFF2-40B4-BE49-F238E27FC236}">
                <a16:creationId xmlns:a16="http://schemas.microsoft.com/office/drawing/2014/main" id="{3FFE9BD2-307A-4E7D-A5B1-8A2D4D3A467B}"/>
              </a:ext>
            </a:extLst>
          </p:cNvPr>
          <p:cNvSpPr>
            <a:spLocks noGrp="1"/>
          </p:cNvSpPr>
          <p:nvPr>
            <p:ph idx="1"/>
          </p:nvPr>
        </p:nvSpPr>
        <p:spPr>
          <a:xfrm>
            <a:off x="838200" y="1997476"/>
            <a:ext cx="10515600" cy="3710468"/>
          </a:xfrm>
        </p:spPr>
        <p:txBody>
          <a:bodyPr>
            <a:noAutofit/>
          </a:bodyPr>
          <a:lstStyle/>
          <a:p>
            <a:pPr lvl="1">
              <a:spcBef>
                <a:spcPts val="0"/>
              </a:spcBef>
              <a:defRPr/>
            </a:pPr>
            <a:r>
              <a:rPr lang="en-US" sz="3200" dirty="0"/>
              <a:t>Oct 23 CFSG meeting</a:t>
            </a:r>
            <a:endParaRPr lang="en-US" sz="3200" dirty="0">
              <a:cs typeface="Arial" panose="020B0604020202020204" pitchFamily="34" charset="0"/>
            </a:endParaRPr>
          </a:p>
          <a:p>
            <a:pPr lvl="1">
              <a:spcBef>
                <a:spcPts val="0"/>
              </a:spcBef>
              <a:defRPr/>
            </a:pPr>
            <a:r>
              <a:rPr lang="en-US" sz="3200" dirty="0"/>
              <a:t>Voting matters</a:t>
            </a:r>
          </a:p>
          <a:p>
            <a:pPr lvl="2">
              <a:spcBef>
                <a:spcPts val="0"/>
              </a:spcBef>
              <a:defRPr/>
            </a:pPr>
            <a:r>
              <a:rPr lang="en-US" sz="2800" dirty="0"/>
              <a:t>Operational NPRR’s without credit impacts</a:t>
            </a:r>
          </a:p>
          <a:p>
            <a:pPr lvl="1">
              <a:spcBef>
                <a:spcPts val="0"/>
              </a:spcBef>
              <a:defRPr/>
            </a:pPr>
            <a:r>
              <a:rPr lang="en-US" sz="3200" dirty="0"/>
              <a:t>Discussion items </a:t>
            </a:r>
          </a:p>
          <a:p>
            <a:pPr lvl="2">
              <a:spcBef>
                <a:spcPts val="0"/>
              </a:spcBef>
              <a:defRPr/>
            </a:pPr>
            <a:r>
              <a:rPr lang="en-US" sz="2800" dirty="0"/>
              <a:t>EAL Change Proposals </a:t>
            </a:r>
          </a:p>
          <a:p>
            <a:pPr lvl="2">
              <a:spcBef>
                <a:spcPts val="0"/>
              </a:spcBef>
              <a:defRPr/>
            </a:pPr>
            <a:r>
              <a:rPr lang="en-US" sz="2800" dirty="0"/>
              <a:t>System and Reporting Enhancements</a:t>
            </a:r>
          </a:p>
          <a:p>
            <a:pPr lvl="2">
              <a:spcBef>
                <a:spcPts val="0"/>
              </a:spcBef>
              <a:defRPr/>
            </a:pPr>
            <a:r>
              <a:rPr lang="en-US" sz="2800" dirty="0"/>
              <a:t>Credit updates</a:t>
            </a:r>
          </a:p>
          <a:p>
            <a:pPr lvl="1">
              <a:spcBef>
                <a:spcPts val="0"/>
              </a:spcBef>
              <a:defRPr/>
            </a:pPr>
            <a:r>
              <a:rPr lang="en-US" sz="3200" dirty="0"/>
              <a:t>Regular credit exposure updates</a:t>
            </a:r>
          </a:p>
        </p:txBody>
      </p:sp>
    </p:spTree>
    <p:extLst>
      <p:ext uri="{BB962C8B-B14F-4D97-AF65-F5344CB8AC3E}">
        <p14:creationId xmlns:p14="http://schemas.microsoft.com/office/powerpoint/2010/main" val="271264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67B46-42A9-9A31-2F27-31A5CD230B73}"/>
              </a:ext>
            </a:extLst>
          </p:cNvPr>
          <p:cNvSpPr>
            <a:spLocks noGrp="1"/>
          </p:cNvSpPr>
          <p:nvPr>
            <p:ph type="title"/>
          </p:nvPr>
        </p:nvSpPr>
        <p:spPr/>
        <p:txBody>
          <a:bodyPr>
            <a:normAutofit/>
          </a:bodyPr>
          <a:lstStyle/>
          <a:p>
            <a:r>
              <a:rPr lang="en-US" dirty="0"/>
              <a:t>CMM System and Report Enhancements for December 2024</a:t>
            </a:r>
          </a:p>
        </p:txBody>
      </p:sp>
      <p:sp>
        <p:nvSpPr>
          <p:cNvPr id="3" name="Content Placeholder 2">
            <a:extLst>
              <a:ext uri="{FF2B5EF4-FFF2-40B4-BE49-F238E27FC236}">
                <a16:creationId xmlns:a16="http://schemas.microsoft.com/office/drawing/2014/main" id="{84CBE8EF-A4A0-1F3F-0212-BEB09940DB5C}"/>
              </a:ext>
            </a:extLst>
          </p:cNvPr>
          <p:cNvSpPr>
            <a:spLocks noGrp="1"/>
          </p:cNvSpPr>
          <p:nvPr>
            <p:ph idx="1"/>
          </p:nvPr>
        </p:nvSpPr>
        <p:spPr>
          <a:xfrm>
            <a:off x="838200" y="1690688"/>
            <a:ext cx="10515600" cy="4486275"/>
          </a:xfrm>
        </p:spPr>
        <p:txBody>
          <a:bodyPr>
            <a:noAutofit/>
          </a:bodyPr>
          <a:lstStyle/>
          <a:p>
            <a:r>
              <a:rPr lang="en-US" sz="1800" dirty="0"/>
              <a:t>Starting mid December 2024, ERCOT will implement the following changes:  </a:t>
            </a:r>
          </a:p>
          <a:p>
            <a:r>
              <a:rPr lang="en-US" sz="1800" dirty="0"/>
              <a:t>1) NPRR1184 will be fully implemented, specifically the following parts of Section 16 of the Protocols will be “unboxed”: </a:t>
            </a:r>
          </a:p>
          <a:p>
            <a:pPr lvl="1"/>
            <a:r>
              <a:rPr lang="en-US" sz="1400" dirty="0"/>
              <a:t>16.11.3 (1) (c) (iii)  Alternative Means of Satisfying ERCOT Creditworthiness Requirements </a:t>
            </a:r>
          </a:p>
          <a:p>
            <a:pPr lvl="1"/>
            <a:r>
              <a:rPr lang="en-US" sz="1400" dirty="0"/>
              <a:t>16.11.4.7 (2) and (3) Credit Monitoring and Management Reports</a:t>
            </a:r>
          </a:p>
          <a:p>
            <a:pPr lvl="1"/>
            <a:r>
              <a:rPr lang="en-US" sz="1400" dirty="0"/>
              <a:t>As a result, ERCOT market participants will be able to see the following reports on MIS:</a:t>
            </a:r>
          </a:p>
          <a:p>
            <a:pPr lvl="1"/>
            <a:r>
              <a:rPr lang="en-US" sz="1400" dirty="0"/>
              <a:t>Collateral History and Interest – Annual</a:t>
            </a:r>
          </a:p>
          <a:p>
            <a:pPr lvl="1"/>
            <a:r>
              <a:rPr lang="en-US" sz="1400" dirty="0"/>
              <a:t>Collateral History and Interest – Monthly</a:t>
            </a:r>
          </a:p>
          <a:p>
            <a:r>
              <a:rPr lang="en-US" sz="1800" dirty="0"/>
              <a:t>2) Letter of Credit (LC) and Surety Bond (SB) – Add/Amend/Terminate Email Notifications</a:t>
            </a:r>
          </a:p>
          <a:p>
            <a:pPr lvl="1"/>
            <a:r>
              <a:rPr lang="en-US" sz="1400" dirty="0"/>
              <a:t>Automated Emails to all CP Credit contacts will be sent whenever there is a change in LC/SB postings, including addition/acceptance, amendment or termination.  </a:t>
            </a:r>
          </a:p>
          <a:p>
            <a:r>
              <a:rPr lang="en-US" sz="1800" dirty="0"/>
              <a:t>3) ACL Report Changes</a:t>
            </a:r>
          </a:p>
          <a:p>
            <a:pPr lvl="1"/>
            <a:r>
              <a:rPr lang="en-US" sz="1400" dirty="0"/>
              <a:t>Daily ACL reports will list Letters of Credit / Surety Bonds with the respective current balances for each instrument. </a:t>
            </a:r>
          </a:p>
        </p:txBody>
      </p:sp>
    </p:spTree>
    <p:extLst>
      <p:ext uri="{BB962C8B-B14F-4D97-AF65-F5344CB8AC3E}">
        <p14:creationId xmlns:p14="http://schemas.microsoft.com/office/powerpoint/2010/main" val="804853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fontScale="92500" lnSpcReduction="20000"/>
          </a:bodyPr>
          <a:lstStyle/>
          <a:p>
            <a:pPr lvl="1">
              <a:spcBef>
                <a:spcPts val="0"/>
              </a:spcBef>
              <a:defRPr/>
            </a:pPr>
            <a:r>
              <a:rPr lang="en-US" sz="2800" b="1" dirty="0">
                <a:ea typeface="Times New Roman" panose="02020603050405020304" pitchFamily="18" charset="0"/>
              </a:rPr>
              <a:t>Current: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Max [IEL during the first 40-day period only beginning on the date that the Counter-Party commences activity in ERCOT markets, </a:t>
            </a:r>
            <a:r>
              <a:rPr lang="en-US" sz="2800" dirty="0">
                <a:effectLst/>
                <a:highlight>
                  <a:srgbClr val="00FFFF"/>
                </a:highlight>
                <a:ea typeface="Times New Roman" panose="02020603050405020304" pitchFamily="18" charset="0"/>
              </a:rPr>
              <a:t>RFAF * Max {RTLE during the previous </a:t>
            </a:r>
            <a:r>
              <a:rPr lang="en-US" sz="2800" i="1" dirty="0" err="1">
                <a:effectLst/>
                <a:highlight>
                  <a:srgbClr val="00FFFF"/>
                </a:highlight>
                <a:ea typeface="Times New Roman" panose="02020603050405020304" pitchFamily="18" charset="0"/>
              </a:rPr>
              <a:t>lrq</a:t>
            </a:r>
            <a:r>
              <a:rPr lang="en-US" sz="2800" i="1" dirty="0">
                <a:effectLst/>
                <a:highlight>
                  <a:srgbClr val="00FFFF"/>
                </a:highlight>
                <a:ea typeface="Times New Roman" panose="02020603050405020304" pitchFamily="18" charset="0"/>
              </a:rPr>
              <a:t> </a:t>
            </a:r>
            <a:r>
              <a:rPr lang="en-US" sz="2800" dirty="0">
                <a:effectLst/>
                <a:highlight>
                  <a:srgbClr val="00FFFF"/>
                </a:highlight>
                <a:ea typeface="Times New Roman" panose="02020603050405020304" pitchFamily="18" charset="0"/>
              </a:rPr>
              <a:t>days}, RTLF</a:t>
            </a:r>
            <a:r>
              <a:rPr lang="en-US" sz="2800" dirty="0">
                <a:effectLst/>
                <a:ea typeface="Times New Roman" panose="02020603050405020304" pitchFamily="18" charset="0"/>
              </a:rPr>
              <a:t>] + </a:t>
            </a:r>
            <a:r>
              <a:rPr lang="en-US" sz="2800" dirty="0">
                <a:effectLst/>
                <a:highlight>
                  <a:srgbClr val="FF0000"/>
                </a:highlight>
                <a:ea typeface="Times New Roman" panose="02020603050405020304" pitchFamily="18" charset="0"/>
              </a:rPr>
              <a:t>DFAF * DALE</a:t>
            </a:r>
            <a:r>
              <a:rPr lang="en-US" sz="2800" dirty="0">
                <a:effectLst/>
                <a:ea typeface="Times New Roman" panose="02020603050405020304" pitchFamily="18" charset="0"/>
              </a:rPr>
              <a:t> + </a:t>
            </a:r>
            <a:r>
              <a:rPr lang="en-US" sz="2800" dirty="0">
                <a:effectLst/>
                <a:highlight>
                  <a:srgbClr val="00FF00"/>
                </a:highlight>
                <a:ea typeface="Times New Roman" panose="02020603050405020304" pitchFamily="18" charset="0"/>
              </a:rPr>
              <a:t>Max [RTLCNS, Max {URTA during the previous </a:t>
            </a:r>
            <a:r>
              <a:rPr lang="en-US" sz="2800" i="1" dirty="0" err="1">
                <a:effectLst/>
                <a:highlight>
                  <a:srgbClr val="00FF00"/>
                </a:highlight>
                <a:ea typeface="Times New Roman" panose="02020603050405020304" pitchFamily="18" charset="0"/>
              </a:rPr>
              <a:t>lrq</a:t>
            </a:r>
            <a:r>
              <a:rPr lang="en-US" sz="2800" i="1" dirty="0">
                <a:effectLst/>
                <a:highlight>
                  <a:srgbClr val="00FF00"/>
                </a:highlight>
                <a:ea typeface="Times New Roman" panose="02020603050405020304" pitchFamily="18" charset="0"/>
              </a:rPr>
              <a:t> </a:t>
            </a:r>
            <a:r>
              <a:rPr lang="en-US" sz="2800" dirty="0">
                <a:effectLst/>
                <a:highlight>
                  <a:srgbClr val="00FF00"/>
                </a:highlight>
                <a:ea typeface="Times New Roman" panose="02020603050405020304" pitchFamily="18" charset="0"/>
              </a:rPr>
              <a:t>days}]</a:t>
            </a:r>
            <a:r>
              <a:rPr lang="en-US" sz="2800" dirty="0">
                <a:effectLst/>
                <a:ea typeface="Times New Roman" panose="02020603050405020304" pitchFamily="18" charset="0"/>
              </a:rPr>
              <a:t> + OUT</a:t>
            </a:r>
            <a:r>
              <a:rPr lang="en-US" sz="2800" i="1" baseline="-25000" dirty="0">
                <a:effectLst/>
                <a:ea typeface="Times New Roman" panose="02020603050405020304" pitchFamily="18" charset="0"/>
              </a:rPr>
              <a:t> q</a:t>
            </a:r>
            <a:r>
              <a:rPr lang="en-US" sz="2800" dirty="0">
                <a:effectLst/>
                <a:ea typeface="Times New Roman" panose="02020603050405020304" pitchFamily="18" charset="0"/>
              </a:rPr>
              <a:t> + ILE</a:t>
            </a:r>
            <a:r>
              <a:rPr lang="en-US" sz="2800" baseline="-25000" dirty="0">
                <a:effectLst/>
                <a:ea typeface="Times New Roman" panose="02020603050405020304" pitchFamily="18" charset="0"/>
              </a:rPr>
              <a:t> </a:t>
            </a:r>
            <a:r>
              <a:rPr lang="en-US" sz="2800" i="1" baseline="-25000" dirty="0">
                <a:effectLst/>
                <a:ea typeface="Times New Roman" panose="02020603050405020304" pitchFamily="18" charset="0"/>
              </a:rPr>
              <a:t>q.</a:t>
            </a:r>
          </a:p>
          <a:p>
            <a:pPr lvl="1">
              <a:spcBef>
                <a:spcPts val="0"/>
              </a:spcBef>
              <a:defRPr/>
            </a:pPr>
            <a:r>
              <a:rPr lang="en-US" sz="2800" dirty="0">
                <a:effectLst/>
                <a:ea typeface="Times New Roman" panose="02020603050405020304" pitchFamily="18" charset="0"/>
              </a:rPr>
              <a:t>First, RFAF*</a:t>
            </a:r>
            <a:r>
              <a:rPr lang="en-US" sz="2800" dirty="0" err="1">
                <a:effectLst/>
                <a:ea typeface="Times New Roman" panose="02020603050405020304" pitchFamily="18" charset="0"/>
              </a:rPr>
              <a:t>MaxRTLE</a:t>
            </a:r>
            <a:r>
              <a:rPr lang="en-US" sz="2800" dirty="0">
                <a:effectLst/>
                <a:ea typeface="Times New Roman" panose="02020603050405020304" pitchFamily="18" charset="0"/>
              </a:rPr>
              <a:t> multiplies the highest extrapolated historical RTM 14 day average statements over the lookback period by the forward adjustment factor,  </a:t>
            </a:r>
          </a:p>
          <a:p>
            <a:pPr lvl="1">
              <a:spcBef>
                <a:spcPts val="0"/>
              </a:spcBef>
              <a:defRPr/>
            </a:pPr>
            <a:r>
              <a:rPr lang="en-US" sz="2800" dirty="0">
                <a:effectLst/>
                <a:ea typeface="Times New Roman" panose="02020603050405020304" pitchFamily="18" charset="0"/>
              </a:rPr>
              <a:t>Second, Day Ahead forward adjustment factor is multiplied against Day Ahead Liability Extrapolated,</a:t>
            </a:r>
          </a:p>
          <a:p>
            <a:pPr lvl="1">
              <a:spcBef>
                <a:spcPts val="0"/>
              </a:spcBef>
              <a:defRPr/>
            </a:pPr>
            <a:r>
              <a:rPr lang="en-US" sz="2800" dirty="0">
                <a:effectLst/>
                <a:ea typeface="Times New Roman" panose="02020603050405020304" pitchFamily="18" charset="0"/>
              </a:rPr>
              <a:t>Third, for the activity which was completed but not settled, it compares RT estimates vs the highest extrapolated historical RTM 14 day average statements over the lookback period, </a:t>
            </a:r>
          </a:p>
          <a:p>
            <a:pPr lvl="1">
              <a:spcBef>
                <a:spcPts val="0"/>
              </a:spcBef>
              <a:defRPr/>
            </a:pPr>
            <a:r>
              <a:rPr lang="en-US" sz="2800" dirty="0">
                <a:ea typeface="Times New Roman" panose="02020603050405020304" pitchFamily="18" charset="0"/>
              </a:rPr>
              <a:t>F</a:t>
            </a:r>
            <a:r>
              <a:rPr lang="en-US" sz="2800" dirty="0">
                <a:effectLst/>
                <a:ea typeface="Times New Roman" panose="02020603050405020304" pitchFamily="18" charset="0"/>
              </a:rPr>
              <a:t>ourth, OUT looks at sum of Outstanding Invoices, Unbilled DAM amounts, Final &amp; True-ups; and CARD revenues</a:t>
            </a:r>
          </a:p>
          <a:p>
            <a:pPr lvl="1">
              <a:spcBef>
                <a:spcPts val="0"/>
              </a:spcBef>
              <a:defRPr/>
            </a:pPr>
            <a:r>
              <a:rPr lang="en-US" sz="2800" dirty="0">
                <a:ea typeface="Times New Roman" panose="02020603050405020304" pitchFamily="18" charset="0"/>
              </a:rPr>
              <a:t>Fifth and final is Load Exposure to POLR’s for mass transition.</a:t>
            </a:r>
            <a:endParaRPr lang="en-US" sz="2800"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3094407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07FDC-697F-5CA2-035E-B323DF170925}"/>
              </a:ext>
            </a:extLst>
          </p:cNvPr>
          <p:cNvSpPr>
            <a:spLocks noGrp="1"/>
          </p:cNvSpPr>
          <p:nvPr>
            <p:ph type="title"/>
          </p:nvPr>
        </p:nvSpPr>
        <p:spPr/>
        <p:txBody>
          <a:bodyPr/>
          <a:lstStyle/>
          <a:p>
            <a:r>
              <a:rPr lang="en-US" dirty="0"/>
              <a:t>Estimate Aggregate Liability / Collateral </a:t>
            </a:r>
            <a:r>
              <a:rPr lang="en-US" dirty="0" err="1"/>
              <a:t>req’t</a:t>
            </a:r>
            <a:endParaRPr lang="en-US" dirty="0"/>
          </a:p>
        </p:txBody>
      </p:sp>
      <p:sp>
        <p:nvSpPr>
          <p:cNvPr id="3" name="Content Placeholder 2">
            <a:extLst>
              <a:ext uri="{FF2B5EF4-FFF2-40B4-BE49-F238E27FC236}">
                <a16:creationId xmlns:a16="http://schemas.microsoft.com/office/drawing/2014/main" id="{089BE453-312D-5ABD-E4AB-1128BF08557C}"/>
              </a:ext>
            </a:extLst>
          </p:cNvPr>
          <p:cNvSpPr>
            <a:spLocks noGrp="1"/>
          </p:cNvSpPr>
          <p:nvPr>
            <p:ph idx="1"/>
          </p:nvPr>
        </p:nvSpPr>
        <p:spPr>
          <a:xfrm>
            <a:off x="838200" y="1509204"/>
            <a:ext cx="10515600" cy="4667759"/>
          </a:xfrm>
        </p:spPr>
        <p:txBody>
          <a:bodyPr>
            <a:normAutofit lnSpcReduction="10000"/>
          </a:bodyPr>
          <a:lstStyle/>
          <a:p>
            <a:pPr lvl="1">
              <a:spcBef>
                <a:spcPts val="0"/>
              </a:spcBef>
              <a:defRPr/>
            </a:pPr>
            <a:r>
              <a:rPr lang="en-US" sz="2800" b="1" dirty="0">
                <a:ea typeface="Times New Roman" panose="02020603050405020304" pitchFamily="18" charset="0"/>
              </a:rPr>
              <a:t>Proposed: </a:t>
            </a:r>
            <a:r>
              <a:rPr lang="en-US" sz="2800" dirty="0">
                <a:effectLst/>
                <a:ea typeface="Times New Roman" panose="02020603050405020304" pitchFamily="18" charset="0"/>
              </a:rPr>
              <a:t>EAL </a:t>
            </a:r>
            <a:r>
              <a:rPr lang="en-US" sz="2800" i="1" baseline="-25000" dirty="0">
                <a:effectLst/>
                <a:ea typeface="Times New Roman" panose="02020603050405020304" pitchFamily="18" charset="0"/>
              </a:rPr>
              <a:t>q</a:t>
            </a:r>
            <a:r>
              <a:rPr lang="en-US" sz="2800" dirty="0">
                <a:effectLst/>
                <a:ea typeface="Times New Roman" panose="02020603050405020304" pitchFamily="18" charset="0"/>
              </a:rPr>
              <a:t> =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Max [Max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NLE*RFAF </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during the previous </a:t>
            </a:r>
            <a:r>
              <a:rPr lang="en-US" sz="2800" dirty="0" err="1">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lrq</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days}, </a:t>
            </a:r>
            <a:r>
              <a:rPr lang="en-US" sz="2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FAF*NLF]</a:t>
            </a:r>
            <a:r>
              <a:rPr lang="en-US" sz="2800" dirty="0">
                <a:solidFill>
                  <a:srgbClr val="000000"/>
                </a:solidFill>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Max [(RTLCNS + UDAA),Max {ULE during the previous </a:t>
            </a:r>
            <a:r>
              <a:rPr lang="en-US" sz="2800" dirty="0" err="1">
                <a:effectLst/>
                <a:highlight>
                  <a:srgbClr val="00FF00"/>
                </a:highlight>
                <a:latin typeface="Calibri" panose="020F0502020204030204" pitchFamily="34" charset="0"/>
                <a:ea typeface="Calibri" panose="020F0502020204030204" pitchFamily="34" charset="0"/>
                <a:cs typeface="Calibri" panose="020F0502020204030204" pitchFamily="34" charset="0"/>
              </a:rPr>
              <a:t>lrq</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days}] </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2800" dirty="0">
                <a:effectLst/>
                <a:latin typeface="Calibri" panose="020F0502020204030204" pitchFamily="34" charset="0"/>
                <a:ea typeface="Times New Roman" panose="02020603050405020304" pitchFamily="18" charset="0"/>
                <a:cs typeface="Calibri" panose="020F0502020204030204" pitchFamily="34" charset="0"/>
              </a:rPr>
              <a:t>OUT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 </a:t>
            </a:r>
            <a:r>
              <a:rPr lang="en-US" sz="2800" dirty="0">
                <a:effectLst/>
                <a:latin typeface="Calibri" panose="020F0502020204030204" pitchFamily="34" charset="0"/>
                <a:ea typeface="Times New Roman" panose="02020603050405020304" pitchFamily="18" charset="0"/>
                <a:cs typeface="Calibri" panose="020F0502020204030204" pitchFamily="34" charset="0"/>
              </a:rPr>
              <a:t>+ ILE</a:t>
            </a:r>
            <a:r>
              <a:rPr lang="en-US" sz="2800" baseline="-25000" dirty="0">
                <a:effectLst/>
                <a:latin typeface="Calibri" panose="020F0502020204030204" pitchFamily="34" charset="0"/>
                <a:ea typeface="Times New Roman" panose="02020603050405020304" pitchFamily="18" charset="0"/>
                <a:cs typeface="Calibri" panose="020F0502020204030204" pitchFamily="34" charset="0"/>
              </a:rPr>
              <a:t> </a:t>
            </a:r>
            <a:r>
              <a:rPr lang="en-US" sz="2800" i="1" baseline="-25000" dirty="0">
                <a:effectLst/>
                <a:latin typeface="Calibri" panose="020F0502020204030204" pitchFamily="34" charset="0"/>
                <a:ea typeface="Times New Roman" panose="02020603050405020304" pitchFamily="18" charset="0"/>
                <a:cs typeface="Calibri" panose="020F0502020204030204" pitchFamily="34" charset="0"/>
              </a:rPr>
              <a:t>q</a:t>
            </a:r>
            <a:r>
              <a:rPr lang="en-US" sz="2800" i="1" baseline="-25000" dirty="0">
                <a:effectLst/>
                <a:ea typeface="Times New Roman" panose="02020603050405020304" pitchFamily="18" charset="0"/>
              </a:rPr>
              <a:t>.</a:t>
            </a:r>
          </a:p>
          <a:p>
            <a:pPr lvl="1">
              <a:spcBef>
                <a:spcPts val="0"/>
              </a:spcBef>
              <a:defRPr/>
            </a:pPr>
            <a:r>
              <a:rPr lang="en-US" sz="2800" dirty="0">
                <a:effectLst/>
                <a:ea typeface="Times New Roman" panose="02020603050405020304" pitchFamily="18" charset="0"/>
              </a:rPr>
              <a:t>First, Max of [DA/RT net liability extrapolated x </a:t>
            </a:r>
            <a:r>
              <a:rPr lang="en-US" sz="2800" dirty="0">
                <a:effectLst/>
                <a:highlight>
                  <a:srgbClr val="FFFF00"/>
                </a:highlight>
                <a:ea typeface="Times New Roman" panose="02020603050405020304" pitchFamily="18" charset="0"/>
              </a:rPr>
              <a:t>RFAF</a:t>
            </a:r>
            <a:r>
              <a:rPr lang="en-US" sz="2800" dirty="0">
                <a:effectLst/>
                <a:ea typeface="Times New Roman" panose="02020603050405020304" pitchFamily="18" charset="0"/>
              </a:rPr>
              <a:t> </a:t>
            </a:r>
            <a:r>
              <a:rPr lang="en-US" sz="2800" dirty="0">
                <a:ea typeface="Times New Roman" panose="02020603050405020304" pitchFamily="18" charset="0"/>
              </a:rPr>
              <a:t>] vs [</a:t>
            </a:r>
            <a:r>
              <a:rPr lang="en-US" sz="2800" dirty="0">
                <a:effectLst/>
                <a:highlight>
                  <a:srgbClr val="FFFF00"/>
                </a:highlight>
                <a:ea typeface="Times New Roman" panose="02020603050405020304" pitchFamily="18" charset="0"/>
              </a:rPr>
              <a:t>FAF</a:t>
            </a:r>
            <a:r>
              <a:rPr lang="en-US" sz="2800" dirty="0">
                <a:effectLst/>
                <a:ea typeface="Times New Roman" panose="02020603050405020304" pitchFamily="18" charset="0"/>
              </a:rPr>
              <a:t> x net DA/RT liability forward for 7 days]</a:t>
            </a:r>
          </a:p>
          <a:p>
            <a:pPr lvl="1">
              <a:spcBef>
                <a:spcPts val="0"/>
              </a:spcBef>
              <a:defRPr/>
            </a:pPr>
            <a:r>
              <a:rPr lang="en-US" sz="2800" dirty="0">
                <a:effectLst/>
                <a:ea typeface="Times New Roman" panose="02020603050405020304" pitchFamily="18" charset="0"/>
              </a:rPr>
              <a:t>Second, Max of  RT complete not settled + unbilled DA amounts vs. </a:t>
            </a:r>
            <a:r>
              <a:rPr lang="en-US" sz="2800">
                <a:effectLst/>
                <a:ea typeface="Times New Roman" panose="02020603050405020304" pitchFamily="18" charset="0"/>
              </a:rPr>
              <a:t>Max of Unbilled </a:t>
            </a:r>
            <a:r>
              <a:rPr lang="en-US" sz="2800" dirty="0">
                <a:effectLst/>
                <a:ea typeface="Times New Roman" panose="02020603050405020304" pitchFamily="18" charset="0"/>
              </a:rPr>
              <a:t>Liability Extrapolated (based on 14d of DA/RT initial statements)</a:t>
            </a:r>
          </a:p>
          <a:p>
            <a:pPr lvl="1">
              <a:spcBef>
                <a:spcPts val="0"/>
              </a:spcBef>
              <a:defRPr/>
            </a:pPr>
            <a:r>
              <a:rPr lang="en-US" sz="2800" dirty="0">
                <a:effectLst/>
                <a:ea typeface="Times New Roman" panose="02020603050405020304" pitchFamily="18" charset="0"/>
              </a:rPr>
              <a:t>Final terms remain OUT and ILE</a:t>
            </a:r>
          </a:p>
          <a:p>
            <a:pPr lvl="2">
              <a:spcBef>
                <a:spcPts val="0"/>
              </a:spcBef>
              <a:defRPr/>
            </a:pPr>
            <a:r>
              <a:rPr lang="en-US" sz="2400" dirty="0">
                <a:effectLst/>
                <a:highlight>
                  <a:srgbClr val="FFFF00"/>
                </a:highlight>
                <a:ea typeface="Times New Roman" panose="02020603050405020304" pitchFamily="18" charset="0"/>
              </a:rPr>
              <a:t>RFAF</a:t>
            </a:r>
            <a:r>
              <a:rPr lang="en-US" sz="2400" dirty="0">
                <a:effectLst/>
                <a:ea typeface="Times New Roman" panose="02020603050405020304" pitchFamily="18" charset="0"/>
              </a:rPr>
              <a:t>: 21-day future prices / 14 days RTM Prices corresponding to the 14 days in NLE; runs from min 0.5 to max 1.5</a:t>
            </a:r>
            <a:endParaRPr lang="en-US" sz="2400" dirty="0">
              <a:ea typeface="Times New Roman" panose="02020603050405020304" pitchFamily="18" charset="0"/>
            </a:endParaRPr>
          </a:p>
          <a:p>
            <a:pPr lvl="2">
              <a:spcBef>
                <a:spcPts val="0"/>
              </a:spcBef>
              <a:defRPr/>
            </a:pPr>
            <a:r>
              <a:rPr lang="en-US" sz="2400" dirty="0">
                <a:effectLst/>
                <a:highlight>
                  <a:srgbClr val="FFFF00"/>
                </a:highlight>
                <a:ea typeface="Times New Roman" panose="02020603050405020304" pitchFamily="18" charset="0"/>
              </a:rPr>
              <a:t>FAF</a:t>
            </a:r>
            <a:r>
              <a:rPr lang="en-US" sz="2400" dirty="0">
                <a:effectLst/>
                <a:ea typeface="Times New Roman" panose="02020603050405020304" pitchFamily="18" charset="0"/>
              </a:rPr>
              <a:t>: = 21 day futures prices / most recent days 7 RTM Prices corresponding to the 7 days in NLF. Set a floor of 1 for FAF no cap. </a:t>
            </a: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dirty="0">
              <a:effectLst/>
              <a:ea typeface="Times New Roman" panose="02020603050405020304" pitchFamily="18" charset="0"/>
            </a:endParaRPr>
          </a:p>
          <a:p>
            <a:pPr lvl="1">
              <a:spcBef>
                <a:spcPts val="0"/>
              </a:spcBef>
              <a:defRPr/>
            </a:pPr>
            <a:endParaRPr lang="en-US" sz="2800" i="1" baseline="-25000" dirty="0">
              <a:effectLst/>
              <a:ea typeface="Times New Roman" panose="02020603050405020304" pitchFamily="18" charset="0"/>
            </a:endParaRPr>
          </a:p>
          <a:p>
            <a:pPr lvl="1">
              <a:spcBef>
                <a:spcPts val="0"/>
              </a:spcBef>
              <a:defRPr/>
            </a:pPr>
            <a:endParaRPr lang="en-US" sz="2800" dirty="0"/>
          </a:p>
        </p:txBody>
      </p:sp>
    </p:spTree>
    <p:extLst>
      <p:ext uri="{BB962C8B-B14F-4D97-AF65-F5344CB8AC3E}">
        <p14:creationId xmlns:p14="http://schemas.microsoft.com/office/powerpoint/2010/main" val="2342008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FE3D5-814C-AE42-475A-D72897ADB594}"/>
              </a:ext>
            </a:extLst>
          </p:cNvPr>
          <p:cNvSpPr>
            <a:spLocks noGrp="1"/>
          </p:cNvSpPr>
          <p:nvPr>
            <p:ph type="title"/>
          </p:nvPr>
        </p:nvSpPr>
        <p:spPr>
          <a:xfrm>
            <a:off x="1905000" y="241086"/>
            <a:ext cx="8458200" cy="573559"/>
          </a:xfrm>
        </p:spPr>
        <p:txBody>
          <a:bodyPr>
            <a:normAutofit fontScale="90000"/>
          </a:bodyPr>
          <a:lstStyle/>
          <a:p>
            <a:r>
              <a:rPr lang="en-US" dirty="0"/>
              <a:t>Strength of the proposal  </a:t>
            </a:r>
          </a:p>
        </p:txBody>
      </p:sp>
      <p:sp>
        <p:nvSpPr>
          <p:cNvPr id="4" name="Slide Number Placeholder 3">
            <a:extLst>
              <a:ext uri="{FF2B5EF4-FFF2-40B4-BE49-F238E27FC236}">
                <a16:creationId xmlns:a16="http://schemas.microsoft.com/office/drawing/2014/main" id="{C1CBD214-5D9C-B668-1CF8-44D0739DB332}"/>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6</a:t>
            </a:fld>
            <a:endParaRPr lang="en-US" dirty="0"/>
          </a:p>
        </p:txBody>
      </p:sp>
      <p:sp>
        <p:nvSpPr>
          <p:cNvPr id="7" name="Content Placeholder 2">
            <a:extLst>
              <a:ext uri="{FF2B5EF4-FFF2-40B4-BE49-F238E27FC236}">
                <a16:creationId xmlns:a16="http://schemas.microsoft.com/office/drawing/2014/main" id="{371F2B83-9A03-02C0-27C3-B49F978C0D0C}"/>
              </a:ext>
            </a:extLst>
          </p:cNvPr>
          <p:cNvSpPr txBox="1">
            <a:spLocks/>
          </p:cNvSpPr>
          <p:nvPr/>
        </p:nvSpPr>
        <p:spPr>
          <a:xfrm>
            <a:off x="1676401" y="4419600"/>
            <a:ext cx="8233719" cy="1066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Bef>
                <a:spcPts val="0"/>
              </a:spcBef>
            </a:pPr>
            <a:r>
              <a:rPr lang="en-US" sz="1400" dirty="0">
                <a:latin typeface="Calibri" panose="020F0502020204030204" pitchFamily="34" charset="0"/>
                <a:ea typeface="Times New Roman" panose="02020603050405020304" pitchFamily="18" charset="0"/>
                <a:cs typeface="Arial" panose="020B0604020202020204" pitchFamily="34" charset="0"/>
              </a:rPr>
              <a:t>“Double top/higher 2</a:t>
            </a:r>
            <a:r>
              <a:rPr lang="en-US" sz="1400" baseline="30000" dirty="0">
                <a:latin typeface="Calibri" panose="020F0502020204030204" pitchFamily="34" charset="0"/>
                <a:ea typeface="Times New Roman" panose="02020603050405020304" pitchFamily="18" charset="0"/>
                <a:cs typeface="Arial" panose="020B0604020202020204" pitchFamily="34" charset="0"/>
              </a:rPr>
              <a:t>nd</a:t>
            </a:r>
            <a:r>
              <a:rPr lang="en-US" sz="1400" dirty="0">
                <a:latin typeface="Calibri" panose="020F0502020204030204" pitchFamily="34" charset="0"/>
                <a:ea typeface="Times New Roman" panose="02020603050405020304" pitchFamily="18" charset="0"/>
                <a:cs typeface="Arial" panose="020B0604020202020204" pitchFamily="34" charset="0"/>
              </a:rPr>
              <a:t> top” issue is resolved and the positive gaps are reduced.  </a:t>
            </a:r>
          </a:p>
          <a:p>
            <a:pPr>
              <a:spcBef>
                <a:spcPts val="0"/>
              </a:spcBef>
            </a:pPr>
            <a:r>
              <a:rPr lang="en-US" sz="1400" dirty="0">
                <a:latin typeface="Calibri" panose="020F0502020204030204" pitchFamily="34" charset="0"/>
                <a:ea typeface="Times New Roman" panose="02020603050405020304" pitchFamily="18" charset="0"/>
                <a:cs typeface="Arial" panose="020B0604020202020204" pitchFamily="34" charset="0"/>
              </a:rPr>
              <a:t>Due to increased MCE for 2 days for load, TPEA under the proposed framework going into a high volatility period could result in a higher cushion as opposed to the existing formula. </a:t>
            </a:r>
          </a:p>
          <a:p>
            <a:pPr>
              <a:spcBef>
                <a:spcPts val="0"/>
              </a:spcBef>
            </a:pPr>
            <a:r>
              <a:rPr lang="en-US" sz="1400" dirty="0">
                <a:latin typeface="Calibri" panose="020F0502020204030204" pitchFamily="34" charset="0"/>
                <a:ea typeface="Times New Roman" panose="02020603050405020304" pitchFamily="18" charset="0"/>
                <a:cs typeface="Arial" panose="020B0604020202020204" pitchFamily="34" charset="0"/>
              </a:rPr>
              <a:t>Also, due to netting RTM activity against DAM activity and applying FAF against the most recent activity, the sensitivity of TPEA is higher during the event.  </a:t>
            </a:r>
          </a:p>
          <a:p>
            <a:pPr>
              <a:spcBef>
                <a:spcPts val="0"/>
              </a:spcBef>
            </a:pPr>
            <a:r>
              <a:rPr lang="en-US" sz="1400" dirty="0">
                <a:latin typeface="Calibri" panose="020F0502020204030204" pitchFamily="34" charset="0"/>
                <a:ea typeface="Times New Roman" panose="02020603050405020304" pitchFamily="18" charset="0"/>
                <a:cs typeface="Arial" panose="020B0604020202020204" pitchFamily="34" charset="0"/>
              </a:rPr>
              <a:t>After the event passes, there will be no excessive over collateralization caused by the “double top/higher 2</a:t>
            </a:r>
            <a:r>
              <a:rPr lang="en-US" sz="1400" baseline="30000" dirty="0">
                <a:latin typeface="Calibri" panose="020F0502020204030204" pitchFamily="34" charset="0"/>
                <a:ea typeface="Times New Roman" panose="02020603050405020304" pitchFamily="18" charset="0"/>
                <a:cs typeface="Arial" panose="020B0604020202020204" pitchFamily="34" charset="0"/>
              </a:rPr>
              <a:t>nd</a:t>
            </a:r>
            <a:r>
              <a:rPr lang="en-US" sz="1400" dirty="0">
                <a:latin typeface="Calibri" panose="020F0502020204030204" pitchFamily="34" charset="0"/>
                <a:ea typeface="Times New Roman" panose="02020603050405020304" pitchFamily="18" charset="0"/>
                <a:cs typeface="Arial" panose="020B0604020202020204" pitchFamily="34" charset="0"/>
              </a:rPr>
              <a:t> top”. </a:t>
            </a:r>
          </a:p>
        </p:txBody>
      </p:sp>
      <p:pic>
        <p:nvPicPr>
          <p:cNvPr id="5" name="Picture 4">
            <a:extLst>
              <a:ext uri="{FF2B5EF4-FFF2-40B4-BE49-F238E27FC236}">
                <a16:creationId xmlns:a16="http://schemas.microsoft.com/office/drawing/2014/main" id="{B434D8D6-17DE-75AB-AD31-10E4C2C08FF5}"/>
              </a:ext>
            </a:extLst>
          </p:cNvPr>
          <p:cNvPicPr>
            <a:picLocks noChangeAspect="1"/>
          </p:cNvPicPr>
          <p:nvPr/>
        </p:nvPicPr>
        <p:blipFill>
          <a:blip r:embed="rId2"/>
          <a:stretch>
            <a:fillRect/>
          </a:stretch>
        </p:blipFill>
        <p:spPr>
          <a:xfrm>
            <a:off x="1600201" y="1143000"/>
            <a:ext cx="4447261" cy="3159772"/>
          </a:xfrm>
          <a:prstGeom prst="rect">
            <a:avLst/>
          </a:prstGeom>
        </p:spPr>
      </p:pic>
      <p:pic>
        <p:nvPicPr>
          <p:cNvPr id="9" name="Picture 8">
            <a:extLst>
              <a:ext uri="{FF2B5EF4-FFF2-40B4-BE49-F238E27FC236}">
                <a16:creationId xmlns:a16="http://schemas.microsoft.com/office/drawing/2014/main" id="{A15F101F-8803-15FA-CA1B-09B14FEE1E99}"/>
              </a:ext>
            </a:extLst>
          </p:cNvPr>
          <p:cNvPicPr>
            <a:picLocks noChangeAspect="1"/>
          </p:cNvPicPr>
          <p:nvPr/>
        </p:nvPicPr>
        <p:blipFill>
          <a:blip r:embed="rId3"/>
          <a:stretch>
            <a:fillRect/>
          </a:stretch>
        </p:blipFill>
        <p:spPr>
          <a:xfrm>
            <a:off x="6248400" y="1051182"/>
            <a:ext cx="4251562" cy="3256286"/>
          </a:xfrm>
          <a:prstGeom prst="rect">
            <a:avLst/>
          </a:prstGeom>
        </p:spPr>
      </p:pic>
    </p:spTree>
    <p:extLst>
      <p:ext uri="{BB962C8B-B14F-4D97-AF65-F5344CB8AC3E}">
        <p14:creationId xmlns:p14="http://schemas.microsoft.com/office/powerpoint/2010/main" val="1213554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8F41B-675D-F177-BC8B-C32A85AA7F85}"/>
              </a:ext>
            </a:extLst>
          </p:cNvPr>
          <p:cNvSpPr>
            <a:spLocks noGrp="1"/>
          </p:cNvSpPr>
          <p:nvPr>
            <p:ph type="title"/>
          </p:nvPr>
        </p:nvSpPr>
        <p:spPr/>
        <p:txBody>
          <a:bodyPr/>
          <a:lstStyle/>
          <a:p>
            <a:r>
              <a:rPr lang="en-US" dirty="0"/>
              <a:t>ERCOT’s Credit Conclusions</a:t>
            </a:r>
          </a:p>
        </p:txBody>
      </p:sp>
      <p:sp>
        <p:nvSpPr>
          <p:cNvPr id="3" name="Content Placeholder 2">
            <a:extLst>
              <a:ext uri="{FF2B5EF4-FFF2-40B4-BE49-F238E27FC236}">
                <a16:creationId xmlns:a16="http://schemas.microsoft.com/office/drawing/2014/main" id="{02AFAC45-17C7-D57B-A662-B393EFA746A1}"/>
              </a:ext>
            </a:extLst>
          </p:cNvPr>
          <p:cNvSpPr>
            <a:spLocks noGrp="1"/>
          </p:cNvSpPr>
          <p:nvPr>
            <p:ph idx="1"/>
          </p:nvPr>
        </p:nvSpPr>
        <p:spPr/>
        <p:txBody>
          <a:bodyPr>
            <a:normAutofit fontScale="55000" lnSpcReduction="20000"/>
          </a:bodyPr>
          <a:lstStyle/>
          <a:p>
            <a:pPr marL="0" marR="0" lvl="0" indent="0">
              <a:spcBef>
                <a:spcPts val="0"/>
              </a:spcBef>
              <a:spcAft>
                <a:spcPts val="0"/>
              </a:spcAft>
              <a:buNone/>
            </a:pPr>
            <a:r>
              <a:rPr lang="en-US" sz="2800" b="1" dirty="0">
                <a:effectLst/>
                <a:latin typeface="Calibri" panose="020F0502020204030204" pitchFamily="34" charset="0"/>
                <a:ea typeface="Times New Roman" panose="02020603050405020304" pitchFamily="18" charset="0"/>
              </a:rPr>
              <a:t>What problem(s) are we trying to solve? </a:t>
            </a:r>
          </a:p>
          <a:p>
            <a:pPr marL="342900" marR="0" lvl="0" indent="-342900">
              <a:spcBef>
                <a:spcPts val="0"/>
              </a:spcBef>
              <a:spcAft>
                <a:spcPts val="0"/>
              </a:spcAft>
              <a:buFont typeface="Symbol" panose="05050102010706020507" pitchFamily="18" charset="2"/>
              <a:buChar char=""/>
            </a:pPr>
            <a:r>
              <a:rPr lang="en-US" sz="2800" dirty="0">
                <a:effectLst/>
                <a:latin typeface="Calibri" panose="020F0502020204030204" pitchFamily="34" charset="0"/>
                <a:ea typeface="Times New Roman" panose="02020603050405020304" pitchFamily="18" charset="0"/>
              </a:rPr>
              <a:t>“Double top or higher 2</a:t>
            </a:r>
            <a:r>
              <a:rPr lang="en-US" sz="2800" baseline="30000" dirty="0">
                <a:effectLst/>
                <a:latin typeface="Calibri" panose="020F0502020204030204" pitchFamily="34" charset="0"/>
                <a:ea typeface="Times New Roman" panose="02020603050405020304" pitchFamily="18" charset="0"/>
              </a:rPr>
              <a:t>nd</a:t>
            </a:r>
            <a:r>
              <a:rPr lang="en-US" sz="2800" dirty="0">
                <a:effectLst/>
                <a:latin typeface="Calibri" panose="020F0502020204030204" pitchFamily="34" charset="0"/>
                <a:ea typeface="Times New Roman" panose="02020603050405020304" pitchFamily="18" charset="0"/>
              </a:rPr>
              <a:t> top” issue was brought up by a number of market participants. The main concern is that the current EAL/TPEA framework could lead to unreasonably high collateralization (large positive gaps), especially when the high volatility event is followed up by another price surge. Under certain theoretical scenario, the extent of collateral calls could be endangering the stability of the market place and lead to a </a:t>
            </a:r>
            <a:r>
              <a:rPr lang="en-US" sz="2800" dirty="0">
                <a:latin typeface="Calibri" panose="020F0502020204030204" pitchFamily="34" charset="0"/>
                <a:ea typeface="Times New Roman" panose="02020603050405020304" pitchFamily="18" charset="0"/>
              </a:rPr>
              <a:t>cascade of defaults due to inability to meet collateral calls. This could be  especially aggravating and unnecessary when the underlying credit exposures have not changed much and the TPEA increase is driven by pure “mechanics” of the formula. </a:t>
            </a:r>
          </a:p>
          <a:p>
            <a:pPr marL="342900" marR="0" lvl="0" indent="-342900">
              <a:spcBef>
                <a:spcPts val="0"/>
              </a:spcBef>
              <a:spcAft>
                <a:spcPts val="0"/>
              </a:spcAft>
              <a:buFont typeface="Symbol" panose="05050102010706020507" pitchFamily="18" charset="2"/>
              <a:buChar char=""/>
            </a:pPr>
            <a:r>
              <a:rPr lang="en-US" sz="2800" dirty="0">
                <a:latin typeface="Calibri" panose="020F0502020204030204" pitchFamily="34" charset="0"/>
                <a:ea typeface="Times New Roman" panose="02020603050405020304" pitchFamily="18" charset="0"/>
              </a:rPr>
              <a:t>Concern about high volatility in TPEA relative to underlying credit exposure it is trying to measure </a:t>
            </a:r>
          </a:p>
          <a:p>
            <a:pPr marL="342900" marR="0" lvl="0" indent="-342900">
              <a:spcBef>
                <a:spcPts val="0"/>
              </a:spcBef>
              <a:spcAft>
                <a:spcPts val="0"/>
              </a:spcAft>
              <a:buFont typeface="Symbol" panose="05050102010706020507" pitchFamily="18" charset="2"/>
              <a:buChar char=""/>
            </a:pPr>
            <a:r>
              <a:rPr lang="en-US" sz="2800" dirty="0">
                <a:latin typeface="Calibri" panose="020F0502020204030204" pitchFamily="34" charset="0"/>
                <a:ea typeface="Times New Roman" panose="02020603050405020304" pitchFamily="18" charset="0"/>
              </a:rPr>
              <a:t>Concern about over collateralization and the related cost to the marketplace</a:t>
            </a:r>
          </a:p>
          <a:p>
            <a:pPr marL="0" indent="0">
              <a:spcBef>
                <a:spcPts val="0"/>
              </a:spcBef>
              <a:buNone/>
            </a:pPr>
            <a:endParaRPr lang="en-US" sz="2800" dirty="0">
              <a:effectLst/>
              <a:latin typeface="Calibri" panose="020F0502020204030204" pitchFamily="34" charset="0"/>
              <a:ea typeface="Times New Roman" panose="02020603050405020304" pitchFamily="18" charset="0"/>
            </a:endParaRPr>
          </a:p>
          <a:p>
            <a:pPr marL="0" marR="0" lvl="0" indent="0">
              <a:spcBef>
                <a:spcPts val="0"/>
              </a:spcBef>
              <a:spcAft>
                <a:spcPts val="0"/>
              </a:spcAft>
              <a:buNone/>
            </a:pPr>
            <a:r>
              <a:rPr lang="en-US" sz="2800" b="1" dirty="0">
                <a:effectLst/>
                <a:latin typeface="Calibri" panose="020F0502020204030204" pitchFamily="34" charset="0"/>
                <a:ea typeface="Times New Roman" panose="02020603050405020304" pitchFamily="18" charset="0"/>
              </a:rPr>
              <a:t>What will be the </a:t>
            </a:r>
            <a:r>
              <a:rPr lang="en-US" sz="2800" b="1" dirty="0">
                <a:latin typeface="Calibri" panose="020F0502020204030204" pitchFamily="34" charset="0"/>
                <a:ea typeface="Times New Roman" panose="02020603050405020304" pitchFamily="18" charset="0"/>
              </a:rPr>
              <a:t>impact of the </a:t>
            </a:r>
            <a:r>
              <a:rPr lang="en-US" sz="2800" b="1" dirty="0">
                <a:effectLst/>
                <a:latin typeface="Calibri" panose="020F0502020204030204" pitchFamily="34" charset="0"/>
                <a:ea typeface="Times New Roman" panose="02020603050405020304" pitchFamily="18" charset="0"/>
              </a:rPr>
              <a:t>proposed EAL framework? </a:t>
            </a:r>
          </a:p>
          <a:p>
            <a:pPr>
              <a:spcBef>
                <a:spcPts val="0"/>
              </a:spcBef>
            </a:pPr>
            <a:r>
              <a:rPr lang="en-US" sz="2800" dirty="0">
                <a:latin typeface="Calibri" panose="020F0502020204030204" pitchFamily="34" charset="0"/>
                <a:ea typeface="Times New Roman" panose="02020603050405020304" pitchFamily="18" charset="0"/>
              </a:rPr>
              <a:t>The proposed EAL framework will address the above “Double top or higher 2</a:t>
            </a:r>
            <a:r>
              <a:rPr lang="en-US" sz="2800" baseline="30000" dirty="0">
                <a:latin typeface="Calibri" panose="020F0502020204030204" pitchFamily="34" charset="0"/>
                <a:ea typeface="Times New Roman" panose="02020603050405020304" pitchFamily="18" charset="0"/>
              </a:rPr>
              <a:t>nd</a:t>
            </a:r>
            <a:r>
              <a:rPr lang="en-US" sz="2800" dirty="0">
                <a:latin typeface="Calibri" panose="020F0502020204030204" pitchFamily="34" charset="0"/>
                <a:ea typeface="Times New Roman" panose="02020603050405020304" pitchFamily="18" charset="0"/>
              </a:rPr>
              <a:t> top” issue. </a:t>
            </a:r>
          </a:p>
          <a:p>
            <a:pPr>
              <a:spcBef>
                <a:spcPts val="0"/>
              </a:spcBef>
            </a:pPr>
            <a:r>
              <a:rPr lang="en-US" sz="2800" dirty="0">
                <a:latin typeface="Calibri" panose="020F0502020204030204" pitchFamily="34" charset="0"/>
                <a:ea typeface="Times New Roman" panose="02020603050405020304" pitchFamily="18" charset="0"/>
              </a:rPr>
              <a:t>Generally, it will reduce overall volatility. </a:t>
            </a:r>
          </a:p>
          <a:p>
            <a:pPr>
              <a:spcBef>
                <a:spcPts val="0"/>
              </a:spcBef>
            </a:pPr>
            <a:r>
              <a:rPr lang="en-US" sz="2800" dirty="0">
                <a:latin typeface="Calibri" panose="020F0502020204030204" pitchFamily="34" charset="0"/>
                <a:ea typeface="Times New Roman" panose="02020603050405020304" pitchFamily="18" charset="0"/>
              </a:rPr>
              <a:t>Reduction in volatility will be achieved without increasing risk. In fact, we expect overall reduction in instances and the extent of under collateralization. The exact impact will depend on each counterparty, its behavior in the marketplace (bilateral hedges, DAM purchases, exposure to RTM and AS markets) and the volatility in different markets (RTM, DAM and AS). </a:t>
            </a:r>
          </a:p>
          <a:p>
            <a:pPr>
              <a:spcBef>
                <a:spcPts val="0"/>
              </a:spcBef>
            </a:pPr>
            <a:r>
              <a:rPr lang="en-US" sz="2800" dirty="0">
                <a:latin typeface="Calibri" panose="020F0502020204030204" pitchFamily="34" charset="0"/>
                <a:ea typeface="Times New Roman" panose="02020603050405020304" pitchFamily="18" charset="0"/>
              </a:rPr>
              <a:t>It will reduce overall collateral cost to the marketplace.   </a:t>
            </a:r>
            <a:endParaRPr lang="en-US" sz="2800"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sz="2800" dirty="0">
              <a:latin typeface="Calibri" panose="020F0502020204030204" pitchFamily="34" charset="0"/>
              <a:ea typeface="Times New Roman" panose="02020603050405020304" pitchFamily="18" charset="0"/>
            </a:endParaRPr>
          </a:p>
          <a:p>
            <a:pPr marL="0" indent="0">
              <a:spcBef>
                <a:spcPts val="0"/>
              </a:spcBef>
              <a:buNone/>
            </a:pPr>
            <a:r>
              <a:rPr lang="en-US" sz="2800" b="1" dirty="0">
                <a:latin typeface="Calibri" panose="020F0502020204030204" pitchFamily="34" charset="0"/>
                <a:ea typeface="Times New Roman" panose="02020603050405020304" pitchFamily="18" charset="0"/>
              </a:rPr>
              <a:t>What is the disadvantage of the proposed EAL framework?  </a:t>
            </a:r>
          </a:p>
          <a:p>
            <a:pPr>
              <a:spcBef>
                <a:spcPts val="0"/>
              </a:spcBef>
            </a:pPr>
            <a:r>
              <a:rPr lang="en-US" sz="2800" dirty="0">
                <a:latin typeface="Calibri" panose="020F0502020204030204" pitchFamily="34" charset="0"/>
                <a:ea typeface="Times New Roman" panose="02020603050405020304" pitchFamily="18" charset="0"/>
              </a:rPr>
              <a:t>U</a:t>
            </a:r>
            <a:r>
              <a:rPr lang="en-US" sz="2800" dirty="0">
                <a:effectLst/>
                <a:latin typeface="Calibri" panose="020F0502020204030204" pitchFamily="34" charset="0"/>
                <a:ea typeface="Times New Roman" panose="02020603050405020304" pitchFamily="18" charset="0"/>
              </a:rPr>
              <a:t>nder certain circumstances and for some counterparties, the proposed EAL framework could lead to an increase in instances and extent of under collateralization. The solution to this issue could be to increase the cap on RFAF, however, this will lead to higher positive gaps/cost to the market. </a:t>
            </a:r>
          </a:p>
          <a:p>
            <a:endParaRPr lang="en-US" dirty="0"/>
          </a:p>
        </p:txBody>
      </p:sp>
    </p:spTree>
    <p:extLst>
      <p:ext uri="{BB962C8B-B14F-4D97-AF65-F5344CB8AC3E}">
        <p14:creationId xmlns:p14="http://schemas.microsoft.com/office/powerpoint/2010/main" val="1087595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D3362-1899-4EC3-9D1B-D87355DB9F64}"/>
              </a:ext>
            </a:extLst>
          </p:cNvPr>
          <p:cNvSpPr>
            <a:spLocks noGrp="1"/>
          </p:cNvSpPr>
          <p:nvPr>
            <p:ph type="title"/>
          </p:nvPr>
        </p:nvSpPr>
        <p:spPr>
          <a:xfrm>
            <a:off x="838200" y="365125"/>
            <a:ext cx="10515600" cy="868057"/>
          </a:xfrm>
        </p:spPr>
        <p:txBody>
          <a:bodyPr/>
          <a:lstStyle/>
          <a:p>
            <a:pPr algn="ctr"/>
            <a:r>
              <a:rPr lang="en-US" b="1" dirty="0"/>
              <a:t>NPRR’s Reviewed</a:t>
            </a:r>
          </a:p>
        </p:txBody>
      </p:sp>
      <p:sp>
        <p:nvSpPr>
          <p:cNvPr id="3" name="Content Placeholder 2">
            <a:extLst>
              <a:ext uri="{FF2B5EF4-FFF2-40B4-BE49-F238E27FC236}">
                <a16:creationId xmlns:a16="http://schemas.microsoft.com/office/drawing/2014/main" id="{4E2942D8-46C5-494A-A41B-18E9D3AF7D30}"/>
              </a:ext>
            </a:extLst>
          </p:cNvPr>
          <p:cNvSpPr>
            <a:spLocks noGrp="1"/>
          </p:cNvSpPr>
          <p:nvPr>
            <p:ph idx="1"/>
          </p:nvPr>
        </p:nvSpPr>
        <p:spPr>
          <a:xfrm>
            <a:off x="838200" y="1367406"/>
            <a:ext cx="10515600" cy="4809557"/>
          </a:xfrm>
        </p:spPr>
        <p:txBody>
          <a:bodyPr>
            <a:normAutofit/>
          </a:bodyPr>
          <a:lstStyle/>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NPRR1246, Energy Storage Resource Terminology Alignment for the Single-Model Era. </a:t>
            </a:r>
          </a:p>
          <a:p>
            <a:pPr marL="0" marR="0">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NPRR1254, Modeling Deadline for Initial Submission of Resource Registration Data. </a:t>
            </a:r>
            <a:endParaRPr lang="en-US" sz="20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0931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38AC-05D9-4176-BBDB-E15B79F14695}"/>
              </a:ext>
            </a:extLst>
          </p:cNvPr>
          <p:cNvSpPr>
            <a:spLocks noGrp="1"/>
          </p:cNvSpPr>
          <p:nvPr>
            <p:ph type="ctrTitle"/>
          </p:nvPr>
        </p:nvSpPr>
        <p:spPr>
          <a:xfrm>
            <a:off x="1023457" y="655639"/>
            <a:ext cx="9644543" cy="735012"/>
          </a:xfrm>
        </p:spPr>
        <p:txBody>
          <a:bodyPr>
            <a:normAutofit/>
          </a:bodyPr>
          <a:lstStyle/>
          <a:p>
            <a:r>
              <a:rPr lang="en-US" sz="3600" b="1" dirty="0">
                <a:latin typeface="+mn-lt"/>
                <a:cs typeface="Times New Roman" panose="02020603050405020304" pitchFamily="18" charset="0"/>
              </a:rPr>
              <a:t>Monthly Highlights: August – Sept 2024</a:t>
            </a:r>
            <a:endParaRPr lang="en-US" sz="3600" b="1" dirty="0"/>
          </a:p>
        </p:txBody>
      </p:sp>
      <p:sp>
        <p:nvSpPr>
          <p:cNvPr id="5" name="TextBox 4">
            <a:extLst>
              <a:ext uri="{FF2B5EF4-FFF2-40B4-BE49-F238E27FC236}">
                <a16:creationId xmlns:a16="http://schemas.microsoft.com/office/drawing/2014/main" id="{CDCFF607-9103-4ED4-B8CA-ADCE0DAAEF4F}"/>
              </a:ext>
            </a:extLst>
          </p:cNvPr>
          <p:cNvSpPr txBox="1"/>
          <p:nvPr/>
        </p:nvSpPr>
        <p:spPr>
          <a:xfrm>
            <a:off x="563417" y="1638300"/>
            <a:ext cx="11259127" cy="372409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2400" dirty="0">
                <a:cs typeface="Times New Roman" panose="02020603050405020304" pitchFamily="18" charset="0"/>
              </a:rPr>
              <a:t>Market-wide average Total Potential Exposure (TPE) decreased from $1.88 billion in August 2024 to $1.72 billion in September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TPE decreased due to both lower real-time/day-ahead prices and forward adjustment factors</a:t>
            </a:r>
          </a:p>
          <a:p>
            <a:pPr marL="342900" indent="-342900">
              <a:spcAft>
                <a:spcPts val="600"/>
              </a:spcAft>
              <a:buFont typeface="Arial" panose="020B0604020202020204" pitchFamily="34" charset="0"/>
              <a:buChar char="•"/>
            </a:pPr>
            <a:r>
              <a:rPr lang="en-US" sz="2400" dirty="0">
                <a:cs typeface="Times New Roman" panose="02020603050405020304" pitchFamily="18" charset="0"/>
              </a:rPr>
              <a:t>Discretionary Collateral is defined as Secured Collateral in excess of TPE,CRR Locked ACL and DAM Exposure</a:t>
            </a:r>
          </a:p>
          <a:p>
            <a:pPr marL="342900" indent="-342900">
              <a:spcAft>
                <a:spcPts val="600"/>
              </a:spcAft>
              <a:buFont typeface="Arial" panose="020B0604020202020204" pitchFamily="34" charset="0"/>
              <a:buChar char="•"/>
            </a:pPr>
            <a:r>
              <a:rPr lang="en-US" sz="2400" dirty="0">
                <a:cs typeface="Times New Roman" panose="02020603050405020304" pitchFamily="18" charset="0"/>
              </a:rPr>
              <a:t>Average Discretionary Collateral decreased from $4.26 billion in August 2024 to $3.92 billion in September 2024</a:t>
            </a:r>
          </a:p>
          <a:p>
            <a:pPr marL="342900" indent="-342900">
              <a:spcAft>
                <a:spcPts val="600"/>
              </a:spcAft>
              <a:buFont typeface="Arial" panose="020B0604020202020204" pitchFamily="34" charset="0"/>
              <a:buChar char="•"/>
            </a:pPr>
            <a:r>
              <a:rPr lang="en-US" sz="2400" dirty="0">
                <a:cs typeface="Times New Roman" panose="02020603050405020304" pitchFamily="18" charset="0"/>
              </a:rPr>
              <a:t>No unusual collateral call activity</a:t>
            </a:r>
          </a:p>
        </p:txBody>
      </p:sp>
    </p:spTree>
    <p:extLst>
      <p:ext uri="{BB962C8B-B14F-4D97-AF65-F5344CB8AC3E}">
        <p14:creationId xmlns:p14="http://schemas.microsoft.com/office/powerpoint/2010/main" val="4733038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87ff0d5-859f-4698-9b9b-079befd22fd5}" enabled="1" method="Standard" siteId="{482dc10d-9180-4c99-816e-70ee2557afd5}" contentBits="0" removed="0"/>
</clbl:labelList>
</file>

<file path=docProps/app.xml><?xml version="1.0" encoding="utf-8"?>
<Properties xmlns="http://schemas.openxmlformats.org/officeDocument/2006/extended-properties" xmlns:vt="http://schemas.openxmlformats.org/officeDocument/2006/docPropsVTypes">
  <TotalTime>2579</TotalTime>
  <Words>1177</Words>
  <Application>Microsoft Office PowerPoint</Application>
  <PresentationFormat>Widescreen</PresentationFormat>
  <Paragraphs>76</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Aptos</vt:lpstr>
      <vt:lpstr>Arial</vt:lpstr>
      <vt:lpstr>Calibri</vt:lpstr>
      <vt:lpstr>Calibri Light</vt:lpstr>
      <vt:lpstr>Symbol</vt:lpstr>
      <vt:lpstr>Times New Roman</vt:lpstr>
      <vt:lpstr>Office Theme</vt:lpstr>
      <vt:lpstr>Credit Finance Sub Group Update to the Technical Advisory Committee</vt:lpstr>
      <vt:lpstr>General Update </vt:lpstr>
      <vt:lpstr>CMM System and Report Enhancements for December 2024</vt:lpstr>
      <vt:lpstr>Estimate Aggregate Liability / Collateral req’t</vt:lpstr>
      <vt:lpstr>Estimate Aggregate Liability / Collateral req’t</vt:lpstr>
      <vt:lpstr>Strength of the proposal  </vt:lpstr>
      <vt:lpstr>ERCOT’s Credit Conclusions</vt:lpstr>
      <vt:lpstr>NPRR’s Reviewed</vt:lpstr>
      <vt:lpstr>Monthly Highlights: August – Sept 2024</vt:lpstr>
      <vt:lpstr>Available Credit by Type Compared to Total Potential Exposure (TPE): September YTD</vt:lpstr>
      <vt:lpstr>Discretionary Collateral September YTD</vt:lpstr>
      <vt:lpstr>Issuer Credit Limits vs Total LC Amounts Per Issuer: End-September 2024</vt:lpstr>
      <vt:lpstr>Questions?</vt:lpstr>
    </vt:vector>
  </TitlesOfParts>
  <Company>Austin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Another credit calculation adjustment proposal</dc:title>
  <dc:creator>Sager, Brenden</dc:creator>
  <cp:lastModifiedBy>Dashnyam, Sanchir</cp:lastModifiedBy>
  <cp:revision>70</cp:revision>
  <dcterms:created xsi:type="dcterms:W3CDTF">2022-08-01T15:23:51Z</dcterms:created>
  <dcterms:modified xsi:type="dcterms:W3CDTF">2024-10-28T20:18:07Z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2024-09-18T20:41:41Z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fb0cf853-2bb6-46bc-b0a5-93f16a1c1c2c</vt:lpwstr>
  </property>
  <property fmtid="{D5CDD505-2E9C-101B-9397-08002B2CF9AE}" pid="8" name="MSIP_Label_7084cbda-52b8-46fb-a7b7-cb5bd465ed85_ContentBits">
    <vt:lpwstr>0</vt:lpwstr>
  </property>
</Properties>
</file>