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5"/>
  </p:notesMasterIdLst>
  <p:handoutMasterIdLst>
    <p:handoutMasterId r:id="rId16"/>
  </p:handoutMasterIdLst>
  <p:sldIdLst>
    <p:sldId id="260" r:id="rId5"/>
    <p:sldId id="369" r:id="rId6"/>
    <p:sldId id="710" r:id="rId7"/>
    <p:sldId id="294" r:id="rId8"/>
    <p:sldId id="372" r:id="rId9"/>
    <p:sldId id="709" r:id="rId10"/>
    <p:sldId id="711" r:id="rId11"/>
    <p:sldId id="708" r:id="rId12"/>
    <p:sldId id="705" r:id="rId13"/>
    <p:sldId id="706" r:id="rId1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10/23/2024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10/23/2024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4283571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771443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1687631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224632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October 2024</a:t>
            </a:r>
          </a:p>
        </p:txBody>
      </p:sp>
    </p:spTree>
    <p:extLst>
      <p:ext uri="{BB962C8B-B14F-4D97-AF65-F5344CB8AC3E}">
        <p14:creationId xmlns:p14="http://schemas.microsoft.com/office/powerpoint/2010/main" val="125206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7670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612858093"/>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October 30,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32564"/>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Market Trials begin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042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Stabilization begins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4B2EE148-6B8D-CD45-C358-68A5C2C23D65}"/>
              </a:ext>
            </a:extLst>
          </p:cNvPr>
          <p:cNvSpPr txBox="1"/>
          <p:nvPr/>
        </p:nvSpPr>
        <p:spPr>
          <a:xfrm>
            <a:off x="4254547" y="1232229"/>
            <a:ext cx="370549" cy="13157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708745"/>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ourier New" pitchFamily="49" charset="0"/>
                <a:ea typeface="+mn-ea"/>
                <a:cs typeface="+mn-cs"/>
              </a:rPr>
              <a:t>NPRR1007-1013</a:t>
            </a:r>
          </a:p>
        </p:txBody>
      </p:sp>
      <p:cxnSp>
        <p:nvCxnSpPr>
          <p:cNvPr id="15" name="Straight Arrow Connector 14">
            <a:extLst>
              <a:ext uri="{FF2B5EF4-FFF2-40B4-BE49-F238E27FC236}">
                <a16:creationId xmlns:a16="http://schemas.microsoft.com/office/drawing/2014/main" id="{1537C171-98E1-7A7D-F75B-B591604D4E85}"/>
              </a:ext>
            </a:extLst>
          </p:cNvPr>
          <p:cNvCxnSpPr>
            <a:cxnSpLocks/>
          </p:cNvCxnSpPr>
          <p:nvPr/>
        </p:nvCxnSpPr>
        <p:spPr>
          <a:xfrm>
            <a:off x="76200" y="1600200"/>
            <a:ext cx="32363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315200" y="5662461"/>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631160" y="4173072"/>
            <a:ext cx="2372720" cy="545913"/>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636271" y="4864287"/>
            <a:ext cx="2100058" cy="545913"/>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499214" y="4173071"/>
            <a:ext cx="2009862" cy="551329"/>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332260" y="4864286"/>
            <a:ext cx="2176816"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7576824" y="1676400"/>
            <a:ext cx="1421810"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7570962" y="2369417"/>
            <a:ext cx="1435608"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27" name="Straight Arrow Connector 26">
            <a:extLst>
              <a:ext uri="{FF2B5EF4-FFF2-40B4-BE49-F238E27FC236}">
                <a16:creationId xmlns:a16="http://schemas.microsoft.com/office/drawing/2014/main" id="{21F7035C-B54A-C4D7-618B-B21BF6D3D10C}"/>
              </a:ext>
            </a:extLst>
          </p:cNvPr>
          <p:cNvCxnSpPr>
            <a:cxnSpLocks/>
          </p:cNvCxnSpPr>
          <p:nvPr/>
        </p:nvCxnSpPr>
        <p:spPr>
          <a:xfrm>
            <a:off x="8686800" y="1919748"/>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AC5352D-EDBE-C91D-903F-4B02EC421D52}"/>
              </a:ext>
            </a:extLst>
          </p:cNvPr>
          <p:cNvCxnSpPr>
            <a:cxnSpLocks/>
          </p:cNvCxnSpPr>
          <p:nvPr/>
        </p:nvCxnSpPr>
        <p:spPr>
          <a:xfrm>
            <a:off x="8686800" y="2883667"/>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315200" y="6052673"/>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37" name="Rectangle 36">
            <a:extLst>
              <a:ext uri="{FF2B5EF4-FFF2-40B4-BE49-F238E27FC236}">
                <a16:creationId xmlns:a16="http://schemas.microsoft.com/office/drawing/2014/main" id="{57B7AC61-A23E-666B-199A-0A157810EB90}"/>
              </a:ext>
            </a:extLst>
          </p:cNvPr>
          <p:cNvSpPr/>
          <p:nvPr/>
        </p:nvSpPr>
        <p:spPr>
          <a:xfrm>
            <a:off x="170460" y="4170056"/>
            <a:ext cx="1228875" cy="5513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38" name="Rectangle 37">
            <a:extLst>
              <a:ext uri="{FF2B5EF4-FFF2-40B4-BE49-F238E27FC236}">
                <a16:creationId xmlns:a16="http://schemas.microsoft.com/office/drawing/2014/main" id="{057DFE9C-A543-6223-A64A-F24A566BE525}"/>
              </a:ext>
            </a:extLst>
          </p:cNvPr>
          <p:cNvSpPr/>
          <p:nvPr/>
        </p:nvSpPr>
        <p:spPr>
          <a:xfrm>
            <a:off x="168116" y="4864286"/>
            <a:ext cx="1089537"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41" name="Straight Arrow Connector 40">
            <a:extLst>
              <a:ext uri="{FF2B5EF4-FFF2-40B4-BE49-F238E27FC236}">
                <a16:creationId xmlns:a16="http://schemas.microsoft.com/office/drawing/2014/main" id="{D0564177-8A7D-0D54-1CE8-2D651421C4FA}"/>
              </a:ext>
            </a:extLst>
          </p:cNvPr>
          <p:cNvCxnSpPr>
            <a:cxnSpLocks/>
          </p:cNvCxnSpPr>
          <p:nvPr/>
        </p:nvCxnSpPr>
        <p:spPr>
          <a:xfrm>
            <a:off x="76200" y="4401672"/>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6C96097-8195-512A-9C55-542ED971519D}"/>
              </a:ext>
            </a:extLst>
          </p:cNvPr>
          <p:cNvCxnSpPr>
            <a:cxnSpLocks/>
          </p:cNvCxnSpPr>
          <p:nvPr/>
        </p:nvCxnSpPr>
        <p:spPr>
          <a:xfrm>
            <a:off x="76200" y="5217235"/>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2263" y="3172306"/>
            <a:ext cx="1444752"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12/5</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2" y="3931467"/>
            <a:ext cx="768096" cy="1397306"/>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srgbClr val="FF0000"/>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NPRR1216</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81800" y="3984702"/>
            <a:ext cx="681892" cy="1249573"/>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NPRR1245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srgbClr val="FF0000"/>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500558" y="5625664"/>
            <a:ext cx="1691639"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NPRR963(a) – Portion of NPRR</a:t>
            </a:r>
          </a:p>
        </p:txBody>
      </p: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NPRR1245, Additional Clarifying Revisions to Real-Time Co-Optimization</a:t>
            </a:r>
          </a:p>
          <a:p>
            <a:pPr>
              <a:spcBef>
                <a:spcPts val="600"/>
              </a:spcBef>
              <a:spcAft>
                <a:spcPts val="600"/>
              </a:spcAft>
            </a:pPr>
            <a:r>
              <a:rPr lang="en-US" b="0" dirty="0"/>
              <a:t>NPRR1248, Correction to NPRR1197, Optional Exclusion of Load from Netting at EPS Metering Facilities which Include Resources</a:t>
            </a:r>
          </a:p>
          <a:p>
            <a:pPr marL="0" indent="0" eaLnBrk="1" hangingPunct="1">
              <a:spcBef>
                <a:spcPts val="600"/>
              </a:spcBef>
              <a:spcAft>
                <a:spcPts val="600"/>
              </a:spcAft>
              <a:buFontTx/>
              <a:buNone/>
              <a:defRPr/>
            </a:pPr>
            <a:endParaRPr lang="en-US" dirty="0"/>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NPRR1180, Inclusion of Forecasted Load in Planning Analyses</a:t>
            </a:r>
          </a:p>
          <a:p>
            <a:pPr lvl="1">
              <a:spcAft>
                <a:spcPts val="600"/>
              </a:spcAft>
            </a:pPr>
            <a:r>
              <a:rPr lang="en-US" b="0" dirty="0"/>
              <a:t>IA: Between $2.0M and $2.4M (Annual Recurring O&amp;M)		</a:t>
            </a:r>
          </a:p>
          <a:p>
            <a:pPr>
              <a:spcAft>
                <a:spcPts val="600"/>
              </a:spcAft>
            </a:pPr>
            <a:r>
              <a:rPr lang="en-US" b="0" dirty="0"/>
              <a:t>NPRR1249, Publication of Shift Factors for All Active Transmission Constraints in the RTM</a:t>
            </a:r>
          </a:p>
          <a:p>
            <a:pPr lvl="1">
              <a:spcAft>
                <a:spcPts val="600"/>
              </a:spcAft>
            </a:pPr>
            <a:r>
              <a:rPr lang="en-US" dirty="0"/>
              <a:t>IA: Between $25K and $45K		Priority 2026; Rank 4740</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sz="1800" dirty="0"/>
              <a:t>NPRR1247, Incorporation of Congestion Cost Savings Test in Economic Evaluation of Transmission Projects</a:t>
            </a:r>
          </a:p>
          <a:p>
            <a:pPr marL="0" indent="0" eaLnBrk="1" hangingPunct="1">
              <a:spcBef>
                <a:spcPts val="0"/>
              </a:spcBef>
              <a:spcAft>
                <a:spcPts val="600"/>
              </a:spcAft>
              <a:buFontTx/>
              <a:buNone/>
              <a:defRPr/>
            </a:pPr>
            <a:endParaRPr lang="en-US" sz="1800" dirty="0"/>
          </a:p>
          <a:p>
            <a:pPr marL="0" indent="0" eaLnBrk="1" hangingPunct="1">
              <a:spcBef>
                <a:spcPts val="0"/>
              </a:spcBef>
              <a:spcAft>
                <a:spcPts val="600"/>
              </a:spcAft>
              <a:buFontTx/>
              <a:buNone/>
              <a:defRPr/>
            </a:pPr>
            <a:r>
              <a:rPr lang="en-US" sz="1800" dirty="0"/>
              <a:t>Procedural History:</a:t>
            </a:r>
          </a:p>
          <a:p>
            <a:pPr eaLnBrk="1" hangingPunct="1">
              <a:spcBef>
                <a:spcPts val="0"/>
              </a:spcBef>
              <a:spcAft>
                <a:spcPts val="600"/>
              </a:spcAft>
              <a:defRPr/>
            </a:pPr>
            <a:r>
              <a:rPr lang="en-US" sz="1800" b="0" dirty="0"/>
              <a:t>On 9/12/24, PRS tabled NPRR1247 and referred the issue to ROS</a:t>
            </a:r>
          </a:p>
          <a:p>
            <a:pPr eaLnBrk="1" hangingPunct="1">
              <a:spcBef>
                <a:spcPts val="0"/>
              </a:spcBef>
              <a:spcAft>
                <a:spcPts val="600"/>
              </a:spcAft>
              <a:defRPr/>
            </a:pPr>
            <a:r>
              <a:rPr lang="en-US" sz="1800" b="0" dirty="0"/>
              <a:t>On 10/3/24, ROS referred NPRR1247 to the Planning Working Group (PLWG)</a:t>
            </a:r>
          </a:p>
          <a:p>
            <a:pPr eaLnBrk="1" hangingPunct="1">
              <a:spcBef>
                <a:spcPts val="0"/>
              </a:spcBef>
              <a:spcAft>
                <a:spcPts val="600"/>
              </a:spcAft>
              <a:defRPr/>
            </a:pPr>
            <a:r>
              <a:rPr lang="en-US" sz="1800" b="0" dirty="0"/>
              <a:t>A Special PLWG meeting has been scheduled for 10/29/24 to consider NPRR1247</a:t>
            </a:r>
          </a:p>
          <a:p>
            <a:pPr marL="0" indent="0" eaLnBrk="1" hangingPunct="1">
              <a:spcBef>
                <a:spcPts val="0"/>
              </a:spcBef>
              <a:spcAft>
                <a:spcPts val="600"/>
              </a:spcAft>
              <a:buFontTx/>
              <a:buNone/>
              <a:defRPr/>
            </a:pPr>
            <a:endParaRPr lang="en-US" sz="1800" b="0" dirty="0"/>
          </a:p>
          <a:p>
            <a:pPr marL="0" indent="0" eaLnBrk="1" hangingPunct="1">
              <a:spcBef>
                <a:spcPts val="0"/>
              </a:spcBef>
              <a:spcAft>
                <a:spcPts val="600"/>
              </a:spcAft>
              <a:buFontTx/>
              <a:buNone/>
              <a:defRPr/>
            </a:pPr>
            <a:r>
              <a:rPr lang="en-US" sz="1800" i="1" dirty="0"/>
              <a:t>Possible</a:t>
            </a:r>
            <a:r>
              <a:rPr lang="en-US" sz="1800" dirty="0"/>
              <a:t> timeline for the remainder of 2024:</a:t>
            </a:r>
          </a:p>
          <a:p>
            <a:pPr eaLnBrk="1" hangingPunct="1">
              <a:spcBef>
                <a:spcPts val="0"/>
              </a:spcBef>
              <a:spcAft>
                <a:spcPts val="600"/>
              </a:spcAft>
              <a:defRPr/>
            </a:pPr>
            <a:r>
              <a:rPr lang="en-US" sz="1800" b="0" dirty="0"/>
              <a:t>11/7/24 ROS – Endorsement of NPRR1247</a:t>
            </a:r>
          </a:p>
          <a:p>
            <a:pPr eaLnBrk="1" hangingPunct="1">
              <a:spcBef>
                <a:spcPts val="0"/>
              </a:spcBef>
              <a:spcAft>
                <a:spcPts val="600"/>
              </a:spcAft>
              <a:defRPr/>
            </a:pPr>
            <a:r>
              <a:rPr lang="en-US" sz="1800" b="0" dirty="0"/>
              <a:t>11/14/24 PRS – Recommendation for approval (with Urgent Status)</a:t>
            </a:r>
          </a:p>
          <a:p>
            <a:pPr eaLnBrk="1" hangingPunct="1">
              <a:spcBef>
                <a:spcPts val="0"/>
              </a:spcBef>
              <a:spcAft>
                <a:spcPts val="600"/>
              </a:spcAft>
              <a:defRPr/>
            </a:pPr>
            <a:r>
              <a:rPr lang="en-US" sz="1800" b="0" dirty="0"/>
              <a:t>11/20/24 TAC – Recommendation for approval</a:t>
            </a:r>
          </a:p>
          <a:p>
            <a:pPr eaLnBrk="1" hangingPunct="1">
              <a:spcBef>
                <a:spcPts val="0"/>
              </a:spcBef>
              <a:spcAft>
                <a:spcPts val="600"/>
              </a:spcAft>
              <a:defRPr/>
            </a:pPr>
            <a:r>
              <a:rPr lang="en-US" sz="1800" b="0" dirty="0"/>
              <a:t>12/3/24 Board</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655336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NPRR1180, Inclusion of Forecasted Load in Planning Analyses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Oncor</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b="1" dirty="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Between $2.0M and $2.4M (Annual Recurring O&amp;M)</a:t>
            </a: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revises the Protocols to address recent amendments to P.U.C. SUBST. R. 25.101, Certification Criteria, which became effective on December 20, 2022. Specifically, NPRR1180 incorporates the requirement in P.U.C. SUBST. R. 25.101(b)(3)(A)(ii)(II) for any reliability-driven transmission project review conducted by ERCOT to incorporate the historical load, forecasted load growth, and additional load seeking interconnection, in the ERCOT independent review.</a:t>
            </a: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9/12/24, PRS voted to recommend approval of NPRR1180 as amended by the 8/28/24 ERCOT comments.  There were two abstentions from the Independent Generator (Calpine, Constellation) Market Segment.  On 10/17/24, PRS voted unanimously to endorse and forward to TAC the 9/12/24 PRS Report and 10/16/24 Impact Analysis for NPRR1180.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NPRR1245,</a:t>
            </a:r>
            <a:r>
              <a:rPr lang="en-US" sz="1800" dirty="0">
                <a:effectLst/>
                <a:latin typeface="Times New Roman" panose="02020603050405020304" pitchFamily="18" charset="0"/>
                <a:ea typeface="Times New Roman" panose="02020603050405020304" pitchFamily="18" charset="0"/>
              </a:rPr>
              <a:t> </a:t>
            </a:r>
            <a:r>
              <a:rPr lang="en-US" sz="1800" b="1" i="1" dirty="0">
                <a:effectLst/>
                <a:latin typeface="Arial" panose="020B0604020202020204" pitchFamily="34" charset="0"/>
                <a:ea typeface="Times New Roman" panose="02020603050405020304" pitchFamily="18" charset="0"/>
              </a:rPr>
              <a:t>Additional Clarifying Revisions to Real-Time Co-Optimization</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of PR447, Real-Time Co-Optimization (RTC)</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was authored by ERCOT during the development of business requirements and adds certain clarifying revisions to the Protocols to address several gaps and errors in the existing approved Protocols for the RTC+B project. These revisions broadly fall into three categories: 1. Catching up the Protocol language with other NPRRs that have been passed since the approval of the relevant RTC+B NPRRs, such as NPRR1093, Load Resource Participation in Non-Spinning Reserve; 2. Addressing errors in the language such as Settlement equation subscripts and references to the Supplemental Ancillary Service Market (SASM); and 3. Adding Protocol language to provide additional clarification based on the software requirements that have been developed for the RTC+B project.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9/12/24, PRS voted unanimously to recommend approval of NPRR1245 as amended by the 9/5/24 ERCOT comments as revised by PRS.  On 10/17/24, PRS voted unanimously to endorse and forward to TAC the 9/12/24 PRS Report and 7/30/24 Impact Analysis for NPRR1245.  </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37389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NPRR1248, Correction to NPRR1197, Optional Exclusion of Load from Netting at EPS Metering Facilities which Include Resources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corrects language in Section 11.1.6 which was implemented with the July 1, 2024 Protocols following Public Utility Commission of Texas (PUCT) approval of NPRR1197, Optional Exclusion of Load from Netting at ERCOT-Polled Settlement (EPS) Metering Facilities which Include Resources. The NPRR1197 2/8/24 PRS Report did not correctly reflect the PRS vote “to recommend approval of NPRR1197 as amended by the 2/7/24 Oncor comments as revised by PRS” in paragraph (6) of Section 11.1.6, ERCOT-Polled Settlement Meter Netting. This error carried through the ensuing 3/27/24 TAC Report and 4/23/24 Board Report, and was approved by the PUCT on 6/13/24. This NPRR aligns the language within Section 11.1.6 with the intended PRS action from February 8, 2024.</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9/12/24, PRS voted unanimously to recommend approval of NPRR1248 as submitted.  On 10/17/24, PRS voted unanimously to endorse and forward to TAC the 9/12/24 PRS Report and 8/16/24 Impact Analysis for NPRR1248.</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00918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NPRR1249, Publication of Shift Factors for All Active Transmission Constraints in the RTM</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CIM View Consulting</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2026; Rank 4740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$25K and $45K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requires ERCOT to publish Shift Factors for all active transmission constraints in the Real-Time Market (RTM), not just the binding transmission constraints.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9/12/24, PRS voted unanimously to recommend approval of NPRR1249.  On 10/17/24, PRS voted unanimously to endorse and forward to TAC the 9/12/24 PRS Report and 10/15/24 Impact Analysis for NPRR1249 with a recommended priority of 2026 and rank of 4740.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3"/>
          <a:ext cx="8839200" cy="292608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6464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4203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SCR819</a:t>
                      </a: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Default Charge Supporting Data</a:t>
                      </a: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NPRR1205</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453018" y="5574662"/>
            <a:ext cx="1938383"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a:t>
            </a:r>
            <a:r>
              <a:rPr kumimoji="0" lang="en-US" sz="700" b="0" i="0" u="none" strike="noStrike" kern="0" cap="none" spc="0" normalizeH="0" baseline="0" noProof="0" dirty="0">
                <a:ln>
                  <a:noFill/>
                </a:ln>
                <a:solidFill>
                  <a:prstClr val="black"/>
                </a:solidFill>
                <a:effectLst/>
                <a:uLnTx/>
                <a:uFillTx/>
                <a:latin typeface="Arial" charset="0"/>
                <a:ea typeface="+mn-ea"/>
                <a:cs typeface="+mn-cs"/>
              </a:rPr>
              <a:t>RUC Process/</a:t>
            </a:r>
            <a:r>
              <a:rPr kumimoji="0" lang="en-US" sz="700" b="0" i="0" u="none" strike="noStrike" kern="0" cap="none" spc="0" normalizeH="0" baseline="0" noProof="0" dirty="0" err="1">
                <a:ln>
                  <a:noFill/>
                </a:ln>
                <a:solidFill>
                  <a:prstClr val="black"/>
                </a:solidFill>
                <a:effectLst/>
                <a:uLnTx/>
                <a:uFillTx/>
                <a:latin typeface="Arial" charset="0"/>
                <a:ea typeface="+mn-ea"/>
                <a:cs typeface="+mn-cs"/>
              </a:rPr>
              <a:t>Clawback</a:t>
            </a:r>
            <a:endParaRPr kumimoji="0" lang="en-US" sz="7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endParaRPr kumimoji="0" lang="en-US" sz="800" b="0" i="0" u="none" strike="noStrike" kern="0" cap="none" spc="0" normalizeH="0" baseline="0" noProof="0" dirty="0">
              <a:ln>
                <a:noFill/>
              </a:ln>
              <a:solidFill>
                <a:srgbClr val="FF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NPRR1186(b) – 60 Day Reports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24319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24063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670192"/>
          <a:ext cx="8839200" cy="1865376"/>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cap="none" normalizeH="0" baseline="0" dirty="0">
                        <a:ln>
                          <a:noFill/>
                        </a:ln>
                        <a:solidFill>
                          <a:srgbClr val="FF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noStrike" kern="1200" cap="none" normalizeH="0" baseline="0" dirty="0" err="1">
                          <a:ln>
                            <a:noFill/>
                          </a:ln>
                          <a:solidFill>
                            <a:schemeClr val="tx1"/>
                          </a:solidFill>
                          <a:effectLst/>
                          <a:latin typeface="Courier New" pitchFamily="49" charset="0"/>
                          <a:ea typeface="+mn-ea"/>
                          <a:cs typeface="+mn-cs"/>
                        </a:rPr>
                        <a:t>rpts</a:t>
                      </a:r>
                      <a:r>
                        <a:rPr kumimoji="0" lang="en-US" sz="800" b="0" i="0" u="none" strike="no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NPRR1217</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NPRR1205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168,</a:t>
                      </a:r>
                      <a:r>
                        <a:rPr kumimoji="0" lang="en-US" sz="1200" b="0" i="0" u="none" strike="noStrike" kern="1200" cap="none" normalizeH="0" baseline="0" dirty="0">
                          <a:ln>
                            <a:noFill/>
                          </a:ln>
                          <a:solidFill>
                            <a:srgbClr val="FF0000"/>
                          </a:solidFill>
                          <a:effectLst/>
                          <a:latin typeface="Courier New" pitchFamily="49" charset="0"/>
                          <a:ea typeface="+mn-ea"/>
                          <a:cs typeface="+mn-cs"/>
                        </a:rPr>
                        <a:t>169</a:t>
                      </a:r>
                      <a:r>
                        <a:rPr kumimoji="0" lang="en-US" sz="1200" b="0" i="0" u="none" strike="no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172,179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sngStrike" kern="1200" cap="none" normalizeH="0" baseline="0" dirty="0">
                          <a:ln>
                            <a:noFill/>
                          </a:ln>
                          <a:solidFill>
                            <a:schemeClr val="tx1"/>
                          </a:solidFill>
                          <a:effectLst/>
                          <a:latin typeface="Courier New" pitchFamily="49" charset="0"/>
                          <a:ea typeface="+mn-ea"/>
                          <a:cs typeface="+mn-cs"/>
                        </a:rPr>
                        <a:t>NPRR1183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FF0000"/>
                          </a:solidFill>
                          <a:effectLst/>
                          <a:latin typeface="Courier New" pitchFamily="49" charset="0"/>
                          <a:ea typeface="+mn-ea"/>
                          <a:cs typeface="+mn-cs"/>
                        </a:rPr>
                        <a:t>NPRR1184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PGRR088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PGRR094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FF0000"/>
                          </a:solidFill>
                          <a:effectLst/>
                          <a:latin typeface="Courier New" pitchFamily="49" charset="0"/>
                          <a:ea typeface="+mn-ea"/>
                          <a:cs typeface="+mn-cs"/>
                        </a:rPr>
                        <a:t>NPRR945</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66718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67542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167147"/>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23934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25930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796132"/>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162575"/>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62564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89297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4684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23934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1974062"/>
            <a:ext cx="1505732"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87144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179314"/>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159196"/>
            <a:ext cx="4169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0389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613919"/>
            <a:ext cx="1691639"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NPRR1205(a) – Credit Limit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NPRR1205(b) – Credit Rating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1009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41164"/>
            <a:ext cx="370549" cy="42319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66555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4568391" y="44474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10/9</a:t>
            </a: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6021407" y="256640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p>
        </p:txBody>
      </p:sp>
      <p:sp>
        <p:nvSpPr>
          <p:cNvPr id="44" name="TextBox 43">
            <a:extLst>
              <a:ext uri="{FF2B5EF4-FFF2-40B4-BE49-F238E27FC236}">
                <a16:creationId xmlns:a16="http://schemas.microsoft.com/office/drawing/2014/main" id="{84CF5153-A1A9-DAD2-1FCA-FAAB1529DC19}"/>
              </a:ext>
            </a:extLst>
          </p:cNvPr>
          <p:cNvSpPr txBox="1"/>
          <p:nvPr/>
        </p:nvSpPr>
        <p:spPr>
          <a:xfrm>
            <a:off x="7201746" y="301799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C474D5C7-DC37-56DF-C3AF-803FAFFB392D}"/>
              </a:ext>
            </a:extLst>
          </p:cNvPr>
          <p:cNvSpPr txBox="1"/>
          <p:nvPr/>
        </p:nvSpPr>
        <p:spPr>
          <a:xfrm>
            <a:off x="8631834" y="1257962"/>
            <a:ext cx="416949" cy="15850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7" name="TextBox 12">
            <a:extLst>
              <a:ext uri="{FF2B5EF4-FFF2-40B4-BE49-F238E27FC236}">
                <a16:creationId xmlns:a16="http://schemas.microsoft.com/office/drawing/2014/main" id="{E99A7FD0-93C4-317A-1D17-9AD9C2987E9E}"/>
              </a:ext>
            </a:extLst>
          </p:cNvPr>
          <p:cNvSpPr txBox="1">
            <a:spLocks noChangeArrowheads="1"/>
          </p:cNvSpPr>
          <p:nvPr/>
        </p:nvSpPr>
        <p:spPr bwMode="auto">
          <a:xfrm>
            <a:off x="4571495" y="4968783"/>
            <a:ext cx="144260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a:t>
            </a:r>
          </a:p>
        </p:txBody>
      </p:sp>
      <p:sp>
        <p:nvSpPr>
          <p:cNvPr id="22" name="TextBox 12">
            <a:extLst>
              <a:ext uri="{FF2B5EF4-FFF2-40B4-BE49-F238E27FC236}">
                <a16:creationId xmlns:a16="http://schemas.microsoft.com/office/drawing/2014/main" id="{DEEC5BC8-C281-5AF8-1265-E0AE6ED22454}"/>
              </a:ext>
            </a:extLst>
          </p:cNvPr>
          <p:cNvSpPr txBox="1">
            <a:spLocks noChangeArrowheads="1"/>
          </p:cNvSpPr>
          <p:nvPr/>
        </p:nvSpPr>
        <p:spPr bwMode="auto">
          <a:xfrm>
            <a:off x="7474038" y="2961031"/>
            <a:ext cx="150968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28" name="TextBox 27">
            <a:extLst>
              <a:ext uri="{FF2B5EF4-FFF2-40B4-BE49-F238E27FC236}">
                <a16:creationId xmlns:a16="http://schemas.microsoft.com/office/drawing/2014/main" id="{EED2CF67-F07B-568A-D0BB-7A2889562F77}"/>
              </a:ext>
            </a:extLst>
          </p:cNvPr>
          <p:cNvSpPr txBox="1"/>
          <p:nvPr/>
        </p:nvSpPr>
        <p:spPr>
          <a:xfrm>
            <a:off x="8642031" y="326421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0" name="TextBox 39">
            <a:extLst>
              <a:ext uri="{FF2B5EF4-FFF2-40B4-BE49-F238E27FC236}">
                <a16:creationId xmlns:a16="http://schemas.microsoft.com/office/drawing/2014/main" id="{ECA62B58-E084-C2B4-8FAC-AB516BA7D162}"/>
              </a:ext>
            </a:extLst>
          </p:cNvPr>
          <p:cNvSpPr txBox="1"/>
          <p:nvPr/>
        </p:nvSpPr>
        <p:spPr>
          <a:xfrm>
            <a:off x="5689337" y="5277805"/>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41" name="TextBox 40">
            <a:extLst>
              <a:ext uri="{FF2B5EF4-FFF2-40B4-BE49-F238E27FC236}">
                <a16:creationId xmlns:a16="http://schemas.microsoft.com/office/drawing/2014/main" id="{ECAE71A6-6512-4BDA-BEA6-FF456F05BFEB}"/>
              </a:ext>
            </a:extLst>
          </p:cNvPr>
          <p:cNvSpPr txBox="1"/>
          <p:nvPr/>
        </p:nvSpPr>
        <p:spPr>
          <a:xfrm>
            <a:off x="4210460" y="4288453"/>
            <a:ext cx="4169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2" name="TextBox 41">
            <a:extLst>
              <a:ext uri="{FF2B5EF4-FFF2-40B4-BE49-F238E27FC236}">
                <a16:creationId xmlns:a16="http://schemas.microsoft.com/office/drawing/2014/main" id="{57DA868B-78AD-0B6B-396C-B4C60A10D956}"/>
              </a:ext>
            </a:extLst>
          </p:cNvPr>
          <p:cNvSpPr txBox="1"/>
          <p:nvPr/>
        </p:nvSpPr>
        <p:spPr>
          <a:xfrm>
            <a:off x="5725739" y="4175234"/>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43" name="Straight Arrow Connector 42">
            <a:extLst>
              <a:ext uri="{FF2B5EF4-FFF2-40B4-BE49-F238E27FC236}">
                <a16:creationId xmlns:a16="http://schemas.microsoft.com/office/drawing/2014/main" id="{1666CCD8-9448-50BD-DE0F-3FDE6FEEFDFB}"/>
              </a:ext>
            </a:extLst>
          </p:cNvPr>
          <p:cNvCxnSpPr>
            <a:cxnSpLocks/>
          </p:cNvCxnSpPr>
          <p:nvPr/>
        </p:nvCxnSpPr>
        <p:spPr>
          <a:xfrm>
            <a:off x="8631834" y="4293079"/>
            <a:ext cx="3145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TextBox 12">
            <a:extLst>
              <a:ext uri="{FF2B5EF4-FFF2-40B4-BE49-F238E27FC236}">
                <a16:creationId xmlns:a16="http://schemas.microsoft.com/office/drawing/2014/main" id="{C81B08E2-611C-04EC-86EC-1CDBAAB8D175}"/>
              </a:ext>
            </a:extLst>
          </p:cNvPr>
          <p:cNvSpPr txBox="1">
            <a:spLocks noChangeArrowheads="1"/>
          </p:cNvSpPr>
          <p:nvPr/>
        </p:nvSpPr>
        <p:spPr bwMode="auto">
          <a:xfrm>
            <a:off x="7469982" y="5001682"/>
            <a:ext cx="15091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12/18</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5" name="TextBox 44">
            <a:extLst>
              <a:ext uri="{FF2B5EF4-FFF2-40B4-BE49-F238E27FC236}">
                <a16:creationId xmlns:a16="http://schemas.microsoft.com/office/drawing/2014/main" id="{6AAF8AA6-BC69-3B66-C20D-90AC16654188}"/>
              </a:ext>
            </a:extLst>
          </p:cNvPr>
          <p:cNvSpPr txBox="1"/>
          <p:nvPr/>
        </p:nvSpPr>
        <p:spPr>
          <a:xfrm>
            <a:off x="5705684" y="4739023"/>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6" name="TextBox 12">
            <a:extLst>
              <a:ext uri="{FF2B5EF4-FFF2-40B4-BE49-F238E27FC236}">
                <a16:creationId xmlns:a16="http://schemas.microsoft.com/office/drawing/2014/main" id="{10DCC14A-BC41-DD4A-FC79-612C71C928CD}"/>
              </a:ext>
            </a:extLst>
          </p:cNvPr>
          <p:cNvSpPr txBox="1">
            <a:spLocks noChangeArrowheads="1"/>
          </p:cNvSpPr>
          <p:nvPr/>
        </p:nvSpPr>
        <p:spPr bwMode="auto">
          <a:xfrm>
            <a:off x="4574994" y="387883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10/1</a:t>
            </a:r>
          </a:p>
        </p:txBody>
      </p:sp>
    </p:spTree>
    <p:extLst>
      <p:ext uri="{BB962C8B-B14F-4D97-AF65-F5344CB8AC3E}">
        <p14:creationId xmlns:p14="http://schemas.microsoft.com/office/powerpoint/2010/main" val="2555911169"/>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9923</TotalTime>
  <Words>1628</Words>
  <Application>Microsoft Office PowerPoint</Application>
  <PresentationFormat>On-screen Show (4:3)</PresentationFormat>
  <Paragraphs>478</Paragraphs>
  <Slides>10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NPRR1180, Inclusion of Forecasted Load in Planning Analyses</vt:lpstr>
      <vt:lpstr>NPRR1245, Additional Clarifying Revisions to Real-Time Co-Optimization</vt:lpstr>
      <vt:lpstr>NPRR1248, Correction to NPRR1197, Optional Exclusion of Load from Netting at EPS Metering Facilities which Include Resources</vt:lpstr>
      <vt:lpstr>NPRR1249, Publication of Shift Factors for All Active Transmission Constraints in the RTM</vt:lpstr>
      <vt:lpstr>2024 Release Targets – Approved NPRRs / SCRs / xGRRs </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630</cp:revision>
  <cp:lastPrinted>2013-01-30T23:16:36Z</cp:lastPrinted>
  <dcterms:created xsi:type="dcterms:W3CDTF">2010-04-12T23:12:02Z</dcterms:created>
  <dcterms:modified xsi:type="dcterms:W3CDTF">2024-10-23T19:41:43Z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