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3"/>
  </p:notesMasterIdLst>
  <p:handoutMasterIdLst>
    <p:handoutMasterId r:id="rId24"/>
  </p:handoutMasterIdLst>
  <p:sldIdLst>
    <p:sldId id="260" r:id="rId7"/>
    <p:sldId id="330" r:id="rId8"/>
    <p:sldId id="338" r:id="rId9"/>
    <p:sldId id="337" r:id="rId10"/>
    <p:sldId id="356" r:id="rId11"/>
    <p:sldId id="357" r:id="rId12"/>
    <p:sldId id="314" r:id="rId13"/>
    <p:sldId id="347" r:id="rId14"/>
    <p:sldId id="295" r:id="rId15"/>
    <p:sldId id="355" r:id="rId16"/>
    <p:sldId id="343" r:id="rId17"/>
    <p:sldId id="351" r:id="rId18"/>
    <p:sldId id="341" r:id="rId19"/>
    <p:sldId id="344" r:id="rId20"/>
    <p:sldId id="345" r:id="rId21"/>
    <p:sldId id="322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18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130" autoAdjust="0"/>
  </p:normalViewPr>
  <p:slideViewPr>
    <p:cSldViewPr showGuides="1">
      <p:cViewPr varScale="1">
        <p:scale>
          <a:sx n="109" d="100"/>
          <a:sy n="109" d="100"/>
        </p:scale>
        <p:origin x="163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360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62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16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51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65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743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8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68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72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Market 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October 23,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5334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September 2023 - September 2024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5300" y="53340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5B677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TPEA closely approximates actual/invoice exposure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433832F-97AD-AEA2-D4D4-02EF027DA8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810650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and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7E48B1A2-1E41-408A-1A3F-E3AA3D3D5B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546" y="1401958"/>
            <a:ext cx="8129154" cy="245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52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53846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September 2023 - September 2024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730141"/>
            <a:ext cx="2444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exceeds invoice exposure</a:t>
            </a:r>
          </a:p>
        </p:txBody>
      </p:sp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626E3E8B-6010-800F-1BD6-4DB94143C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168088"/>
              </p:ext>
            </p:extLst>
          </p:nvPr>
        </p:nvGraphicFramePr>
        <p:xfrm>
          <a:off x="495300" y="452402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AEB33EF-BDB4-D7DE-E350-1388EBC5AF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162" y="1753561"/>
            <a:ext cx="8153400" cy="246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54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September 2023 - September 2024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5437971"/>
            <a:ext cx="32372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Invoice exposure generally exceeds TPEA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91221B2-FE49-3408-EF37-5D62C7A88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48308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8C3ECB96-57C1-ADAD-E2A0-4F428F544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792" y="1371600"/>
            <a:ext cx="8104908" cy="244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395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September 2023 - September 2024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5485379"/>
            <a:ext cx="3108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generally exceeds invoice exposure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B57885C-C0E8-AEBC-3628-E87D4EA657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373795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C119D158-151D-5F7F-97D8-DE0AC73D33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546" y="1353682"/>
            <a:ext cx="8153400" cy="246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38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September 2023 - September 2024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2835" y="5638800"/>
            <a:ext cx="3201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 TPEA generally exceeds Invoice exposure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97540B6-0235-C24B-AD87-6281E6FBE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425860"/>
              </p:ext>
            </p:extLst>
          </p:nvPr>
        </p:nvGraphicFramePr>
        <p:xfrm>
          <a:off x="609600" y="4341622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CD0219ED-E598-3DE1-AB8C-50E2268746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157402"/>
            <a:ext cx="8140132" cy="2984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82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September 2023 - September 2024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638800"/>
            <a:ext cx="2904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*TPES exceeds actual/invoice exposure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3230388-AAD6-835E-12ED-0806CDA38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949201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CD0599A1-AA6A-DBDF-3FC5-B5C4A1685E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566" y="1371600"/>
            <a:ext cx="8134868" cy="245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89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sz="1800" dirty="0">
                <a:latin typeface="+mn-lt"/>
                <a:cs typeface="Times New Roman" panose="02020603050405020304" pitchFamily="18" charset="0"/>
              </a:rPr>
              <a:t>Monthly Highlights: </a:t>
            </a:r>
            <a:r>
              <a:rPr lang="en-US" sz="1800" dirty="0">
                <a:cs typeface="Times New Roman" panose="02020603050405020304" pitchFamily="18" charset="0"/>
              </a:rPr>
              <a:t>September 2024 – October 2024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1382"/>
            <a:ext cx="8686800" cy="5204618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Total Potential Exposure (TPE) remained relatively flat at $1.73 billion in October 2024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Real-time and day-ahead prices remained relatively flat</a:t>
            </a:r>
          </a:p>
          <a:p>
            <a:pPr marL="344488" lvl="2" indent="-344488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slightly dropped from $3.92 billion in September 2024 to $3.82 billion in October 2024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22319"/>
          </a:xfrm>
        </p:spPr>
        <p:txBody>
          <a:bodyPr/>
          <a:lstStyle/>
          <a:p>
            <a:pPr algn="just"/>
            <a:r>
              <a:rPr lang="en-US" sz="1600" dirty="0">
                <a:cs typeface="Times New Roman" panose="02020603050405020304" pitchFamily="18" charset="0"/>
              </a:rPr>
              <a:t>TPE and Forward Adjustment Factors: October 2023 – October 2024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E729DE-6363-C461-DFE2-9766D896D2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754" y="1676400"/>
            <a:ext cx="7689715" cy="3337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TPE/Real-Time &amp; Day-Ahead Daily Average Settlement Point Prices for HB_NORT:H October 2023 – October 2024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D9EEB4-4B07-D7C0-611C-189C13DADE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747229"/>
            <a:ext cx="7924801" cy="342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7"/>
          </a:xfrm>
        </p:spPr>
        <p:txBody>
          <a:bodyPr/>
          <a:lstStyle/>
          <a:p>
            <a:r>
              <a:rPr lang="en-US" sz="1600" dirty="0"/>
              <a:t>Available Credit by Type Compared to Total Potential Exposure (TPE): </a:t>
            </a:r>
            <a:br>
              <a:rPr lang="en-US" sz="1600" dirty="0"/>
            </a:br>
            <a:r>
              <a:rPr lang="en-US" sz="1600" dirty="0">
                <a:cs typeface="Times New Roman" panose="02020603050405020304" pitchFamily="18" charset="0"/>
              </a:rPr>
              <a:t>October 2023 – October 2024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7700" y="54864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Numbers are as of month-end except for Max TPE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Max TPE is the highest TPE for the corresponding month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66B754-BFBD-022E-2BCB-190330215B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" y="1447800"/>
            <a:ext cx="8032614" cy="374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089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81587"/>
          </a:xfrm>
        </p:spPr>
        <p:txBody>
          <a:bodyPr/>
          <a:lstStyle/>
          <a:p>
            <a:r>
              <a:rPr lang="en-US" sz="1600" dirty="0"/>
              <a:t>Issuer Credit Limits vs Total LC Amounts Per Issuer: End-October 2024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7284" y="52578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As of October 31, 2024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There are a total of 38 banks that have issued LCs.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CD92267-5916-D9D9-D26B-FA3EAE8703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284" y="1600200"/>
            <a:ext cx="8104296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245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September 2024 – October 2024</a:t>
            </a:r>
            <a:endParaRPr lang="en-US" sz="1800" b="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91AC8C-7B09-46E0-F368-503BCB8B8B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676400"/>
            <a:ext cx="8155706" cy="315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Discretionary Collateral by Market Segment October 2022 - October 2024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22572C3-4607-A45C-479F-4310EE7C91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065" y="1447800"/>
            <a:ext cx="7989077" cy="3477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94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and Discretionary Collateral by Market Segment - October 2024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9950" y="795253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Load and Generation entities accounted for the largest portion of discretionary collateral</a:t>
            </a:r>
            <a:endParaRPr lang="en-US" sz="1400" b="1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8C5F30-974B-E103-8DE6-03EABC493A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116" y="1670151"/>
            <a:ext cx="6553768" cy="3517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www.w3.org/XML/1998/namespace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179172</TotalTime>
  <Words>787</Words>
  <Application>Microsoft Office PowerPoint</Application>
  <PresentationFormat>On-screen Show (4:3)</PresentationFormat>
  <Paragraphs>142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Monthly Highlights: September 2024 – October 2024</vt:lpstr>
      <vt:lpstr>TPE and Forward Adjustment Factors: October 2023 – October 2024 </vt:lpstr>
      <vt:lpstr>TPE/Real-Time &amp; Day-Ahead Daily Average Settlement Point Prices for HB_NORT:H October 2023 – October 2024 </vt:lpstr>
      <vt:lpstr>Available Credit by Type Compared to Total Potential Exposure (TPE):  October 2023 – October 2024</vt:lpstr>
      <vt:lpstr>Issuer Credit Limits vs Total LC Amounts Per Issuer: End-October 2024</vt:lpstr>
      <vt:lpstr>Discretionary Collateral September 2024 – October 2024</vt:lpstr>
      <vt:lpstr>Discretionary Collateral by Market Segment October 2022 - October 2024</vt:lpstr>
      <vt:lpstr>TPE and Discretionary Collateral by Market Segment - October 2024</vt:lpstr>
      <vt:lpstr>TPEA Coverage of Settlements September 2023 - September 2024 </vt:lpstr>
      <vt:lpstr>TPEA Coverage of Settlements September 2023 - September 2024 </vt:lpstr>
      <vt:lpstr>TPEA Coverage of Settlements September 2023 - September 2024 </vt:lpstr>
      <vt:lpstr>TPEA Coverage of Settlements September 2023 - September 2024 </vt:lpstr>
      <vt:lpstr>TPEA Coverage of Settlements September 2023 - September 2024 </vt:lpstr>
      <vt:lpstr>TPEA Coverage of Settlements September 2023 - September 2024 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Rizaldy Zapanta</cp:lastModifiedBy>
  <cp:revision>1168</cp:revision>
  <cp:lastPrinted>2019-06-18T19:02:16Z</cp:lastPrinted>
  <dcterms:created xsi:type="dcterms:W3CDTF">2016-01-21T15:20:31Z</dcterms:created>
  <dcterms:modified xsi:type="dcterms:W3CDTF">2024-11-12T17:07:48Z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2023-08-11T03:22:48Z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8f01147a-d64c-431b-8326-71285533d140</vt:lpwstr>
  </property>
  <property fmtid="{D5CDD505-2E9C-101B-9397-08002B2CF9AE}" pid="9" name="MSIP_Label_7084cbda-52b8-46fb-a7b7-cb5bd465ed85_ContentBits">
    <vt:lpwstr>0</vt:lpwstr>
  </property>
</Properties>
</file>