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712" r:id="rId6"/>
    <p:sldId id="369" r:id="rId7"/>
    <p:sldId id="294" r:id="rId8"/>
    <p:sldId id="372" r:id="rId9"/>
    <p:sldId id="713" r:id="rId10"/>
    <p:sldId id="709" r:id="rId11"/>
    <p:sldId id="711" r:id="rId12"/>
    <p:sldId id="708" r:id="rId13"/>
    <p:sldId id="705" r:id="rId14"/>
    <p:sldId id="706"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7" d="100"/>
          <a:sy n="77" d="100"/>
        </p:scale>
        <p:origin x="1584"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11/18/2024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77144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687631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974660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November 2024</a:t>
            </a:r>
          </a:p>
        </p:txBody>
      </p:sp>
    </p:spTree>
    <p:extLst>
      <p:ext uri="{BB962C8B-B14F-4D97-AF65-F5344CB8AC3E}">
        <p14:creationId xmlns:p14="http://schemas.microsoft.com/office/powerpoint/2010/main" val="292389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95435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35692760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November 20,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453018" y="5574662"/>
            <a:ext cx="1938383"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a:t>
            </a:r>
            <a:r>
              <a:rPr kumimoji="0" lang="en-US" sz="700" b="0" i="0" u="none" strike="noStrike" kern="0" cap="none" spc="0" normalizeH="0" baseline="0" noProof="0" dirty="0">
                <a:ln>
                  <a:noFill/>
                </a:ln>
                <a:solidFill>
                  <a:prstClr val="black"/>
                </a:solidFill>
                <a:effectLst/>
                <a:uLnTx/>
                <a:uFillTx/>
                <a:latin typeface="Arial" charset="0"/>
                <a:ea typeface="+mn-ea"/>
                <a:cs typeface="+mn-cs"/>
              </a:rPr>
              <a:t>RUC Process/</a:t>
            </a:r>
            <a:r>
              <a:rPr kumimoji="0" lang="en-US" sz="700" b="0" i="0" u="none" strike="noStrike" kern="0" cap="none" spc="0" normalizeH="0" baseline="0" noProof="0" dirty="0" err="1">
                <a:ln>
                  <a:noFill/>
                </a:ln>
                <a:solidFill>
                  <a:prstClr val="black"/>
                </a:solidFill>
                <a:effectLst/>
                <a:uLnTx/>
                <a:uFillTx/>
                <a:latin typeface="Arial" charset="0"/>
                <a:ea typeface="+mn-ea"/>
                <a:cs typeface="+mn-cs"/>
              </a:rPr>
              <a:t>Clawback</a:t>
            </a:r>
            <a:endParaRPr kumimoji="0" lang="en-US" sz="7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endParaRPr kumimoji="0" lang="en-US" sz="800" b="0" i="0" u="none" strike="noStrike" kern="0" cap="none" spc="0" normalizeH="0" baseline="0" noProof="0" dirty="0">
              <a:ln>
                <a:noFill/>
              </a:ln>
              <a:solidFill>
                <a:srgbClr val="FF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NPRR1186(b) – 60 Day Reports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670192"/>
          <a:ext cx="8839200" cy="190500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cap="none" normalizeH="0" baseline="0" dirty="0">
                        <a:ln>
                          <a:noFill/>
                        </a:ln>
                        <a:solidFill>
                          <a:srgbClr val="FF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rgbClr val="FF0000"/>
                          </a:solidFill>
                          <a:effectLst/>
                          <a:latin typeface="Courier New" pitchFamily="49" charset="0"/>
                          <a:ea typeface="+mn-ea"/>
                          <a:cs typeface="+mn-cs"/>
                        </a:rPr>
                        <a:t>NPRR1218</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rgbClr val="FF0000"/>
                          </a:solidFill>
                          <a:effectLst/>
                          <a:latin typeface="Courier New" pitchFamily="49" charset="0"/>
                          <a:ea typeface="+mn-ea"/>
                          <a:cs typeface="+mn-cs"/>
                        </a:rPr>
                        <a:t>NPRR1231</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rgbClr val="FF0000"/>
                          </a:solidFill>
                          <a:effectLst/>
                          <a:latin typeface="Courier New" pitchFamily="49" charset="0"/>
                          <a:ea typeface="+mn-ea"/>
                          <a:cs typeface="+mn-cs"/>
                        </a:rPr>
                        <a:t>NPRR1134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rgbClr val="FF0000"/>
                          </a:solidFill>
                          <a:effectLst/>
                          <a:latin typeface="Courier New" pitchFamily="49" charset="0"/>
                          <a:ea typeface="+mn-ea"/>
                          <a:cs typeface="+mn-cs"/>
                        </a:rPr>
                        <a:t>NPRR1168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RMGRRs: 168,169,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172,179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NPRR1184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FF0000"/>
                          </a:solidFill>
                          <a:effectLst/>
                          <a:latin typeface="Courier New" pitchFamily="49" charset="0"/>
                          <a:ea typeface="+mn-ea"/>
                          <a:cs typeface="+mn-cs"/>
                        </a:rPr>
                        <a:t>PGRR082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sngStrike" kern="1200" cap="none" normalizeH="0" baseline="0" dirty="0">
                          <a:ln>
                            <a:noFill/>
                          </a:ln>
                          <a:solidFill>
                            <a:schemeClr val="tx1"/>
                          </a:solidFill>
                          <a:effectLst/>
                          <a:latin typeface="Courier New" pitchFamily="49" charset="0"/>
                          <a:ea typeface="+mn-ea"/>
                          <a:cs typeface="+mn-cs"/>
                        </a:rPr>
                        <a:t>PGRR088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PGRR094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3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NPRR945</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62575"/>
            <a:ext cx="370549" cy="143116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3919"/>
            <a:ext cx="1691639"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NPRR1205(a) – Credit Limit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NPRR1205(b) – Credit Rating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42319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C474D5C7-DC37-56DF-C3AF-803FAFFB392D}"/>
              </a:ext>
            </a:extLst>
          </p:cNvPr>
          <p:cNvSpPr txBox="1"/>
          <p:nvPr/>
        </p:nvSpPr>
        <p:spPr>
          <a:xfrm>
            <a:off x="8631834" y="1257962"/>
            <a:ext cx="416949" cy="15850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2" name="TextBox 12">
            <a:extLst>
              <a:ext uri="{FF2B5EF4-FFF2-40B4-BE49-F238E27FC236}">
                <a16:creationId xmlns:a16="http://schemas.microsoft.com/office/drawing/2014/main" id="{DEEC5BC8-C281-5AF8-1265-E0AE6ED22454}"/>
              </a:ext>
            </a:extLst>
          </p:cNvPr>
          <p:cNvSpPr txBox="1">
            <a:spLocks noChangeArrowheads="1"/>
          </p:cNvSpPr>
          <p:nvPr/>
        </p:nvSpPr>
        <p:spPr bwMode="auto">
          <a:xfrm>
            <a:off x="7466664" y="2961031"/>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28" name="TextBox 27">
            <a:extLst>
              <a:ext uri="{FF2B5EF4-FFF2-40B4-BE49-F238E27FC236}">
                <a16:creationId xmlns:a16="http://schemas.microsoft.com/office/drawing/2014/main" id="{EED2CF67-F07B-568A-D0BB-7A2889562F77}"/>
              </a:ext>
            </a:extLst>
          </p:cNvPr>
          <p:cNvSpPr txBox="1"/>
          <p:nvPr/>
        </p:nvSpPr>
        <p:spPr>
          <a:xfrm>
            <a:off x="8642031" y="326421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1" name="TextBox 40">
            <a:extLst>
              <a:ext uri="{FF2B5EF4-FFF2-40B4-BE49-F238E27FC236}">
                <a16:creationId xmlns:a16="http://schemas.microsoft.com/office/drawing/2014/main" id="{ECAE71A6-6512-4BDA-BEA6-FF456F05BFEB}"/>
              </a:ext>
            </a:extLst>
          </p:cNvPr>
          <p:cNvSpPr txBox="1"/>
          <p:nvPr/>
        </p:nvSpPr>
        <p:spPr>
          <a:xfrm>
            <a:off x="4210460" y="4288453"/>
            <a:ext cx="4169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8" name="TextBox 12">
            <a:extLst>
              <a:ext uri="{FF2B5EF4-FFF2-40B4-BE49-F238E27FC236}">
                <a16:creationId xmlns:a16="http://schemas.microsoft.com/office/drawing/2014/main" id="{C81B08E2-611C-04EC-86EC-1CDBAAB8D175}"/>
              </a:ext>
            </a:extLst>
          </p:cNvPr>
          <p:cNvSpPr txBox="1">
            <a:spLocks noChangeArrowheads="1"/>
          </p:cNvSpPr>
          <p:nvPr/>
        </p:nvSpPr>
        <p:spPr bwMode="auto">
          <a:xfrm>
            <a:off x="7469982" y="5057001"/>
            <a:ext cx="15091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12/18</a:t>
            </a:r>
          </a:p>
        </p:txBody>
      </p:sp>
      <p:sp>
        <p:nvSpPr>
          <p:cNvPr id="43" name="TextBox 42">
            <a:extLst>
              <a:ext uri="{FF2B5EF4-FFF2-40B4-BE49-F238E27FC236}">
                <a16:creationId xmlns:a16="http://schemas.microsoft.com/office/drawing/2014/main" id="{33E1694A-7CEF-16A0-5EAA-913B607933F8}"/>
              </a:ext>
            </a:extLst>
          </p:cNvPr>
          <p:cNvSpPr txBox="1"/>
          <p:nvPr/>
        </p:nvSpPr>
        <p:spPr>
          <a:xfrm>
            <a:off x="7096755" y="4176258"/>
            <a:ext cx="416949" cy="130805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endPar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7" name="TextBox 46">
            <a:extLst>
              <a:ext uri="{FF2B5EF4-FFF2-40B4-BE49-F238E27FC236}">
                <a16:creationId xmlns:a16="http://schemas.microsoft.com/office/drawing/2014/main" id="{17415DFD-53C9-A11C-3359-1D6CCA98E2B7}"/>
              </a:ext>
            </a:extLst>
          </p:cNvPr>
          <p:cNvSpPr txBox="1"/>
          <p:nvPr/>
        </p:nvSpPr>
        <p:spPr>
          <a:xfrm>
            <a:off x="5715000" y="46121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15" name="Straight Arrow Connector 14">
            <a:extLst>
              <a:ext uri="{FF2B5EF4-FFF2-40B4-BE49-F238E27FC236}">
                <a16:creationId xmlns:a16="http://schemas.microsoft.com/office/drawing/2014/main" id="{193F0950-E90D-1EAD-5ABE-A74A1B509D92}"/>
              </a:ext>
            </a:extLst>
          </p:cNvPr>
          <p:cNvCxnSpPr>
            <a:cxnSpLocks/>
          </p:cNvCxnSpPr>
          <p:nvPr/>
        </p:nvCxnSpPr>
        <p:spPr>
          <a:xfrm>
            <a:off x="8568561" y="4691737"/>
            <a:ext cx="2987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Box 12">
            <a:extLst>
              <a:ext uri="{FF2B5EF4-FFF2-40B4-BE49-F238E27FC236}">
                <a16:creationId xmlns:a16="http://schemas.microsoft.com/office/drawing/2014/main" id="{715B52EF-387B-DAF9-1CEC-122A085AA979}"/>
              </a:ext>
            </a:extLst>
          </p:cNvPr>
          <p:cNvSpPr txBox="1">
            <a:spLocks noChangeArrowheads="1"/>
          </p:cNvSpPr>
          <p:nvPr/>
        </p:nvSpPr>
        <p:spPr bwMode="auto">
          <a:xfrm>
            <a:off x="4589589" y="3571540"/>
            <a:ext cx="1426464" cy="769441"/>
          </a:xfrm>
          <a:prstGeom prst="rect">
            <a:avLst/>
          </a:prstGeom>
          <a:solidFill>
            <a:schemeClr val="bg1"/>
          </a:solid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rPr>
              <a:t>NPRR1217</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rPr>
              <a:t>SCR799</a:t>
            </a:r>
            <a:endParaRPr kumimoji="0" lang="en-US" sz="1200" b="0" i="0" u="none" strike="noStrike" kern="1200" cap="none" spc="0" normalizeH="0" baseline="0" noProof="0" dirty="0">
              <a:ln>
                <a:noFill/>
              </a:ln>
              <a:solidFill>
                <a:prstClr val="black"/>
              </a:solidFill>
              <a:effectLst/>
              <a:uLnTx/>
              <a:uFillTx/>
              <a:latin typeface="Courier New" pitchFamily="49" charset="0"/>
              <a:ea typeface="+mn-ea"/>
              <a:cs typeface="+mn-cs"/>
            </a:endParaRPr>
          </a:p>
        </p:txBody>
      </p:sp>
      <p:sp>
        <p:nvSpPr>
          <p:cNvPr id="42" name="TextBox 41">
            <a:extLst>
              <a:ext uri="{FF2B5EF4-FFF2-40B4-BE49-F238E27FC236}">
                <a16:creationId xmlns:a16="http://schemas.microsoft.com/office/drawing/2014/main" id="{57DA868B-78AD-0B6B-396C-B4C60A10D956}"/>
              </a:ext>
            </a:extLst>
          </p:cNvPr>
          <p:cNvSpPr txBox="1"/>
          <p:nvPr/>
        </p:nvSpPr>
        <p:spPr>
          <a:xfrm>
            <a:off x="5725739" y="35814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4575765" y="3830053"/>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10/9</a:t>
            </a:r>
          </a:p>
        </p:txBody>
      </p:sp>
      <p:sp>
        <p:nvSpPr>
          <p:cNvPr id="45" name="TextBox 44">
            <a:extLst>
              <a:ext uri="{FF2B5EF4-FFF2-40B4-BE49-F238E27FC236}">
                <a16:creationId xmlns:a16="http://schemas.microsoft.com/office/drawing/2014/main" id="{6AAF8AA6-BC69-3B66-C20D-90AC16654188}"/>
              </a:ext>
            </a:extLst>
          </p:cNvPr>
          <p:cNvSpPr txBox="1"/>
          <p:nvPr/>
        </p:nvSpPr>
        <p:spPr>
          <a:xfrm>
            <a:off x="5705684" y="407469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55">
            <a:extLst>
              <a:ext uri="{FF2B5EF4-FFF2-40B4-BE49-F238E27FC236}">
                <a16:creationId xmlns:a16="http://schemas.microsoft.com/office/drawing/2014/main" id="{C90A9C0B-703E-BCFE-7740-5FC17B46CB1A}"/>
              </a:ext>
            </a:extLst>
          </p:cNvPr>
          <p:cNvSpPr txBox="1"/>
          <p:nvPr/>
        </p:nvSpPr>
        <p:spPr>
          <a:xfrm>
            <a:off x="5714154" y="4806224"/>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6" name="TextBox 12">
            <a:extLst>
              <a:ext uri="{FF2B5EF4-FFF2-40B4-BE49-F238E27FC236}">
                <a16:creationId xmlns:a16="http://schemas.microsoft.com/office/drawing/2014/main" id="{10DCC14A-BC41-DD4A-FC79-612C71C928CD}"/>
              </a:ext>
            </a:extLst>
          </p:cNvPr>
          <p:cNvSpPr txBox="1">
            <a:spLocks noChangeArrowheads="1"/>
          </p:cNvSpPr>
          <p:nvPr/>
        </p:nvSpPr>
        <p:spPr bwMode="auto">
          <a:xfrm>
            <a:off x="4574994" y="3276600"/>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p>
        </p:txBody>
      </p:sp>
      <p:sp>
        <p:nvSpPr>
          <p:cNvPr id="57" name="TextBox 12">
            <a:extLst>
              <a:ext uri="{FF2B5EF4-FFF2-40B4-BE49-F238E27FC236}">
                <a16:creationId xmlns:a16="http://schemas.microsoft.com/office/drawing/2014/main" id="{9CA54A33-C26F-FAEC-747D-536E025F5C5C}"/>
              </a:ext>
            </a:extLst>
          </p:cNvPr>
          <p:cNvSpPr txBox="1">
            <a:spLocks noChangeArrowheads="1"/>
          </p:cNvSpPr>
          <p:nvPr/>
        </p:nvSpPr>
        <p:spPr bwMode="auto">
          <a:xfrm>
            <a:off x="4568766" y="5034303"/>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11/15</a:t>
            </a:r>
          </a:p>
        </p:txBody>
      </p:sp>
      <p:sp>
        <p:nvSpPr>
          <p:cNvPr id="59" name="TextBox 58">
            <a:extLst>
              <a:ext uri="{FF2B5EF4-FFF2-40B4-BE49-F238E27FC236}">
                <a16:creationId xmlns:a16="http://schemas.microsoft.com/office/drawing/2014/main" id="{B43AAC7C-E73E-1400-A989-12E5E84B9260}"/>
              </a:ext>
            </a:extLst>
          </p:cNvPr>
          <p:cNvSpPr txBox="1"/>
          <p:nvPr/>
        </p:nvSpPr>
        <p:spPr>
          <a:xfrm>
            <a:off x="5690953" y="529299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p:txBody>
      </p:sp>
      <p:sp>
        <p:nvSpPr>
          <p:cNvPr id="17" name="TextBox 12">
            <a:extLst>
              <a:ext uri="{FF2B5EF4-FFF2-40B4-BE49-F238E27FC236}">
                <a16:creationId xmlns:a16="http://schemas.microsoft.com/office/drawing/2014/main" id="{E99A7FD0-93C4-317A-1D17-9AD9C2987E9E}"/>
              </a:ext>
            </a:extLst>
          </p:cNvPr>
          <p:cNvSpPr txBox="1">
            <a:spLocks noChangeArrowheads="1"/>
          </p:cNvSpPr>
          <p:nvPr/>
        </p:nvSpPr>
        <p:spPr bwMode="auto">
          <a:xfrm>
            <a:off x="4571495" y="4336224"/>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Tree>
    <p:extLst>
      <p:ext uri="{BB962C8B-B14F-4D97-AF65-F5344CB8AC3E}">
        <p14:creationId xmlns:p14="http://schemas.microsoft.com/office/powerpoint/2010/main" val="2555911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3256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PGRR088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4B2EE148-6B8D-CD45-C358-68A5C2C23D65}"/>
              </a:ext>
            </a:extLst>
          </p:cNvPr>
          <p:cNvSpPr txBox="1"/>
          <p:nvPr/>
        </p:nvSpPr>
        <p:spPr>
          <a:xfrm>
            <a:off x="4254547" y="1232229"/>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631160" y="4173072"/>
            <a:ext cx="2372720"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636271" y="4864287"/>
            <a:ext cx="2100058"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499214" y="4173071"/>
            <a:ext cx="2009862"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332260" y="4864286"/>
            <a:ext cx="217681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7576824" y="1676400"/>
            <a:ext cx="1421810"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7570962" y="2369417"/>
            <a:ext cx="1435608"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27" name="Straight Arrow Connector 26">
            <a:extLst>
              <a:ext uri="{FF2B5EF4-FFF2-40B4-BE49-F238E27FC236}">
                <a16:creationId xmlns:a16="http://schemas.microsoft.com/office/drawing/2014/main" id="{21F7035C-B54A-C4D7-618B-B21BF6D3D10C}"/>
              </a:ext>
            </a:extLst>
          </p:cNvPr>
          <p:cNvCxnSpPr>
            <a:cxnSpLocks/>
          </p:cNvCxnSpPr>
          <p:nvPr/>
        </p:nvCxnSpPr>
        <p:spPr>
          <a:xfrm>
            <a:off x="8686800" y="1919748"/>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AC5352D-EDBE-C91D-903F-4B02EC421D52}"/>
              </a:ext>
            </a:extLst>
          </p:cNvPr>
          <p:cNvCxnSpPr>
            <a:cxnSpLocks/>
          </p:cNvCxnSpPr>
          <p:nvPr/>
        </p:nvCxnSpPr>
        <p:spPr>
          <a:xfrm>
            <a:off x="8686800" y="2883667"/>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37" name="Rectangle 36">
            <a:extLst>
              <a:ext uri="{FF2B5EF4-FFF2-40B4-BE49-F238E27FC236}">
                <a16:creationId xmlns:a16="http://schemas.microsoft.com/office/drawing/2014/main" id="{57B7AC61-A23E-666B-199A-0A157810EB90}"/>
              </a:ext>
            </a:extLst>
          </p:cNvPr>
          <p:cNvSpPr/>
          <p:nvPr/>
        </p:nvSpPr>
        <p:spPr>
          <a:xfrm>
            <a:off x="170460" y="4170056"/>
            <a:ext cx="1228875" cy="5513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38" name="Rectangle 37">
            <a:extLst>
              <a:ext uri="{FF2B5EF4-FFF2-40B4-BE49-F238E27FC236}">
                <a16:creationId xmlns:a16="http://schemas.microsoft.com/office/drawing/2014/main" id="{057DFE9C-A543-6223-A64A-F24A566BE525}"/>
              </a:ext>
            </a:extLst>
          </p:cNvPr>
          <p:cNvSpPr/>
          <p:nvPr/>
        </p:nvSpPr>
        <p:spPr>
          <a:xfrm>
            <a:off x="168116" y="4864286"/>
            <a:ext cx="1089537"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41" name="Straight Arrow Connector 40">
            <a:extLst>
              <a:ext uri="{FF2B5EF4-FFF2-40B4-BE49-F238E27FC236}">
                <a16:creationId xmlns:a16="http://schemas.microsoft.com/office/drawing/2014/main" id="{D0564177-8A7D-0D54-1CE8-2D651421C4FA}"/>
              </a:ext>
            </a:extLst>
          </p:cNvPr>
          <p:cNvCxnSpPr>
            <a:cxnSpLocks/>
          </p:cNvCxnSpPr>
          <p:nvPr/>
        </p:nvCxnSpPr>
        <p:spPr>
          <a:xfrm>
            <a:off x="76200" y="4401672"/>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6C96097-8195-512A-9C55-542ED971519D}"/>
              </a:ext>
            </a:extLst>
          </p:cNvPr>
          <p:cNvCxnSpPr>
            <a:cxnSpLocks/>
          </p:cNvCxnSpPr>
          <p:nvPr/>
        </p:nvCxnSpPr>
        <p:spPr>
          <a:xfrm>
            <a:off x="76200" y="5217235"/>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25664"/>
            <a:ext cx="1691639"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42966"/>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36" name="Straight Arrow Connector 35">
            <a:extLst>
              <a:ext uri="{FF2B5EF4-FFF2-40B4-BE49-F238E27FC236}">
                <a16:creationId xmlns:a16="http://schemas.microsoft.com/office/drawing/2014/main" id="{55A2995C-B2E8-4ED7-FB7C-2FEDE9FCF7F6}"/>
              </a:ext>
            </a:extLst>
          </p:cNvPr>
          <p:cNvCxnSpPr>
            <a:cxnSpLocks/>
          </p:cNvCxnSpPr>
          <p:nvPr/>
        </p:nvCxnSpPr>
        <p:spPr>
          <a:xfrm>
            <a:off x="208406" y="1371600"/>
            <a:ext cx="29871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NPRR1246, Energy Storage Resource Terminology Alignment for the Single-Model Era</a:t>
            </a:r>
          </a:p>
          <a:p>
            <a:pPr>
              <a:spcBef>
                <a:spcPts val="600"/>
              </a:spcBef>
              <a:spcAft>
                <a:spcPts val="600"/>
              </a:spcAft>
            </a:pPr>
            <a:r>
              <a:rPr lang="en-US" b="0" dirty="0"/>
              <a:t>NPRR1254, Modeling Deadline for Initial Submission of Resource Registration Data</a:t>
            </a:r>
          </a:p>
          <a:p>
            <a:pPr>
              <a:spcBef>
                <a:spcPts val="600"/>
              </a:spcBef>
              <a:spcAft>
                <a:spcPts val="600"/>
              </a:spcAft>
            </a:pPr>
            <a:endParaRPr lang="en-US" dirty="0"/>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NPRR1239, Access to Market Information</a:t>
            </a:r>
          </a:p>
          <a:p>
            <a:pPr lvl="1">
              <a:spcAft>
                <a:spcPts val="600"/>
              </a:spcAft>
            </a:pPr>
            <a:r>
              <a:rPr lang="en-US" dirty="0"/>
              <a:t>IA: Between $50K and $100K		Priority 2025; Rank 4540</a:t>
            </a:r>
          </a:p>
          <a:p>
            <a:pPr>
              <a:spcAft>
                <a:spcPts val="600"/>
              </a:spcAft>
            </a:pPr>
            <a:r>
              <a:rPr lang="en-US" b="0" dirty="0"/>
              <a:t>NPRR1240, Access to Transmission Planning Information</a:t>
            </a:r>
          </a:p>
          <a:p>
            <a:pPr lvl="1">
              <a:spcAft>
                <a:spcPts val="600"/>
              </a:spcAft>
            </a:pPr>
            <a:r>
              <a:rPr lang="en-US" dirty="0"/>
              <a:t>IA: Between $40K and $60K		Priority 2025; Rank 4540</a:t>
            </a:r>
          </a:p>
          <a:p>
            <a:pPr marL="457200" lvl="1" indent="0">
              <a:spcAft>
                <a:spcPts val="600"/>
              </a:spcAft>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FontTx/>
              <a:buNone/>
              <a:defRPr/>
            </a:pPr>
            <a:r>
              <a:rPr lang="en-US" dirty="0"/>
              <a:t>Revision Requests Recommended for Approval by PRS – With Opposing Votes (Vote):</a:t>
            </a:r>
          </a:p>
          <a:p>
            <a:pPr>
              <a:spcAft>
                <a:spcPts val="600"/>
              </a:spcAft>
            </a:pPr>
            <a:r>
              <a:rPr lang="en-US" b="0" dirty="0"/>
              <a:t>NPRR1247, Incorporation of Congestion Cost Savings Test in Economic Evaluation of Transmission Projects – URGENT</a:t>
            </a:r>
          </a:p>
          <a:p>
            <a:pPr lvl="1">
              <a:spcAft>
                <a:spcPts val="600"/>
              </a:spcAft>
            </a:pPr>
            <a:r>
              <a:rPr lang="en-US" dirty="0"/>
              <a:t>IA: Between $360K and $440K Annual Recurring O&amp;M		</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NPRR1239, Access to Market Information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4540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$50K and $100K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moves from the Market Information System (MIS) Secure Area to the public ERCOT website reports that do not contain ERCOT Critical Energy Infrastructure Information (ECEII).  ERCOT Staff analyzed reports in the MIS Secure Area, along with existing Protocols for posting requirements, and identified no ongoing basis for holding in the MIS Secure Area reports determined to contain only information for a market audience and not ECEII.</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9/12/24, PRS voted unanimously to recommend approval of NPRR1239 as submitted.  On 11/14/24, PRS voted unanimously to endorse and forward to TAC the 10/17/24 PRS Report and 10/29/24 Revised Impact Analysis for NPRR1239 with a recommended priority of 2025 and a rank of 4540.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NPRR1240, Access to Transmission Planning Information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600" b="1" dirty="0">
                <a:effectLst/>
                <a:ea typeface="Times New Roman" panose="02020603050405020304" pitchFamily="18" charset="0"/>
              </a:rPr>
              <a:t>Sponsor:  </a:t>
            </a:r>
            <a:r>
              <a:rPr lang="en-US" sz="1600" dirty="0">
                <a:effectLst/>
                <a:ea typeface="Times New Roman" panose="02020603050405020304" pitchFamily="18" charset="0"/>
              </a:rPr>
              <a:t>ERCOT</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Proposed Effective Date:  </a:t>
            </a:r>
            <a:r>
              <a:rPr lang="en-US" sz="1600" dirty="0">
                <a:effectLst/>
                <a:ea typeface="Times New Roman" panose="02020603050405020304" pitchFamily="18" charset="0"/>
              </a:rPr>
              <a:t>Upon system implementation – Priority 2025; Rank 4540</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Estimated Impacts:  </a:t>
            </a:r>
            <a:r>
              <a:rPr lang="en-US" sz="1600" dirty="0">
                <a:effectLst/>
                <a:ea typeface="Times New Roman" panose="02020603050405020304" pitchFamily="18" charset="0"/>
              </a:rPr>
              <a:t>Between $40K and $60K</a:t>
            </a:r>
            <a:endParaRPr lang="en-US" sz="16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600" b="1" dirty="0">
                <a:effectLst/>
                <a:ea typeface="Times New Roman" panose="02020603050405020304" pitchFamily="18" charset="0"/>
              </a:rPr>
              <a:t>Revision Description:  </a:t>
            </a:r>
            <a:r>
              <a:rPr lang="en-US" sz="1600" dirty="0">
                <a:effectLst/>
                <a:ea typeface="Times New Roman" panose="02020603050405020304" pitchFamily="18" charset="0"/>
              </a:rPr>
              <a:t>This NPRR moves from the MIS Secure Area to the public ERCOT website reports that do not contain ECEII.  ERCOT Staff analyzed reports in the MIS Secure Area, along with existing Protocols for posting requirements, and identified no ongoing basis for holding in the MIS Secure Area reports determined to contain only Transmission planning information for a market audience and not ECEII.  In addition to moving reports that do not contain ECEII to the ERCOT website, this NPRR also conforms rules with current posting practices for maintaining on the MIS Secure Area ECEII lists of equipment in the Outage Scheduler; for making available in the Model On Demand (MOD) application the annual planning model data submittal schedule; and for posting on the ERCOT website weekly Demand forecasts, demand analyses for 36 months and beyond, metrics of forecast error, and assessments of chronic congestion.  This NPRR also clarifies that the Technical Advisory Committee (TAC) publicly reviews the Major Transmission Elements (MTE) list that isn’t ECEII, rather than the High Impact Transmission Elements (HITE) list that is ECEII; that Private Use Network Load distribution factor data would be redacted from postings on the “ERCOT website” rather than on the “MIS”; and that ERCOT’s monthly evaluations of chronic congestion are posted on the ERCOT website.  Finally, this NPRR strikes the requirement to post on the ERCOT website shift schedules for ERCOT Operations Staff – currently, ERCOT posts shift schedules redacted of individuals’ identifying information, making the postings of little or no public use.</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48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NPRR1246, Energy Storage Resource Terminology Alignment for the Single-Model Era</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of PR447, Real-Time Co-Optimization (RTC)</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inserts terminology associated with Energy Storage Resources (ESRs) in the appropriate places throughout the Protocols, aligning provisions and requirements for ESRs with those already in place for Generation Resources and Controllable Load Resources.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10/17/24, PRS voted unanimously to recommend approval of NPRR1246 as amended by the 9/20/24 ERCOT comments.  On 11/14/24, PRS voted unanimously to endorse and forward to TAC the 10/17/24 PRS Report and 7/31/24 Impact Analysis for NPRR1246.</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37389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NPRR1247, Incorporation of Congestion Cost Savings Test in Economic Evaluation of Transmission Projects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28731"/>
            <a:ext cx="873252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Annual Recurring Operations and Maintenance (O&amp;M) between $360K and $440K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incorporates the consumer energy cost reduction test as the congestion cost savings test in economic project evaluation to address recent amendments by the PUCT to 16 Texas Administrative Code § 25.101 —specifically adding the requirements in § 25.101(b)(3)(A)(i).  Consistent with the PUCT’s rule, this NPRR also preserves the production cost savings test as another standalone means to establish economic need for a transmission project.  </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dirty="0">
                <a:effectLst/>
                <a:latin typeface="Arial" panose="020B0604020202020204" pitchFamily="34" charset="0"/>
                <a:ea typeface="Times New Roman" panose="02020603050405020304" pitchFamily="18" charset="0"/>
              </a:rPr>
              <a:t>This NPRR also removes obsolete language regarding transmission projects’ benefits evaluation in paragraph (6) of Section 3.11.2, Planning Criteria.</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11/14/24, PRS voted to grant NPRR1247 Urgent status; to recommend approval of NPRR1247 as amended by the 11/11/24 ERCOT comments; and to forward to TAC NPRR1247 and the 8/9/24 Impact Analysis.  There were two (2) opposing votes from the Cooperative (STEC) and Independent Generator (Luminant) Market Segments, and four (4) abstentions from the Independent Generator (Constellation), Independent Power Marketer (IPM) (Tenaska), and Independent REP (IREP) (2) (Reliant, Chariot) Market Segments.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00918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NPRR1254, Modeling Deadline for Initial Submission of Resource Registration Data</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requires Resource Entities to submit the initial Resource Registration data for a Generator Interconnection or Modification (GIM) project, required by paragraph (6) of Planning Guide Section 6.8.1, Resource Registration, four months prior to target inclusion in the ERCOT Network Operations Model.  This provides a one-month period for ERCOT and the Resource Entities to address errors or deficiencies consistent with the process outlined in Planning Guide Section 6.8.2, Resource Registration Process.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10/17/24, PRS voted unanimously to recommend approval of NPRR1254 as submitted.  On 11/14/24, PRS voted unanimously to endorse and forward to TAC the 10/17/24 PRS Report and 10/2/24 Impact Analysis for NPRR1254.</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9934</TotalTime>
  <Words>1860</Words>
  <Application>Microsoft Office PowerPoint</Application>
  <PresentationFormat>On-screen Show (4:3)</PresentationFormat>
  <Paragraphs>501</Paragraphs>
  <Slides>11</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NPRR1239, Access to Market Information</vt:lpstr>
      <vt:lpstr>NPRR1240, Access to Transmission Planning Information</vt:lpstr>
      <vt:lpstr>NPRR1246, Energy Storage Resource Terminology Alignment for the Single-Model Era</vt:lpstr>
      <vt:lpstr>NPRR1247, Incorporation of Congestion Cost Savings Test in Economic Evaluation of Transmission Projects – URGENT</vt:lpstr>
      <vt:lpstr>NPRR1254, Modeling Deadline for Initial Submission of Resource Registration Data</vt:lpstr>
      <vt:lpstr>2024 Release Targets – Approved NPRRs / SCRs / xGRRs </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634</cp:revision>
  <cp:lastPrinted>2013-01-30T23:16:36Z</cp:lastPrinted>
  <dcterms:created xsi:type="dcterms:W3CDTF">2010-04-12T23:12:02Z</dcterms:created>
  <dcterms:modified xsi:type="dcterms:W3CDTF">2024-11-18T20:22:38Z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