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3" r:id="rId4"/>
    <p:sldMasterId id="2147483663" r:id="rId5"/>
  </p:sldMasterIdLst>
  <p:notesMasterIdLst>
    <p:notesMasterId r:id="rId21"/>
  </p:notesMasterIdLst>
  <p:handoutMasterIdLst>
    <p:handoutMasterId r:id="rId22"/>
  </p:handoutMasterIdLst>
  <p:sldIdLst>
    <p:sldId id="542" r:id="rId6"/>
    <p:sldId id="547" r:id="rId7"/>
    <p:sldId id="564" r:id="rId8"/>
    <p:sldId id="565" r:id="rId9"/>
    <p:sldId id="566" r:id="rId10"/>
    <p:sldId id="572" r:id="rId11"/>
    <p:sldId id="576" r:id="rId12"/>
    <p:sldId id="577" r:id="rId13"/>
    <p:sldId id="567" r:id="rId14"/>
    <p:sldId id="575" r:id="rId15"/>
    <p:sldId id="573" r:id="rId16"/>
    <p:sldId id="570" r:id="rId17"/>
    <p:sldId id="571" r:id="rId18"/>
    <p:sldId id="560" r:id="rId19"/>
    <p:sldId id="557" r:id="rId2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DCE687E-EA95-B2C1-987F-CA40092CD461}" name="Vanella, Amie" initials="VA" userId="S::Amie.Vanella@ercot.com::2a77d973-1eeb-49b4-8788-e09591c01118" providerId="AD"/>
  <p188:author id="{334BAFB2-E36D-47AF-EA23-46C2D0F370B1}" name="Katherine Gross" initials="KLG" userId="Katherine Gross" providerId="None"/>
  <p188:author id="{757C3ED4-6692-6201-E10A-5816F2D25489}" name="Anders, Dana" initials="AD" userId="S::Dana.Anders@ercot.com::27a9974e-e8be-402b-a899-72af6b497ee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8B9D"/>
    <a:srgbClr val="093C61"/>
    <a:srgbClr val="26D07C"/>
    <a:srgbClr val="0076C6"/>
    <a:srgbClr val="00AEC7"/>
    <a:srgbClr val="E6EBF0"/>
    <a:srgbClr val="98C3FA"/>
    <a:srgbClr val="70CDD9"/>
    <a:srgbClr val="8DC3E5"/>
    <a:srgbClr val="A9E5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3296810-A885-4BE3-A3E7-6D5BEEA58F35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177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handoutMaster" Target="handoutMasters/handoutMaster1.xml"/><Relationship Id="rId27" Type="http://schemas.microsoft.com/office/2018/10/relationships/authors" Target="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E11038-C648-4BF3-8167-6AE1FF3EFDF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20C27A-FD2A-445A-A719-6C03AF8940F3}">
      <dgm:prSet phldrT="[Text]"/>
      <dgm:spPr>
        <a:solidFill>
          <a:srgbClr val="5B6770"/>
        </a:solidFill>
      </dgm:spPr>
      <dgm:t>
        <a:bodyPr/>
        <a:lstStyle/>
        <a:p>
          <a:r>
            <a:rPr lang="en-US"/>
            <a:t>Click to edit Master subtitle style</a:t>
          </a:r>
        </a:p>
      </dgm:t>
    </dgm:pt>
    <dgm:pt modelId="{70D27D20-9B5C-4ACA-A932-25F2CF915F48}" type="parTrans" cxnId="{A5351B5C-9190-4E1A-BDA3-BCFD1EA44514}">
      <dgm:prSet/>
      <dgm:spPr/>
      <dgm:t>
        <a:bodyPr/>
        <a:lstStyle/>
        <a:p>
          <a:endParaRPr lang="en-US"/>
        </a:p>
      </dgm:t>
    </dgm:pt>
    <dgm:pt modelId="{6F8B888A-19D7-43C8-BC5E-9BDE549DF313}" type="sibTrans" cxnId="{A5351B5C-9190-4E1A-BDA3-BCFD1EA44514}">
      <dgm:prSet/>
      <dgm:spPr/>
      <dgm:t>
        <a:bodyPr/>
        <a:lstStyle/>
        <a:p>
          <a:endParaRPr lang="en-US"/>
        </a:p>
      </dgm:t>
    </dgm:pt>
    <dgm:pt modelId="{E0CEC3AC-4F65-405E-9DD2-9D5A494B4AC7}">
      <dgm:prSet phldrT="[Text]"/>
      <dgm:spPr>
        <a:solidFill>
          <a:srgbClr val="00AEC7"/>
        </a:solidFill>
      </dgm:spPr>
      <dgm:t>
        <a:bodyPr/>
        <a:lstStyle/>
        <a:p>
          <a:r>
            <a:rPr lang="en-US"/>
            <a:t>Click to edit Master subtitle style</a:t>
          </a:r>
        </a:p>
      </dgm:t>
    </dgm:pt>
    <dgm:pt modelId="{EAB6D17A-4709-4A18-AFBB-0789B952020D}" type="parTrans" cxnId="{6C928428-284E-4E7D-9683-6F55F36228FB}">
      <dgm:prSet/>
      <dgm:spPr/>
      <dgm:t>
        <a:bodyPr/>
        <a:lstStyle/>
        <a:p>
          <a:endParaRPr lang="en-US"/>
        </a:p>
      </dgm:t>
    </dgm:pt>
    <dgm:pt modelId="{E80F0502-7CC7-44FF-B609-B9414F795B8A}" type="sibTrans" cxnId="{6C928428-284E-4E7D-9683-6F55F36228FB}">
      <dgm:prSet/>
      <dgm:spPr/>
      <dgm:t>
        <a:bodyPr/>
        <a:lstStyle/>
        <a:p>
          <a:endParaRPr lang="en-US"/>
        </a:p>
      </dgm:t>
    </dgm:pt>
    <dgm:pt modelId="{187606C4-A5C3-49B4-8A18-BB38CA4215D5}">
      <dgm:prSet phldrT="[Text]"/>
      <dgm:spPr>
        <a:solidFill>
          <a:srgbClr val="093C61"/>
        </a:solidFill>
      </dgm:spPr>
      <dgm:t>
        <a:bodyPr/>
        <a:lstStyle/>
        <a:p>
          <a:r>
            <a:rPr lang="en-US"/>
            <a:t>Click to edit Master subtitle style</a:t>
          </a:r>
        </a:p>
      </dgm:t>
    </dgm:pt>
    <dgm:pt modelId="{58AE02CB-D91D-41B6-A813-B4F035391B83}" type="parTrans" cxnId="{72D59750-5757-41CF-AF05-6C57B64FB7ED}">
      <dgm:prSet/>
      <dgm:spPr/>
      <dgm:t>
        <a:bodyPr/>
        <a:lstStyle/>
        <a:p>
          <a:endParaRPr lang="en-US"/>
        </a:p>
      </dgm:t>
    </dgm:pt>
    <dgm:pt modelId="{3CFCF34C-096A-4329-BCDD-0A8D1A075934}" type="sibTrans" cxnId="{72D59750-5757-41CF-AF05-6C57B64FB7ED}">
      <dgm:prSet/>
      <dgm:spPr/>
      <dgm:t>
        <a:bodyPr/>
        <a:lstStyle/>
        <a:p>
          <a:endParaRPr lang="en-US"/>
        </a:p>
      </dgm:t>
    </dgm:pt>
    <dgm:pt modelId="{075A3D39-E191-4C23-AF82-FED389D4714A}" type="pres">
      <dgm:prSet presAssocID="{32E11038-C648-4BF3-8167-6AE1FF3EFDF1}" presName="Name0" presStyleCnt="0">
        <dgm:presLayoutVars>
          <dgm:chMax val="7"/>
          <dgm:chPref val="7"/>
          <dgm:dir/>
        </dgm:presLayoutVars>
      </dgm:prSet>
      <dgm:spPr/>
    </dgm:pt>
    <dgm:pt modelId="{80725D32-2ED8-4B1F-81A2-9F7C840C4E0C}" type="pres">
      <dgm:prSet presAssocID="{32E11038-C648-4BF3-8167-6AE1FF3EFDF1}" presName="Name1" presStyleCnt="0"/>
      <dgm:spPr/>
    </dgm:pt>
    <dgm:pt modelId="{B6A82959-4BD9-4D99-A596-9C774D74AB1C}" type="pres">
      <dgm:prSet presAssocID="{32E11038-C648-4BF3-8167-6AE1FF3EFDF1}" presName="cycle" presStyleCnt="0"/>
      <dgm:spPr/>
    </dgm:pt>
    <dgm:pt modelId="{A2FCC776-BF52-47C4-92E4-17467F9AE6E1}" type="pres">
      <dgm:prSet presAssocID="{32E11038-C648-4BF3-8167-6AE1FF3EFDF1}" presName="srcNode" presStyleLbl="node1" presStyleIdx="0" presStyleCnt="3"/>
      <dgm:spPr/>
    </dgm:pt>
    <dgm:pt modelId="{6304DB4F-C21D-43CE-BC19-7FC9FE4143EB}" type="pres">
      <dgm:prSet presAssocID="{32E11038-C648-4BF3-8167-6AE1FF3EFDF1}" presName="conn" presStyleLbl="parChTrans1D2" presStyleIdx="0" presStyleCnt="1"/>
      <dgm:spPr/>
    </dgm:pt>
    <dgm:pt modelId="{0AC5C796-425F-48EC-9CE3-FF43A9E945D1}" type="pres">
      <dgm:prSet presAssocID="{32E11038-C648-4BF3-8167-6AE1FF3EFDF1}" presName="extraNode" presStyleLbl="node1" presStyleIdx="0" presStyleCnt="3"/>
      <dgm:spPr/>
    </dgm:pt>
    <dgm:pt modelId="{FEDB5C55-0F80-4976-AD26-0CEE89BEB7EA}" type="pres">
      <dgm:prSet presAssocID="{32E11038-C648-4BF3-8167-6AE1FF3EFDF1}" presName="dstNode" presStyleLbl="node1" presStyleIdx="0" presStyleCnt="3"/>
      <dgm:spPr/>
    </dgm:pt>
    <dgm:pt modelId="{89592E09-CC88-4904-BF5E-1629C8C5E634}" type="pres">
      <dgm:prSet presAssocID="{BA20C27A-FD2A-445A-A719-6C03AF8940F3}" presName="text_1" presStyleLbl="node1" presStyleIdx="0" presStyleCnt="3">
        <dgm:presLayoutVars>
          <dgm:bulletEnabled val="1"/>
        </dgm:presLayoutVars>
      </dgm:prSet>
      <dgm:spPr/>
    </dgm:pt>
    <dgm:pt modelId="{9A21976F-30D0-4847-9028-5756044BAAC3}" type="pres">
      <dgm:prSet presAssocID="{BA20C27A-FD2A-445A-A719-6C03AF8940F3}" presName="accent_1" presStyleCnt="0"/>
      <dgm:spPr/>
    </dgm:pt>
    <dgm:pt modelId="{36E4D279-9DCF-4996-B9DB-80023277EC34}" type="pres">
      <dgm:prSet presAssocID="{BA20C27A-FD2A-445A-A719-6C03AF8940F3}" presName="accentRepeatNode" presStyleLbl="solidFgAcc1" presStyleIdx="0" presStyleCnt="3"/>
      <dgm:spPr>
        <a:ln w="50800">
          <a:solidFill>
            <a:srgbClr val="5B6770"/>
          </a:solidFill>
        </a:ln>
      </dgm:spPr>
    </dgm:pt>
    <dgm:pt modelId="{FA8E3AD4-7354-43A8-B93D-74F840B6AEF6}" type="pres">
      <dgm:prSet presAssocID="{E0CEC3AC-4F65-405E-9DD2-9D5A494B4AC7}" presName="text_2" presStyleLbl="node1" presStyleIdx="1" presStyleCnt="3">
        <dgm:presLayoutVars>
          <dgm:bulletEnabled val="1"/>
        </dgm:presLayoutVars>
      </dgm:prSet>
      <dgm:spPr/>
    </dgm:pt>
    <dgm:pt modelId="{FDAFDD12-87AE-496F-A9BD-D8FA3C5C588E}" type="pres">
      <dgm:prSet presAssocID="{E0CEC3AC-4F65-405E-9DD2-9D5A494B4AC7}" presName="accent_2" presStyleCnt="0"/>
      <dgm:spPr/>
    </dgm:pt>
    <dgm:pt modelId="{CE0FEE12-C9DD-48AF-B095-635EAD24EB23}" type="pres">
      <dgm:prSet presAssocID="{E0CEC3AC-4F65-405E-9DD2-9D5A494B4AC7}" presName="accentRepeatNode" presStyleLbl="solidFgAcc1" presStyleIdx="1" presStyleCnt="3"/>
      <dgm:spPr>
        <a:ln w="50800">
          <a:solidFill>
            <a:srgbClr val="00AEC7"/>
          </a:solidFill>
        </a:ln>
      </dgm:spPr>
    </dgm:pt>
    <dgm:pt modelId="{30EB52CC-4F02-4C80-AAF8-62BFF5A038EA}" type="pres">
      <dgm:prSet presAssocID="{187606C4-A5C3-49B4-8A18-BB38CA4215D5}" presName="text_3" presStyleLbl="node1" presStyleIdx="2" presStyleCnt="3">
        <dgm:presLayoutVars>
          <dgm:bulletEnabled val="1"/>
        </dgm:presLayoutVars>
      </dgm:prSet>
      <dgm:spPr/>
    </dgm:pt>
    <dgm:pt modelId="{C8B76DD7-65EF-4958-B29D-8E09C2D14548}" type="pres">
      <dgm:prSet presAssocID="{187606C4-A5C3-49B4-8A18-BB38CA4215D5}" presName="accent_3" presStyleCnt="0"/>
      <dgm:spPr/>
    </dgm:pt>
    <dgm:pt modelId="{E96C1AF3-5332-4D40-8E92-7C851D843D9E}" type="pres">
      <dgm:prSet presAssocID="{187606C4-A5C3-49B4-8A18-BB38CA4215D5}" presName="accentRepeatNode" presStyleLbl="solidFgAcc1" presStyleIdx="2" presStyleCnt="3"/>
      <dgm:spPr>
        <a:ln w="50800">
          <a:solidFill>
            <a:srgbClr val="093C61"/>
          </a:solidFill>
        </a:ln>
      </dgm:spPr>
    </dgm:pt>
  </dgm:ptLst>
  <dgm:cxnLst>
    <dgm:cxn modelId="{6C928428-284E-4E7D-9683-6F55F36228FB}" srcId="{32E11038-C648-4BF3-8167-6AE1FF3EFDF1}" destId="{E0CEC3AC-4F65-405E-9DD2-9D5A494B4AC7}" srcOrd="1" destOrd="0" parTransId="{EAB6D17A-4709-4A18-AFBB-0789B952020D}" sibTransId="{E80F0502-7CC7-44FF-B609-B9414F795B8A}"/>
    <dgm:cxn modelId="{57C00C33-A140-4336-BF90-35942F94805A}" type="presOf" srcId="{187606C4-A5C3-49B4-8A18-BB38CA4215D5}" destId="{30EB52CC-4F02-4C80-AAF8-62BFF5A038EA}" srcOrd="0" destOrd="0" presId="urn:microsoft.com/office/officeart/2008/layout/VerticalCurvedList"/>
    <dgm:cxn modelId="{A5351B5C-9190-4E1A-BDA3-BCFD1EA44514}" srcId="{32E11038-C648-4BF3-8167-6AE1FF3EFDF1}" destId="{BA20C27A-FD2A-445A-A719-6C03AF8940F3}" srcOrd="0" destOrd="0" parTransId="{70D27D20-9B5C-4ACA-A932-25F2CF915F48}" sibTransId="{6F8B888A-19D7-43C8-BC5E-9BDE549DF313}"/>
    <dgm:cxn modelId="{53883844-14BD-4351-A151-F1F21DB11AA2}" type="presOf" srcId="{E0CEC3AC-4F65-405E-9DD2-9D5A494B4AC7}" destId="{FA8E3AD4-7354-43A8-B93D-74F840B6AEF6}" srcOrd="0" destOrd="0" presId="urn:microsoft.com/office/officeart/2008/layout/VerticalCurvedList"/>
    <dgm:cxn modelId="{72D59750-5757-41CF-AF05-6C57B64FB7ED}" srcId="{32E11038-C648-4BF3-8167-6AE1FF3EFDF1}" destId="{187606C4-A5C3-49B4-8A18-BB38CA4215D5}" srcOrd="2" destOrd="0" parTransId="{58AE02CB-D91D-41B6-A813-B4F035391B83}" sibTransId="{3CFCF34C-096A-4329-BCDD-0A8D1A075934}"/>
    <dgm:cxn modelId="{EBE72F74-33D1-4060-A3B4-F3A60F68D2DE}" type="presOf" srcId="{BA20C27A-FD2A-445A-A719-6C03AF8940F3}" destId="{89592E09-CC88-4904-BF5E-1629C8C5E634}" srcOrd="0" destOrd="0" presId="urn:microsoft.com/office/officeart/2008/layout/VerticalCurvedList"/>
    <dgm:cxn modelId="{44A009B9-4C6E-4056-A237-21B77C751944}" type="presOf" srcId="{32E11038-C648-4BF3-8167-6AE1FF3EFDF1}" destId="{075A3D39-E191-4C23-AF82-FED389D4714A}" srcOrd="0" destOrd="0" presId="urn:microsoft.com/office/officeart/2008/layout/VerticalCurvedList"/>
    <dgm:cxn modelId="{C12810DE-047C-44F0-893C-5DBF7D150250}" type="presOf" srcId="{6F8B888A-19D7-43C8-BC5E-9BDE549DF313}" destId="{6304DB4F-C21D-43CE-BC19-7FC9FE4143EB}" srcOrd="0" destOrd="0" presId="urn:microsoft.com/office/officeart/2008/layout/VerticalCurvedList"/>
    <dgm:cxn modelId="{C8DF18D6-9728-4B9E-8416-9844D37BED16}" type="presParOf" srcId="{075A3D39-E191-4C23-AF82-FED389D4714A}" destId="{80725D32-2ED8-4B1F-81A2-9F7C840C4E0C}" srcOrd="0" destOrd="0" presId="urn:microsoft.com/office/officeart/2008/layout/VerticalCurvedList"/>
    <dgm:cxn modelId="{E35D8989-C4EB-4877-88F9-278C7A5D79BE}" type="presParOf" srcId="{80725D32-2ED8-4B1F-81A2-9F7C840C4E0C}" destId="{B6A82959-4BD9-4D99-A596-9C774D74AB1C}" srcOrd="0" destOrd="0" presId="urn:microsoft.com/office/officeart/2008/layout/VerticalCurvedList"/>
    <dgm:cxn modelId="{2E10BBB5-BB5F-4213-81D6-299D4ED932F9}" type="presParOf" srcId="{B6A82959-4BD9-4D99-A596-9C774D74AB1C}" destId="{A2FCC776-BF52-47C4-92E4-17467F9AE6E1}" srcOrd="0" destOrd="0" presId="urn:microsoft.com/office/officeart/2008/layout/VerticalCurvedList"/>
    <dgm:cxn modelId="{5B23B201-EE0E-41FD-994F-D36FF4AEDA82}" type="presParOf" srcId="{B6A82959-4BD9-4D99-A596-9C774D74AB1C}" destId="{6304DB4F-C21D-43CE-BC19-7FC9FE4143EB}" srcOrd="1" destOrd="0" presId="urn:microsoft.com/office/officeart/2008/layout/VerticalCurvedList"/>
    <dgm:cxn modelId="{44830F56-0B6E-4957-B591-535E7C4AE88E}" type="presParOf" srcId="{B6A82959-4BD9-4D99-A596-9C774D74AB1C}" destId="{0AC5C796-425F-48EC-9CE3-FF43A9E945D1}" srcOrd="2" destOrd="0" presId="urn:microsoft.com/office/officeart/2008/layout/VerticalCurvedList"/>
    <dgm:cxn modelId="{B512C53B-041E-4F05-874B-6C14137472B2}" type="presParOf" srcId="{B6A82959-4BD9-4D99-A596-9C774D74AB1C}" destId="{FEDB5C55-0F80-4976-AD26-0CEE89BEB7EA}" srcOrd="3" destOrd="0" presId="urn:microsoft.com/office/officeart/2008/layout/VerticalCurvedList"/>
    <dgm:cxn modelId="{B5267D50-E7E0-4BB1-BFA8-A827CCA77309}" type="presParOf" srcId="{80725D32-2ED8-4B1F-81A2-9F7C840C4E0C}" destId="{89592E09-CC88-4904-BF5E-1629C8C5E634}" srcOrd="1" destOrd="0" presId="urn:microsoft.com/office/officeart/2008/layout/VerticalCurvedList"/>
    <dgm:cxn modelId="{B277B9AB-1A22-46B8-AB75-EA271659F9A9}" type="presParOf" srcId="{80725D32-2ED8-4B1F-81A2-9F7C840C4E0C}" destId="{9A21976F-30D0-4847-9028-5756044BAAC3}" srcOrd="2" destOrd="0" presId="urn:microsoft.com/office/officeart/2008/layout/VerticalCurvedList"/>
    <dgm:cxn modelId="{F63A9C37-6ADA-42F7-9567-B5030E7619A5}" type="presParOf" srcId="{9A21976F-30D0-4847-9028-5756044BAAC3}" destId="{36E4D279-9DCF-4996-B9DB-80023277EC34}" srcOrd="0" destOrd="0" presId="urn:microsoft.com/office/officeart/2008/layout/VerticalCurvedList"/>
    <dgm:cxn modelId="{F0AF24C9-085E-4E7F-84AF-44BDBD83C8D6}" type="presParOf" srcId="{80725D32-2ED8-4B1F-81A2-9F7C840C4E0C}" destId="{FA8E3AD4-7354-43A8-B93D-74F840B6AEF6}" srcOrd="3" destOrd="0" presId="urn:microsoft.com/office/officeart/2008/layout/VerticalCurvedList"/>
    <dgm:cxn modelId="{53C3BAA1-3CEB-4E9B-B244-D18A0E21044B}" type="presParOf" srcId="{80725D32-2ED8-4B1F-81A2-9F7C840C4E0C}" destId="{FDAFDD12-87AE-496F-A9BD-D8FA3C5C588E}" srcOrd="4" destOrd="0" presId="urn:microsoft.com/office/officeart/2008/layout/VerticalCurvedList"/>
    <dgm:cxn modelId="{D9AAB689-C278-446B-B50B-F0121693A922}" type="presParOf" srcId="{FDAFDD12-87AE-496F-A9BD-D8FA3C5C588E}" destId="{CE0FEE12-C9DD-48AF-B095-635EAD24EB23}" srcOrd="0" destOrd="0" presId="urn:microsoft.com/office/officeart/2008/layout/VerticalCurvedList"/>
    <dgm:cxn modelId="{6BE5BE6F-02B9-4318-9BB9-B7CD1051F0D2}" type="presParOf" srcId="{80725D32-2ED8-4B1F-81A2-9F7C840C4E0C}" destId="{30EB52CC-4F02-4C80-AAF8-62BFF5A038EA}" srcOrd="5" destOrd="0" presId="urn:microsoft.com/office/officeart/2008/layout/VerticalCurvedList"/>
    <dgm:cxn modelId="{37A2E405-9B83-4313-96A7-0A679F777B18}" type="presParOf" srcId="{80725D32-2ED8-4B1F-81A2-9F7C840C4E0C}" destId="{C8B76DD7-65EF-4958-B29D-8E09C2D14548}" srcOrd="6" destOrd="0" presId="urn:microsoft.com/office/officeart/2008/layout/VerticalCurvedList"/>
    <dgm:cxn modelId="{BA1CF7BF-1B96-48C4-ADB0-9317E5BC7454}" type="presParOf" srcId="{C8B76DD7-65EF-4958-B29D-8E09C2D14548}" destId="{E96C1AF3-5332-4D40-8E92-7C851D843D9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04DB4F-C21D-43CE-BC19-7FC9FE4143EB}">
      <dsp:nvSpPr>
        <dsp:cNvPr id="0" name=""/>
        <dsp:cNvSpPr/>
      </dsp:nvSpPr>
      <dsp:spPr>
        <a:xfrm>
          <a:off x="-6201673" y="-949060"/>
          <a:ext cx="7384521" cy="7384521"/>
        </a:xfrm>
        <a:prstGeom prst="blockArc">
          <a:avLst>
            <a:gd name="adj1" fmla="val 18900000"/>
            <a:gd name="adj2" fmla="val 2700000"/>
            <a:gd name="adj3" fmla="val 293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592E09-CC88-4904-BF5E-1629C8C5E634}">
      <dsp:nvSpPr>
        <dsp:cNvPr id="0" name=""/>
        <dsp:cNvSpPr/>
      </dsp:nvSpPr>
      <dsp:spPr>
        <a:xfrm>
          <a:off x="761512" y="548640"/>
          <a:ext cx="7697175" cy="1097280"/>
        </a:xfrm>
        <a:prstGeom prst="rect">
          <a:avLst/>
        </a:prstGeom>
        <a:solidFill>
          <a:srgbClr val="5B677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Click to edit Master subtitle style</a:t>
          </a:r>
        </a:p>
      </dsp:txBody>
      <dsp:txXfrm>
        <a:off x="761512" y="548640"/>
        <a:ext cx="7697175" cy="1097280"/>
      </dsp:txXfrm>
    </dsp:sp>
    <dsp:sp modelId="{36E4D279-9DCF-4996-B9DB-80023277EC34}">
      <dsp:nvSpPr>
        <dsp:cNvPr id="0" name=""/>
        <dsp:cNvSpPr/>
      </dsp:nvSpPr>
      <dsp:spPr>
        <a:xfrm>
          <a:off x="75712" y="41148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5B677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8E3AD4-7354-43A8-B93D-74F840B6AEF6}">
      <dsp:nvSpPr>
        <dsp:cNvPr id="0" name=""/>
        <dsp:cNvSpPr/>
      </dsp:nvSpPr>
      <dsp:spPr>
        <a:xfrm>
          <a:off x="1160373" y="2194560"/>
          <a:ext cx="7298314" cy="1097280"/>
        </a:xfrm>
        <a:prstGeom prst="rect">
          <a:avLst/>
        </a:prstGeom>
        <a:solidFill>
          <a:srgbClr val="00AEC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Click to edit Master subtitle style</a:t>
          </a:r>
        </a:p>
      </dsp:txBody>
      <dsp:txXfrm>
        <a:off x="1160373" y="2194560"/>
        <a:ext cx="7298314" cy="1097280"/>
      </dsp:txXfrm>
    </dsp:sp>
    <dsp:sp modelId="{CE0FEE12-C9DD-48AF-B095-635EAD24EB23}">
      <dsp:nvSpPr>
        <dsp:cNvPr id="0" name=""/>
        <dsp:cNvSpPr/>
      </dsp:nvSpPr>
      <dsp:spPr>
        <a:xfrm>
          <a:off x="474573" y="205740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0AEC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EB52CC-4F02-4C80-AAF8-62BFF5A038EA}">
      <dsp:nvSpPr>
        <dsp:cNvPr id="0" name=""/>
        <dsp:cNvSpPr/>
      </dsp:nvSpPr>
      <dsp:spPr>
        <a:xfrm>
          <a:off x="761512" y="3840480"/>
          <a:ext cx="7697175" cy="1097280"/>
        </a:xfrm>
        <a:prstGeom prst="rect">
          <a:avLst/>
        </a:prstGeom>
        <a:solidFill>
          <a:srgbClr val="093C6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Click to edit Master subtitle style</a:t>
          </a:r>
        </a:p>
      </dsp:txBody>
      <dsp:txXfrm>
        <a:off x="761512" y="3840480"/>
        <a:ext cx="7697175" cy="1097280"/>
      </dsp:txXfrm>
    </dsp:sp>
    <dsp:sp modelId="{E96C1AF3-5332-4D40-8E92-7C851D843D9E}">
      <dsp:nvSpPr>
        <dsp:cNvPr id="0" name=""/>
        <dsp:cNvSpPr/>
      </dsp:nvSpPr>
      <dsp:spPr>
        <a:xfrm>
          <a:off x="75712" y="370332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93C6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1433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3605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/>
              <a:t>Source is MORA for Dec 2024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8323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5749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1696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8411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660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5397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318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6120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**The two (2) Adjunct Members in 2024 were “Assigned Segment for PRS Voting – Investor-Owned Utilities </a:t>
            </a:r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4139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718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912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3002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0831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Master" Target="../slideMasters/slideMaster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4537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B05C1E4-0ADA-E143-5454-47ACE69FE9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B3C4B1-5703-0FC3-7F3A-467B71334E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51E1165-2D5E-A8BA-AD01-59C2367A01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22098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1068C6B-C94E-547A-7102-71442E874B5D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3124200"/>
            <a:ext cx="8534400" cy="26670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81068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 descr="xdgdfgdfg">
            <a:extLst>
              <a:ext uri="{FF2B5EF4-FFF2-40B4-BE49-F238E27FC236}">
                <a16:creationId xmlns:a16="http://schemas.microsoft.com/office/drawing/2014/main" id="{11BF4596-49BD-5DCB-711C-47030A443E0E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304800" y="1058219"/>
            <a:ext cx="8534400" cy="19481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C2FC120C-B1CB-16E5-B00E-55E88FB1592E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04800" y="3524730"/>
            <a:ext cx="8534400" cy="2212106"/>
          </a:xfrm>
          <a:prstGeom prst="rect">
            <a:avLst/>
          </a:prstGeom>
          <a:solidFill>
            <a:schemeClr val="bg2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B05C1E4-0ADA-E143-5454-47ACE69FE9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B3C4B1-5703-0FC3-7F3A-467B71334E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8573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DA98D29-CFFC-C296-B023-91A03EEC3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12A03F-8D2E-8532-3203-031013FA5A10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FFCD6A5-9B36-D9E5-72F2-FBEA5B672AB9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EFC8874-25EC-5A5F-D57F-0691879F1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4102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D7C7B98-DF84-E7E1-CF67-1DA50AD9067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867400" y="914400"/>
            <a:ext cx="2971800" cy="51816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182880" rIns="274320" bIns="18288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EC87C22B-ECB6-24C9-CA51-802C0CC5A9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902CBC-1565-53AF-76EE-5EA87EAAED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2400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04801" y="1066800"/>
            <a:ext cx="8534400" cy="21913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2" spcCol="54864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9C95B286-9A86-1DCC-052D-7E695490B198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04801" y="3574374"/>
            <a:ext cx="8534400" cy="2277547"/>
          </a:xfrm>
          <a:prstGeom prst="rect">
            <a:avLst/>
          </a:prstGeom>
          <a:solidFill>
            <a:srgbClr val="093C61"/>
          </a:solidFill>
          <a:ln w="15875" cap="rnd" cmpd="sng">
            <a:solidFill>
              <a:srgbClr val="093C6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3" spcCol="548640">
            <a:sp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0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0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AF8B1A1-8352-B98E-3C78-48C46BD8F2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040D7F8C-7E87-E617-9858-400C5F8AC2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0293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04800" y="762000"/>
            <a:ext cx="421005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762000"/>
            <a:ext cx="38862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6FD2C47-F578-2F9E-22DF-DA95B857A3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2ED327A-7496-0E17-F5C8-2E5C3BB961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405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A2E64688-55C6-E357-9586-99D476DEA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5647BB42-DB2F-5A0E-E38E-6058202FE98E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4005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CFE8832-28AD-B47C-8C26-31B963CA9E5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32004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2945EFAC-694A-3BD3-547B-6671ECA14576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2199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559C7A71-BBBF-254C-4D14-5F4DC1F4ED33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6000284" y="1237099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B003D11D-EC33-ECB2-82CF-2D9A887EAC5E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6019800" y="1922899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0B85CC8-6F83-6404-ACAA-F1FA4529AE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AE8A331-9F84-084C-7267-CFE65AA777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3796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Sh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F9EE3F64-5084-626C-72A7-533838A69759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2536825941"/>
              </p:ext>
            </p:extLst>
          </p:nvPr>
        </p:nvGraphicFramePr>
        <p:xfrm>
          <a:off x="304800" y="762000"/>
          <a:ext cx="85344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440F2B08-EC92-A561-8BE4-EDCE8DB34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1FF5FC3-0BB0-C369-E541-DAB7BF2A7B43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A8C3691-EDE4-B07C-F114-E502244790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7B83F30-EC1D-F71C-95D7-1B5BC9FD20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386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130429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2418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61D9533-CB1D-41E2-A7CA-83FDF6B751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41D418E-9C88-65C3-7644-3BFD9E325C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316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438404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F378818-BDFE-F884-8C6C-4CCC2735F4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41FCBFE-0DE4-6F22-6E66-AE772DD05E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855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545B7A48-1656-2C3F-0296-FBEF4281AB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866302B-9158-11F4-3B77-9F86EAAEC2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20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1"/>
            <a:ext cx="8534400" cy="5280822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66858FE-C979-8B8E-03D2-C3C16DE57A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C82599C-5AEF-12A9-5E15-1FCCC1DE3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11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04800" y="762000"/>
            <a:ext cx="8534400" cy="2080570"/>
          </a:xfrm>
          <a:prstGeom prst="rect">
            <a:avLst/>
          </a:prstGeom>
          <a:noFill/>
          <a:ln w="15875" cap="rnd" cmpd="sng">
            <a:noFill/>
            <a:miter lim="800000"/>
          </a:ln>
          <a:effectLst/>
        </p:spPr>
        <p:txBody>
          <a:bodyPr wrap="square" lIns="274320" tIns="274320" rIns="274320" bIns="274320" numCol="1" spcCol="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56E5B54-4089-96A7-2D9D-9DE3B556DE6C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04800" y="4283179"/>
            <a:ext cx="8534400" cy="17235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74320" tIns="274320" rIns="274320" bIns="274320" numCol="1" spcCol="0">
            <a:sp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6C41BB5-1EEC-FCDB-01DA-7245FD308E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DE784D3-CB7A-BC89-24C2-BFB1A76006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657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te with Captions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7CE442-37B7-476C-9FE8-E96267B02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D15576-9FF6-A891-FEC4-42E2548A9FC7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556E2A8-9379-D337-6383-63A755F631AD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55758650-6057-27BA-3042-74E6ED3D25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F3A14D9-11BE-48EC-BFD4-7B66ECAF99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2DD23C-49EE-C657-D737-13CB53F52F7D}"/>
              </a:ext>
            </a:extLst>
          </p:cNvPr>
          <p:cNvSpPr txBox="1"/>
          <p:nvPr userDrawn="1"/>
        </p:nvSpPr>
        <p:spPr>
          <a:xfrm>
            <a:off x="5638800" y="914400"/>
            <a:ext cx="3124200" cy="12926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>
            <a:solidFill>
              <a:srgbClr val="00AEC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rtlCol="0">
            <a:spAutoFit/>
          </a:bodyPr>
          <a:lstStyle/>
          <a:p>
            <a:pPr lvl="0"/>
            <a:r>
              <a:rPr lang="en-US" sz="1600">
                <a:solidFill>
                  <a:schemeClr val="tx1"/>
                </a:solidFill>
              </a:rPr>
              <a:t>Click to edit Master text styles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>
                <a:solidFill>
                  <a:schemeClr val="tx1"/>
                </a:solidFill>
              </a:rPr>
              <a:t>Second level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sz="1200">
                <a:solidFill>
                  <a:schemeClr val="tx1"/>
                </a:solidFill>
              </a:rPr>
              <a:t>Third level</a:t>
            </a:r>
          </a:p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291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318504"/>
          </a:xfrm>
          <a:prstGeom prst="rect">
            <a:avLst/>
          </a:prstGeom>
          <a:solidFill>
            <a:srgbClr val="E6EBF0"/>
          </a:solidFill>
        </p:spPr>
        <p:txBody>
          <a:bodyPr lIns="274320" tIns="1051560" rIns="274320" bIns="7315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2578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CC83710-C64D-1BD2-447D-28FF58823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FF9252-B1FC-9936-53BB-BEE6DD5CEFBE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D07C2-2A38-B953-E52E-4EBD6A8D19A2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FB953F4-81A3-8A2B-DF43-0A159C2AAB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F00FF52-E6F1-3C2A-4808-5A12AA3953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322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560A137-FB98-0536-3809-C26CC3FAD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45720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5AB1D34-51BB-4778-251A-21036E98CE5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318504"/>
          </a:xfrm>
          <a:prstGeom prst="rect">
            <a:avLst/>
          </a:prstGeom>
          <a:solidFill>
            <a:srgbClr val="E6EBF0"/>
          </a:solidFill>
        </p:spPr>
        <p:txBody>
          <a:bodyPr lIns="274320" tIns="1005840" rIns="274320" bIns="731520"/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96BAD60-5C45-1A72-0429-2EA7A0968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60EBBE-A2F2-20F7-8FB9-432D577E3F22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30BE998-F70B-DF4E-4F08-F7692DA494DE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8A006D7-B111-59A0-C107-A762902634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25D1E40-D3DE-D4F4-AD78-7AD3CD8F1D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313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3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657600" y="0"/>
            <a:ext cx="5486400" cy="6858000"/>
          </a:xfrm>
          <a:prstGeom prst="rect">
            <a:avLst/>
          </a:prstGeom>
          <a:solidFill>
            <a:srgbClr val="E6EBF0"/>
          </a:solidFill>
          <a:ln>
            <a:noFill/>
          </a:ln>
          <a:effectLst>
            <a:outerShdw blurRad="50800" dist="50800" dir="114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14" y="2876281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696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164D7AF-E2F5-1599-41AA-3C3E7364C4D0}"/>
              </a:ext>
            </a:extLst>
          </p:cNvPr>
          <p:cNvSpPr/>
          <p:nvPr userDrawn="1"/>
        </p:nvSpPr>
        <p:spPr>
          <a:xfrm>
            <a:off x="8534402" y="6324604"/>
            <a:ext cx="533399" cy="5333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2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C265F66-6D17-D963-C0E8-D5570992A0F6}"/>
              </a:ext>
            </a:extLst>
          </p:cNvPr>
          <p:cNvSpPr/>
          <p:nvPr userDrawn="1"/>
        </p:nvSpPr>
        <p:spPr>
          <a:xfrm>
            <a:off x="9019630" y="6324600"/>
            <a:ext cx="124369" cy="533396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3246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324604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096000"/>
            <a:ext cx="1181868" cy="4572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15D4E-E4EE-28DF-8C01-159908B931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D58BBB7-4F61-67AB-A4FB-BF4DCCE49743}"/>
              </a:ext>
            </a:extLst>
          </p:cNvPr>
          <p:cNvSpPr txBox="1"/>
          <p:nvPr userDrawn="1"/>
        </p:nvSpPr>
        <p:spPr>
          <a:xfrm>
            <a:off x="54675" y="6324600"/>
            <a:ext cx="28409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1"/>
                </a:solidFill>
              </a:rPr>
              <a:t>Item 12</a:t>
            </a:r>
          </a:p>
          <a:p>
            <a:pPr algn="l"/>
            <a:r>
              <a:rPr lang="en-US" sz="1000" b="0" baseline="0" dirty="0">
                <a:solidFill>
                  <a:schemeClr val="tx1"/>
                </a:solidFill>
              </a:rPr>
              <a:t>ERCOT Public</a:t>
            </a:r>
            <a:endParaRPr lang="en-US" sz="10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641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736" r:id="rId2"/>
    <p:sldLayoutId id="2147483665" r:id="rId3"/>
    <p:sldLayoutId id="2147483738" r:id="rId4"/>
    <p:sldLayoutId id="2147483739" r:id="rId5"/>
    <p:sldLayoutId id="2147483719" r:id="rId6"/>
    <p:sldLayoutId id="2147483713" r:id="rId7"/>
    <p:sldLayoutId id="2147483714" r:id="rId8"/>
    <p:sldLayoutId id="2147483716" r:id="rId9"/>
    <p:sldLayoutId id="2147483740" r:id="rId10"/>
    <p:sldLayoutId id="2147483717" r:id="rId11"/>
    <p:sldLayoutId id="2147483720" r:id="rId12"/>
    <p:sldLayoutId id="2147483666" r:id="rId13"/>
    <p:sldLayoutId id="2147483737" r:id="rId14"/>
    <p:sldLayoutId id="2147483721" r:id="rId15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membership@ercot.com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www.ercot.com/files/docs/2021/10/12/Amended_and_Restated_Bylaws_of_ERCOT_eff_12202022.pdf" TargetMode="External"/><Relationship Id="rId4" Type="http://schemas.openxmlformats.org/officeDocument/2006/relationships/hyperlink" Target="https://www.ercot.com/about/governance/members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files/docs/2005/07/18/tacprocedures2005.doc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1B380C9-83F4-13B7-773B-9880F0F13E5F}"/>
              </a:ext>
            </a:extLst>
          </p:cNvPr>
          <p:cNvSpPr txBox="1"/>
          <p:nvPr/>
        </p:nvSpPr>
        <p:spPr>
          <a:xfrm>
            <a:off x="3810000" y="1674673"/>
            <a:ext cx="5646034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Item 12: Segment Membership Discussion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i="1" dirty="0">
                <a:solidFill>
                  <a:schemeClr val="tx2"/>
                </a:solidFill>
              </a:rPr>
              <a:t>Katherine Gross</a:t>
            </a:r>
          </a:p>
          <a:p>
            <a:r>
              <a:rPr lang="en-US" dirty="0">
                <a:solidFill>
                  <a:schemeClr val="tx2"/>
                </a:solidFill>
              </a:rPr>
              <a:t>Senior Corporate Counsel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Technical Advisory Committee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ERCOT Public</a:t>
            </a:r>
          </a:p>
          <a:p>
            <a:r>
              <a:rPr lang="en-US" dirty="0">
                <a:solidFill>
                  <a:schemeClr val="tx2"/>
                </a:solidFill>
              </a:rPr>
              <a:t>November 20, 2024</a:t>
            </a:r>
          </a:p>
          <a:p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6767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A2E25-DC98-4ED8-5856-248B804286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899318"/>
          </a:xfrm>
        </p:spPr>
        <p:txBody>
          <a:bodyPr lIns="91440" tIns="45720" rIns="91440" bIns="45720" anchor="t"/>
          <a:lstStyle/>
          <a:p>
            <a:r>
              <a:rPr lang="en-US" sz="2400"/>
              <a:t>Data on Change in Membership 2023 - 2024</a:t>
            </a:r>
            <a:r>
              <a:rPr lang="en-US"/>
              <a:t>; </a:t>
            </a:r>
            <a:r>
              <a:rPr lang="en-US" sz="2400"/>
              <a:t>Number of Members in each Segment 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BB6D94-A6EB-CB41-8EFC-710D710AE5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FB20592-E18B-6D58-D58E-B89E790D63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9886493"/>
              </p:ext>
            </p:extLst>
          </p:nvPr>
        </p:nvGraphicFramePr>
        <p:xfrm>
          <a:off x="532156" y="1143000"/>
          <a:ext cx="8155888" cy="47318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427440">
                  <a:extLst>
                    <a:ext uri="{9D8B030D-6E8A-4147-A177-3AD203B41FA5}">
                      <a16:colId xmlns:a16="http://schemas.microsoft.com/office/drawing/2014/main" val="2234808300"/>
                    </a:ext>
                  </a:extLst>
                </a:gridCol>
                <a:gridCol w="1432112">
                  <a:extLst>
                    <a:ext uri="{9D8B030D-6E8A-4147-A177-3AD203B41FA5}">
                      <a16:colId xmlns:a16="http://schemas.microsoft.com/office/drawing/2014/main" val="2463471976"/>
                    </a:ext>
                  </a:extLst>
                </a:gridCol>
                <a:gridCol w="1432112">
                  <a:extLst>
                    <a:ext uri="{9D8B030D-6E8A-4147-A177-3AD203B41FA5}">
                      <a16:colId xmlns:a16="http://schemas.microsoft.com/office/drawing/2014/main" val="744235636"/>
                    </a:ext>
                  </a:extLst>
                </a:gridCol>
                <a:gridCol w="1432112">
                  <a:extLst>
                    <a:ext uri="{9D8B030D-6E8A-4147-A177-3AD203B41FA5}">
                      <a16:colId xmlns:a16="http://schemas.microsoft.com/office/drawing/2014/main" val="4068918325"/>
                    </a:ext>
                  </a:extLst>
                </a:gridCol>
                <a:gridCol w="1432112">
                  <a:extLst>
                    <a:ext uri="{9D8B030D-6E8A-4147-A177-3AD203B41FA5}">
                      <a16:colId xmlns:a16="http://schemas.microsoft.com/office/drawing/2014/main" val="1195904699"/>
                    </a:ext>
                  </a:extLst>
                </a:gridCol>
              </a:tblGrid>
              <a:tr h="373240"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Segment 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/>
                        <a:t>2023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/>
                        <a:t>2024 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729101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1F8B9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No. of Members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(298 total</a:t>
                      </a:r>
                      <a:r>
                        <a:rPr lang="en-US" sz="1200" b="1" baseline="30000" dirty="0">
                          <a:solidFill>
                            <a:schemeClr val="bg1"/>
                          </a:solidFill>
                        </a:rPr>
                        <a:t>6</a:t>
                      </a:r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)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8B9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Percentage Share 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8B9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Membership Changes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(356 total</a:t>
                      </a:r>
                      <a:r>
                        <a:rPr lang="en-US" sz="1200" b="1" baseline="30000" dirty="0">
                          <a:solidFill>
                            <a:schemeClr val="bg1"/>
                          </a:solidFill>
                        </a:rPr>
                        <a:t>6</a:t>
                      </a:r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)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8B9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>
                          <a:solidFill>
                            <a:schemeClr val="bg1"/>
                          </a:solidFill>
                        </a:rPr>
                        <a:t>Percentage Share</a:t>
                      </a: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8B9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2844969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0" lvl="1" indent="0" algn="l" defTabSz="914400" rtl="0" eaLnBrk="1" latinLnBrk="0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Independent Generators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30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10%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+9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11%</a:t>
                      </a:r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75376917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0" lvl="1" indent="0" algn="l" defTabSz="914400" rtl="0" eaLnBrk="1" latinLnBrk="0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Investor-Owned Utilities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8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2.7%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+2 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3%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331901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0" lvl="1" indent="0" algn="l" defTabSz="914400" rtl="0" eaLnBrk="1" latinLnBrk="0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Power Marketers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24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8%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-1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6%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4193931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0" lvl="1" indent="0" algn="l" defTabSz="914400" rtl="0" eaLnBrk="1" latinLnBrk="0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Retail Electric Providers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14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5%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n/a 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4%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50378159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0" lvl="1" indent="0" algn="l" defTabSz="914400" rtl="0" eaLnBrk="1" latinLnBrk="0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MOUs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17 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6%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n/a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5%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820238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0" lvl="1" indent="0" algn="l" defTabSz="914400" rtl="0" eaLnBrk="1" latinLnBrk="0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Electric Cooperatives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41 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13.7%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+2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12%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5218099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0" lvl="1" indent="0" algn="l" defTabSz="914400" rtl="0" eaLnBrk="1" latinLnBrk="0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Industrial Consumer 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18 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6%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+13 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9%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782523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Large Commercial Consumer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63 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21%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+17 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22.5%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5349968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Small Commercial Consumer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80 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27%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+17 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27%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71453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Residential Consumer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2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0.6%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n/a 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0.5%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77133966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53D37C3A-F191-B021-3688-98D785BA4E38}"/>
              </a:ext>
            </a:extLst>
          </p:cNvPr>
          <p:cNvSpPr txBox="1"/>
          <p:nvPr/>
        </p:nvSpPr>
        <p:spPr>
          <a:xfrm>
            <a:off x="2127735" y="6288236"/>
            <a:ext cx="6342934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200" baseline="30000" dirty="0"/>
              <a:t>6 </a:t>
            </a:r>
            <a:r>
              <a:rPr lang="en-US" sz="1200" dirty="0"/>
              <a:t>Totals include Corporate, Associate, and Segment-assigned Adjunct Members; note increase of 58 Members in 2024 from prior year. </a:t>
            </a:r>
            <a:endParaRPr lang="en-US" sz="12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859842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A2E25-DC98-4ED8-5856-248B804286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899318"/>
          </a:xfrm>
        </p:spPr>
        <p:txBody>
          <a:bodyPr/>
          <a:lstStyle/>
          <a:p>
            <a:r>
              <a:rPr lang="en-US" sz="2400"/>
              <a:t>Data on Change in Generator Composition since 2014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BB6D94-A6EB-CB41-8EFC-710D710AE5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FB20592-E18B-6D58-D58E-B89E790D63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3906701"/>
              </p:ext>
            </p:extLst>
          </p:nvPr>
        </p:nvGraphicFramePr>
        <p:xfrm>
          <a:off x="335890" y="1089069"/>
          <a:ext cx="8548419" cy="4679861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380583">
                  <a:extLst>
                    <a:ext uri="{9D8B030D-6E8A-4147-A177-3AD203B41FA5}">
                      <a16:colId xmlns:a16="http://schemas.microsoft.com/office/drawing/2014/main" val="2234808300"/>
                    </a:ext>
                  </a:extLst>
                </a:gridCol>
                <a:gridCol w="1791959">
                  <a:extLst>
                    <a:ext uri="{9D8B030D-6E8A-4147-A177-3AD203B41FA5}">
                      <a16:colId xmlns:a16="http://schemas.microsoft.com/office/drawing/2014/main" val="2463471976"/>
                    </a:ext>
                  </a:extLst>
                </a:gridCol>
                <a:gridCol w="1791959">
                  <a:extLst>
                    <a:ext uri="{9D8B030D-6E8A-4147-A177-3AD203B41FA5}">
                      <a16:colId xmlns:a16="http://schemas.microsoft.com/office/drawing/2014/main" val="3264180023"/>
                    </a:ext>
                  </a:extLst>
                </a:gridCol>
                <a:gridCol w="1791959">
                  <a:extLst>
                    <a:ext uri="{9D8B030D-6E8A-4147-A177-3AD203B41FA5}">
                      <a16:colId xmlns:a16="http://schemas.microsoft.com/office/drawing/2014/main" val="3270241057"/>
                    </a:ext>
                  </a:extLst>
                </a:gridCol>
                <a:gridCol w="1791959">
                  <a:extLst>
                    <a:ext uri="{9D8B030D-6E8A-4147-A177-3AD203B41FA5}">
                      <a16:colId xmlns:a16="http://schemas.microsoft.com/office/drawing/2014/main" val="4068918325"/>
                    </a:ext>
                  </a:extLst>
                </a:gridCol>
              </a:tblGrid>
              <a:tr h="59195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/>
                        <a:t>2014 (roughly estimated from historical data for May 2014)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70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/>
                        <a:t>Today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7291016"/>
                  </a:ext>
                </a:extLst>
              </a:tr>
              <a:tr h="65988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Total Generation Installed </a:t>
                      </a:r>
                    </a:p>
                  </a:txBody>
                  <a:tcPr>
                    <a:solidFill>
                      <a:srgbClr val="1F8B9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Percentage Share of Segment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1F8B9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Total Generation Installed 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1F8B9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Percentage Share of Segment</a:t>
                      </a:r>
                    </a:p>
                  </a:txBody>
                  <a:tcPr>
                    <a:solidFill>
                      <a:srgbClr val="1F8B9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0114289"/>
                  </a:ext>
                </a:extLst>
              </a:tr>
              <a:tr h="487197">
                <a:tc>
                  <a:txBody>
                    <a:bodyPr/>
                    <a:lstStyle/>
                    <a:p>
                      <a:pPr marL="0" lvl="1" indent="0" algn="l" defTabSz="914400" rtl="0" eaLnBrk="1" latinLnBrk="0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42,180 MWs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57%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+26,147 MWs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42%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3769172"/>
                  </a:ext>
                </a:extLst>
              </a:tr>
              <a:tr h="487197">
                <a:tc>
                  <a:txBody>
                    <a:bodyPr/>
                    <a:lstStyle/>
                    <a:p>
                      <a:pPr marL="0" lvl="1" indent="0" algn="l" defTabSz="914400" rtl="0" eaLnBrk="1" latinLnBrk="0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Coal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17,020 MWs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23%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-2,307 MWs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9%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3319010"/>
                  </a:ext>
                </a:extLst>
              </a:tr>
              <a:tr h="487197">
                <a:tc>
                  <a:txBody>
                    <a:bodyPr/>
                    <a:lstStyle/>
                    <a:p>
                      <a:pPr marL="0" lvl="1" indent="0" algn="l" defTabSz="914400" rtl="0" eaLnBrk="1" latinLnBrk="0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Wind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9,620 MWs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13%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+29,913 MWs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25%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202380"/>
                  </a:ext>
                </a:extLst>
              </a:tr>
              <a:tr h="487197">
                <a:tc>
                  <a:txBody>
                    <a:bodyPr/>
                    <a:lstStyle/>
                    <a:p>
                      <a:pPr marL="0" lvl="1" indent="0" algn="l" defTabSz="914400" rtl="0" eaLnBrk="1" latinLnBrk="0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Nuclear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4,440 MWs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6%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+828 MWs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6021360"/>
                  </a:ext>
                </a:extLst>
              </a:tr>
              <a:tr h="487197">
                <a:tc>
                  <a:txBody>
                    <a:bodyPr/>
                    <a:lstStyle/>
                    <a:p>
                      <a:pPr marL="0" lvl="1" indent="0" algn="l" defTabSz="914400" rtl="0" eaLnBrk="1" latinLnBrk="0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Hydro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444 MWs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0.6%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+131 MWs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0.4%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072270"/>
                  </a:ext>
                </a:extLst>
              </a:tr>
              <a:tr h="487197">
                <a:tc>
                  <a:txBody>
                    <a:bodyPr/>
                    <a:lstStyle/>
                    <a:p>
                      <a:pPr marL="0" lvl="1" indent="0" algn="l" defTabSz="914400" rtl="0" eaLnBrk="1" latinLnBrk="0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Solar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118 MWs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0.16%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+26,329 MWs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16%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1414146"/>
                  </a:ext>
                </a:extLst>
              </a:tr>
              <a:tr h="487197">
                <a:tc>
                  <a:txBody>
                    <a:bodyPr/>
                    <a:lstStyle/>
                    <a:p>
                      <a:pPr marL="0" lvl="1" indent="0" algn="l" defTabSz="914400" rtl="0" eaLnBrk="1" latinLnBrk="0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ESR</a:t>
                      </a:r>
                      <a:endParaRPr lang="en-US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30 MWs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0.04%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+8,838 MWs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17470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08554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A2E25-DC98-4ED8-5856-248B804286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899318"/>
          </a:xfrm>
        </p:spPr>
        <p:txBody>
          <a:bodyPr lIns="91440" tIns="45720" rIns="91440" bIns="45720" anchor="t"/>
          <a:lstStyle/>
          <a:p>
            <a:r>
              <a:rPr lang="en-US" sz="2400"/>
              <a:t>Data on Change in Industrial Consumer since </a:t>
            </a:r>
            <a:r>
              <a:rPr lang="en-US"/>
              <a:t>2014;</a:t>
            </a:r>
            <a:br>
              <a:rPr lang="en-US"/>
            </a:br>
            <a:r>
              <a:rPr lang="en-US"/>
              <a:t>Composition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BB6D94-A6EB-CB41-8EFC-710D710AE5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FB20592-E18B-6D58-D58E-B89E790D63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1583858"/>
              </p:ext>
            </p:extLst>
          </p:nvPr>
        </p:nvGraphicFramePr>
        <p:xfrm>
          <a:off x="214584" y="1720415"/>
          <a:ext cx="8791032" cy="2148549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930344">
                  <a:extLst>
                    <a:ext uri="{9D8B030D-6E8A-4147-A177-3AD203B41FA5}">
                      <a16:colId xmlns:a16="http://schemas.microsoft.com/office/drawing/2014/main" val="2234808300"/>
                    </a:ext>
                  </a:extLst>
                </a:gridCol>
                <a:gridCol w="2461928">
                  <a:extLst>
                    <a:ext uri="{9D8B030D-6E8A-4147-A177-3AD203B41FA5}">
                      <a16:colId xmlns:a16="http://schemas.microsoft.com/office/drawing/2014/main" val="2463471976"/>
                    </a:ext>
                  </a:extLst>
                </a:gridCol>
                <a:gridCol w="3398760">
                  <a:extLst>
                    <a:ext uri="{9D8B030D-6E8A-4147-A177-3AD203B41FA5}">
                      <a16:colId xmlns:a16="http://schemas.microsoft.com/office/drawing/2014/main" val="4068918325"/>
                    </a:ext>
                  </a:extLst>
                </a:gridCol>
              </a:tblGrid>
              <a:tr h="88362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2014</a:t>
                      </a:r>
                    </a:p>
                    <a:p>
                      <a:pPr algn="ctr"/>
                      <a:endParaRPr lang="en-US" dirty="0"/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Today</a:t>
                      </a:r>
                    </a:p>
                    <a:p>
                      <a:pPr algn="ctr"/>
                      <a:endParaRPr lang="en-US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637291016"/>
                  </a:ext>
                </a:extLst>
              </a:tr>
              <a:tr h="656386">
                <a:tc>
                  <a:txBody>
                    <a:bodyPr/>
                    <a:lstStyle/>
                    <a:p>
                      <a:pPr marL="0" lvl="1" indent="0" algn="l" defTabSz="914400" rtl="0" eaLnBrk="1" latinLnBrk="0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Number of Cryptocurrency Centers or Data Centers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0</a:t>
                      </a:r>
                    </a:p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 </a:t>
                      </a:r>
                    </a:p>
                    <a:p>
                      <a:endParaRPr lang="en-US" sz="500" dirty="0"/>
                    </a:p>
                    <a:p>
                      <a:pPr algn="ctr"/>
                      <a:r>
                        <a:rPr lang="en-US" dirty="0"/>
                        <a:t>(29% of the 2024 Industrial Consumer Segment)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7537691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86936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A2E25-DC98-4ED8-5856-248B804286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899318"/>
          </a:xfrm>
        </p:spPr>
        <p:txBody>
          <a:bodyPr lIns="91440" tIns="45720" rIns="91440" bIns="45720" anchor="t"/>
          <a:lstStyle/>
          <a:p>
            <a:r>
              <a:rPr lang="en-US" sz="2400"/>
              <a:t>Data on Change in Large Commercial Consumer since </a:t>
            </a:r>
            <a:r>
              <a:rPr lang="en-US"/>
              <a:t>2014; Composition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BB6D94-A6EB-CB41-8EFC-710D710AE5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13</a:t>
            </a:fld>
            <a:endParaRPr lang="en-US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FB20592-E18B-6D58-D58E-B89E790D63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7746526"/>
              </p:ext>
            </p:extLst>
          </p:nvPr>
        </p:nvGraphicFramePr>
        <p:xfrm>
          <a:off x="379345" y="1366217"/>
          <a:ext cx="8486230" cy="38404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354890">
                  <a:extLst>
                    <a:ext uri="{9D8B030D-6E8A-4147-A177-3AD203B41FA5}">
                      <a16:colId xmlns:a16="http://schemas.microsoft.com/office/drawing/2014/main" val="2234808300"/>
                    </a:ext>
                  </a:extLst>
                </a:gridCol>
                <a:gridCol w="1532835">
                  <a:extLst>
                    <a:ext uri="{9D8B030D-6E8A-4147-A177-3AD203B41FA5}">
                      <a16:colId xmlns:a16="http://schemas.microsoft.com/office/drawing/2014/main" val="2463471976"/>
                    </a:ext>
                  </a:extLst>
                </a:gridCol>
                <a:gridCol w="1532835">
                  <a:extLst>
                    <a:ext uri="{9D8B030D-6E8A-4147-A177-3AD203B41FA5}">
                      <a16:colId xmlns:a16="http://schemas.microsoft.com/office/drawing/2014/main" val="466392310"/>
                    </a:ext>
                  </a:extLst>
                </a:gridCol>
                <a:gridCol w="1532835">
                  <a:extLst>
                    <a:ext uri="{9D8B030D-6E8A-4147-A177-3AD203B41FA5}">
                      <a16:colId xmlns:a16="http://schemas.microsoft.com/office/drawing/2014/main" val="2342725666"/>
                    </a:ext>
                  </a:extLst>
                </a:gridCol>
                <a:gridCol w="1532835">
                  <a:extLst>
                    <a:ext uri="{9D8B030D-6E8A-4147-A177-3AD203B41FA5}">
                      <a16:colId xmlns:a16="http://schemas.microsoft.com/office/drawing/2014/main" val="4068918325"/>
                    </a:ext>
                  </a:extLst>
                </a:gridCol>
              </a:tblGrid>
              <a:tr h="29226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/>
                        <a:t>2014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/>
                        <a:t>Today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7291016"/>
                  </a:ext>
                </a:extLst>
              </a:tr>
              <a:tr h="47692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Total Members</a:t>
                      </a:r>
                    </a:p>
                  </a:txBody>
                  <a:tcPr>
                    <a:solidFill>
                      <a:srgbClr val="1F8B9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Percentage Share of Segment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1F8B9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2024 Membership Changes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1F8B9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Percentage Share of Segment</a:t>
                      </a:r>
                    </a:p>
                  </a:txBody>
                  <a:tcPr>
                    <a:solidFill>
                      <a:srgbClr val="1F8B9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1929820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0" lvl="1" indent="0" algn="l" defTabSz="914400" rtl="0" eaLnBrk="1" latinLnBrk="0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Number of Cities</a:t>
                      </a:r>
                    </a:p>
                    <a:p>
                      <a:pPr marL="0" lvl="1" indent="0" algn="l" defTabSz="914400" rtl="0" eaLnBrk="1" latinLnBrk="0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endParaRPr 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90%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+10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87.5%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3769172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Number of Cryptocurrency or Data Centers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n/a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+2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2.5% </a:t>
                      </a:r>
                      <a:r>
                        <a:rPr lang="en-US" baseline="30000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3319010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0" lvl="1" indent="0" algn="l" defTabSz="914400" rtl="0" eaLnBrk="1" latinLnBrk="0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Number of Other</a:t>
                      </a:r>
                      <a:r>
                        <a:rPr lang="en-US" sz="1800" b="1" kern="1200" baseline="300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</a:p>
                    <a:p>
                      <a:pPr marL="0" lvl="1" indent="0" algn="l" defTabSz="914400" rtl="0" eaLnBrk="1" latinLnBrk="0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endParaRPr 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10%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+1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1939310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893D7CAA-D8F2-1D71-BFBD-8DB28D141286}"/>
              </a:ext>
            </a:extLst>
          </p:cNvPr>
          <p:cNvSpPr txBox="1"/>
          <p:nvPr/>
        </p:nvSpPr>
        <p:spPr>
          <a:xfrm>
            <a:off x="379345" y="5429914"/>
            <a:ext cx="83058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aseline="30000" dirty="0"/>
              <a:t>7 </a:t>
            </a:r>
            <a:r>
              <a:rPr lang="en-US" sz="1200" dirty="0"/>
              <a:t>Per direction from ERCOT for 2025 Membership, Cryptocurrency and Data Centers should select “Industrial Segment”.</a:t>
            </a:r>
          </a:p>
          <a:p>
            <a:r>
              <a:rPr lang="en-US" sz="1200" baseline="30000" dirty="0"/>
              <a:t>8 </a:t>
            </a:r>
            <a:r>
              <a:rPr lang="en-US" sz="1200" dirty="0"/>
              <a:t>Includes Water Supply/Authority Districts, Housing Authority, etc. </a:t>
            </a:r>
          </a:p>
        </p:txBody>
      </p:sp>
    </p:spTree>
    <p:extLst>
      <p:ext uri="{BB962C8B-B14F-4D97-AF65-F5344CB8AC3E}">
        <p14:creationId xmlns:p14="http://schemas.microsoft.com/office/powerpoint/2010/main" val="29696062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A28B82-0E14-83BB-722D-F939396D9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81802"/>
            <a:ext cx="8458200" cy="518318"/>
          </a:xfrm>
        </p:spPr>
        <p:txBody>
          <a:bodyPr/>
          <a:lstStyle/>
          <a:p>
            <a:r>
              <a:rPr lang="en-US"/>
              <a:t>Reminder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C4A5D0-D5A7-E6C4-D952-F4BCD8F0C9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582" y="1280319"/>
            <a:ext cx="8534400" cy="3200399"/>
          </a:xfrm>
        </p:spPr>
        <p:txBody>
          <a:bodyPr lIns="274320" tIns="274320" rIns="274320" bIns="274320" anchor="t"/>
          <a:lstStyle/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SzPct val="102000"/>
              <a:tabLst>
                <a:tab pos="457200" algn="l"/>
              </a:tabLst>
            </a:pPr>
            <a:r>
              <a:rPr lang="en-US">
                <a:effectLst/>
                <a:ea typeface="Calibri" panose="020F0502020204030204" pitchFamily="34" charset="0"/>
                <a:cs typeface="Times New Roman"/>
              </a:rPr>
              <a:t>For Membership related questions</a:t>
            </a:r>
            <a:r>
              <a:rPr lang="en-US" b="1">
                <a:effectLst/>
                <a:ea typeface="Calibri" panose="020F0502020204030204" pitchFamily="34" charset="0"/>
                <a:cs typeface="Times New Roman"/>
              </a:rPr>
              <a:t> </a:t>
            </a:r>
            <a:r>
              <a:rPr lang="en-US">
                <a:effectLst/>
                <a:ea typeface="Calibri" panose="020F0502020204030204" pitchFamily="34" charset="0"/>
                <a:cs typeface="Times New Roman"/>
              </a:rPr>
              <a:t>contact </a:t>
            </a:r>
            <a:r>
              <a:rPr lang="en-US" u="sng">
                <a:solidFill>
                  <a:srgbClr val="0000FF"/>
                </a:solidFill>
                <a:effectLst/>
                <a:ea typeface="Calibri" panose="020F0502020204030204" pitchFamily="34" charset="0"/>
                <a:cs typeface="Times New Roman"/>
                <a:hlinkClick r:id="rId3"/>
              </a:rPr>
              <a:t>membership@ercot.com</a:t>
            </a:r>
            <a:r>
              <a:rPr lang="en-US">
                <a:effectLst/>
                <a:ea typeface="Calibri" panose="020F0502020204030204" pitchFamily="34" charset="0"/>
                <a:cs typeface="Times New Roman"/>
              </a:rPr>
              <a:t> or visit </a:t>
            </a:r>
            <a:r>
              <a:rPr lang="en-US" u="sng">
                <a:solidFill>
                  <a:srgbClr val="0000FF"/>
                </a:solidFill>
                <a:effectLst/>
                <a:ea typeface="Calibri" panose="020F0502020204030204" pitchFamily="34" charset="0"/>
                <a:cs typeface="Times New Roman"/>
                <a:hlinkClick r:id="rId4"/>
              </a:rPr>
              <a:t>Membership (ercot.com)</a:t>
            </a:r>
            <a:r>
              <a:rPr lang="en-US">
                <a:effectLst/>
                <a:ea typeface="Calibri" panose="020F0502020204030204" pitchFamily="34" charset="0"/>
                <a:cs typeface="Times New Roman"/>
              </a:rPr>
              <a:t> or see </a:t>
            </a:r>
            <a:r>
              <a:rPr lang="en-US" i="1">
                <a:effectLst/>
                <a:ea typeface="Calibri" panose="020F0502020204030204" pitchFamily="34" charset="0"/>
                <a:cs typeface="Times New Roman"/>
              </a:rPr>
              <a:t>Article 3 Members</a:t>
            </a:r>
            <a:r>
              <a:rPr lang="en-US">
                <a:effectLst/>
                <a:ea typeface="Calibri" panose="020F0502020204030204" pitchFamily="34" charset="0"/>
                <a:cs typeface="Times New Roman"/>
              </a:rPr>
              <a:t> of </a:t>
            </a:r>
            <a:r>
              <a:rPr lang="en-US" u="sng">
                <a:solidFill>
                  <a:srgbClr val="0000FF"/>
                </a:solidFill>
                <a:effectLst/>
                <a:ea typeface="Calibri" panose="020F0502020204030204" pitchFamily="34" charset="0"/>
                <a:cs typeface="Times New Roman"/>
                <a:hlinkClick r:id="rId5"/>
              </a:rPr>
              <a:t>Amended and Restated Bylaws of ERCOT</a:t>
            </a:r>
            <a:endParaRPr lang="en-US">
              <a:effectLst/>
              <a:ea typeface="Calibri" panose="020F0502020204030204" pitchFamily="34" charset="0"/>
              <a:cs typeface="Times New Roman"/>
            </a:endParaRPr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6FDF39-503D-EB20-0CA0-4BD8721A53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8089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41A8A0-5B65-353E-040D-2D57C6FF9D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5757AFD-28D8-4ED9-8D44-511663F304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9E2D63E-53B0-E35C-6282-0E0E335A63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9109" y="1155081"/>
            <a:ext cx="6825782" cy="4547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3958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CDB693-A7C6-D864-2D95-E9E34239E87F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17120" y="2595062"/>
            <a:ext cx="8509759" cy="2957839"/>
          </a:xfrm>
          <a:solidFill>
            <a:schemeClr val="accent1">
              <a:lumMod val="20000"/>
              <a:lumOff val="80000"/>
            </a:schemeClr>
          </a:solidFill>
          <a:ln>
            <a:solidFill>
              <a:srgbClr val="00AEC7">
                <a:alpha val="59000"/>
              </a:srgbClr>
            </a:solidFill>
          </a:ln>
        </p:spPr>
        <p:txBody>
          <a:bodyPr lIns="274320" tIns="274320" rIns="274320" bIns="274320" anchor="t"/>
          <a:lstStyle/>
          <a:p>
            <a:r>
              <a:rPr lang="en-US" sz="2000" b="1" dirty="0"/>
              <a:t>Key Takeaways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If stakeholders want to explore changes to Segment structure, ERCOT can facilitate a series of workshops starting in January.</a:t>
            </a:r>
            <a:endParaRPr lang="en-US" sz="1800" dirty="0"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Data on changing Membership is presented in this slide deck; trends show increasing diversity of Generators and the Industrial Consumer Segment, as well as more total Members.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ERCOT Bylaws are the governing document for Segment definitions; any change will require a Bylaws amendment.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742950" lvl="1" indent="-285750" algn="just">
              <a:spcAft>
                <a:spcPts val="1200"/>
              </a:spcAft>
              <a:buFont typeface="Arial" panose="020B0604020202020204" pitchFamily="34" charset="0"/>
              <a:buChar char="–"/>
            </a:pPr>
            <a:endParaRPr lang="en-US" sz="12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83A9306-5308-3A9E-B159-00FA27F3B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chemeClr val="accent1"/>
                </a:solidFill>
              </a:rPr>
              <a:t>Overview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F6E5A4-446F-EA30-44E7-9E8A2AB04E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02F93E5-232C-E0D0-25FA-B50B681A0718}"/>
              </a:ext>
            </a:extLst>
          </p:cNvPr>
          <p:cNvSpPr txBox="1"/>
          <p:nvPr/>
        </p:nvSpPr>
        <p:spPr>
          <a:xfrm>
            <a:off x="304800" y="762000"/>
            <a:ext cx="8509759" cy="2000548"/>
          </a:xfrm>
          <a:prstGeom prst="rect">
            <a:avLst/>
          </a:prstGeom>
          <a:noFill/>
        </p:spPr>
        <p:txBody>
          <a:bodyPr wrap="square" lIns="274320" tIns="274320" rIns="274320" bIns="274320" anchor="t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Purpose</a:t>
            </a:r>
          </a:p>
          <a:p>
            <a:pPr marL="742950" lvl="1" indent="-285750" algn="just">
              <a:buFont typeface="Arial" panose="020B0604020202020204" pitchFamily="34" charset="0"/>
              <a:buChar char="–"/>
            </a:pPr>
            <a:r>
              <a:rPr lang="en-US" dirty="0"/>
              <a:t>Provide background on origins of current Segments</a:t>
            </a:r>
          </a:p>
          <a:p>
            <a:pPr marL="742950" lvl="1" indent="-285750" algn="just">
              <a:buFont typeface="Arial" panose="020B0604020202020204" pitchFamily="34" charset="0"/>
              <a:buChar char="–"/>
            </a:pPr>
            <a:r>
              <a:rPr lang="en-US" dirty="0"/>
              <a:t>Provide data on how Membership composition has changed since 2014 </a:t>
            </a:r>
            <a:endParaRPr lang="en-US" dirty="0">
              <a:cs typeface="Arial"/>
            </a:endParaRPr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81658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A2E25-DC98-4ED8-5856-248B804286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899318"/>
          </a:xfrm>
        </p:spPr>
        <p:txBody>
          <a:bodyPr/>
          <a:lstStyle/>
          <a:p>
            <a:r>
              <a:rPr lang="en-US" sz="2400"/>
              <a:t>Discussion of Membership Segment Composition - Origins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BB6D94-A6EB-CB41-8EFC-710D710AE5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A201FB5-7136-C735-25D6-2786D881F39E}"/>
              </a:ext>
            </a:extLst>
          </p:cNvPr>
          <p:cNvSpPr txBox="1"/>
          <p:nvPr/>
        </p:nvSpPr>
        <p:spPr>
          <a:xfrm>
            <a:off x="381000" y="1444548"/>
            <a:ext cx="8153402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At the September 19, 2024 TAC meeting, ERCOT shared that in light of the changing composition of the overall market, ERCOT supports a long-term broader discussion of Segment composition, which may include updates to the Bylaws’ Segment definitions</a:t>
            </a:r>
          </a:p>
          <a:p>
            <a:pPr marL="742950" lvl="1" indent="-285750" algn="just">
              <a:spcAft>
                <a:spcPts val="600"/>
              </a:spcAft>
              <a:buFont typeface="Arial" panose="020B0604020202020204" pitchFamily="34" charset="0"/>
              <a:buChar char="–"/>
            </a:pPr>
            <a:r>
              <a:rPr lang="en-US" dirty="0"/>
              <a:t>This was prompted in part by ERCOT needing to determine which Segment </a:t>
            </a:r>
            <a:r>
              <a:rPr lang="en-US" sz="1800" dirty="0"/>
              <a:t>data and cryptocurrency centers should join, as they didn’t fit neatly into either the Industrial Consumer Segment or Large Commercial Consumer Segment</a:t>
            </a:r>
            <a:endParaRPr lang="en-US" dirty="0"/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‒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78156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A2E25-DC98-4ED8-5856-248B804286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899318"/>
          </a:xfrm>
        </p:spPr>
        <p:txBody>
          <a:bodyPr/>
          <a:lstStyle/>
          <a:p>
            <a:r>
              <a:rPr lang="en-US" sz="2400"/>
              <a:t>History of Membership Segment Composition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BB6D94-A6EB-CB41-8EFC-710D710AE5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A201FB5-7136-C735-25D6-2786D881F39E}"/>
              </a:ext>
            </a:extLst>
          </p:cNvPr>
          <p:cNvSpPr txBox="1"/>
          <p:nvPr/>
        </p:nvSpPr>
        <p:spPr>
          <a:xfrm>
            <a:off x="381000" y="1155405"/>
            <a:ext cx="8153402" cy="457048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171450" indent="-1714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Prior to 2021, the Public Utility Regulatory Act 39.151(g) required that the governing body of ERCOT be composed of the following Segments: </a:t>
            </a:r>
          </a:p>
          <a:p>
            <a:pPr marL="800100" lvl="1" indent="-342900" algn="just">
              <a:spcAft>
                <a:spcPts val="600"/>
              </a:spcAft>
              <a:buFont typeface="Arial" panose="020B0604020202020204" pitchFamily="34" charset="0"/>
              <a:buChar char="–"/>
            </a:pPr>
            <a:r>
              <a:rPr lang="en-US" dirty="0"/>
              <a:t>Independent Generator</a:t>
            </a:r>
            <a:endParaRPr lang="en-US" dirty="0">
              <a:cs typeface="Arial"/>
            </a:endParaRPr>
          </a:p>
          <a:p>
            <a:pPr marL="800100" lvl="1" indent="-342900" algn="just">
              <a:spcAft>
                <a:spcPts val="600"/>
              </a:spcAft>
              <a:buFont typeface="Arial" panose="020B0604020202020204" pitchFamily="34" charset="0"/>
              <a:buChar char="–"/>
            </a:pPr>
            <a:r>
              <a:rPr lang="en-US" dirty="0"/>
              <a:t>Investor-Owned Utility</a:t>
            </a:r>
            <a:endParaRPr lang="en-US" dirty="0">
              <a:cs typeface="Arial"/>
            </a:endParaRPr>
          </a:p>
          <a:p>
            <a:pPr marL="800100" lvl="1" indent="-342900" algn="just">
              <a:spcAft>
                <a:spcPts val="600"/>
              </a:spcAft>
              <a:buFont typeface="Arial" panose="020B0604020202020204" pitchFamily="34" charset="0"/>
              <a:buChar char="–"/>
            </a:pPr>
            <a:r>
              <a:rPr lang="en-US" dirty="0"/>
              <a:t>Independent Power Marketer</a:t>
            </a:r>
            <a:endParaRPr lang="en-US" dirty="0">
              <a:cs typeface="Arial"/>
            </a:endParaRPr>
          </a:p>
          <a:p>
            <a:pPr marL="800100" lvl="1" indent="-342900" algn="just">
              <a:spcAft>
                <a:spcPts val="600"/>
              </a:spcAft>
              <a:buFont typeface="Arial" panose="020B0604020202020204" pitchFamily="34" charset="0"/>
              <a:buChar char="–"/>
            </a:pPr>
            <a:r>
              <a:rPr lang="en-US" dirty="0"/>
              <a:t>Independent Retail Electric Provider</a:t>
            </a:r>
            <a:endParaRPr lang="en-US" dirty="0">
              <a:cs typeface="Arial"/>
            </a:endParaRPr>
          </a:p>
          <a:p>
            <a:pPr marL="800100" lvl="1" indent="-342900" algn="just">
              <a:spcAft>
                <a:spcPts val="600"/>
              </a:spcAft>
              <a:buFont typeface="Arial" panose="020B0604020202020204" pitchFamily="34" charset="0"/>
              <a:buChar char="–"/>
            </a:pPr>
            <a:r>
              <a:rPr lang="en-US" dirty="0"/>
              <a:t>Municipal</a:t>
            </a:r>
            <a:endParaRPr lang="en-US" dirty="0">
              <a:cs typeface="Arial"/>
            </a:endParaRPr>
          </a:p>
          <a:p>
            <a:pPr marL="800100" lvl="1" indent="-342900" algn="just">
              <a:spcAft>
                <a:spcPts val="600"/>
              </a:spcAft>
              <a:buFont typeface="Arial" panose="020B0604020202020204" pitchFamily="34" charset="0"/>
              <a:buChar char="–"/>
            </a:pPr>
            <a:r>
              <a:rPr lang="en-US" dirty="0"/>
              <a:t>Cooperative</a:t>
            </a:r>
          </a:p>
          <a:p>
            <a:pPr marL="800100" lvl="1" indent="-342900" algn="just">
              <a:spcAft>
                <a:spcPts val="600"/>
              </a:spcAft>
              <a:buFont typeface="Arial" panose="020B0604020202020204" pitchFamily="34" charset="0"/>
              <a:buChar char="–"/>
            </a:pPr>
            <a:r>
              <a:rPr lang="en-US" dirty="0">
                <a:cs typeface="Arial"/>
              </a:rPr>
              <a:t>Consumer (Commercial/Industrial/Residential)</a:t>
            </a:r>
          </a:p>
          <a:p>
            <a:pPr marL="176213" lvl="1" indent="-176213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In 2021, Texas Senate Bill 2 took out the Segment language from PURA</a:t>
            </a:r>
          </a:p>
          <a:p>
            <a:pPr marL="176213" lvl="1" indent="-176213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Segments continue to be defined in the ERCOT Bylaws</a:t>
            </a:r>
          </a:p>
        </p:txBody>
      </p:sp>
    </p:spTree>
    <p:extLst>
      <p:ext uri="{BB962C8B-B14F-4D97-AF65-F5344CB8AC3E}">
        <p14:creationId xmlns:p14="http://schemas.microsoft.com/office/powerpoint/2010/main" val="21192407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A2E25-DC98-4ED8-5856-248B804286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228600"/>
            <a:ext cx="8458200" cy="899318"/>
          </a:xfrm>
        </p:spPr>
        <p:txBody>
          <a:bodyPr lIns="91440" tIns="45720" rIns="91440" bIns="45720" anchor="t"/>
          <a:lstStyle/>
          <a:p>
            <a:r>
              <a:rPr lang="en-US" sz="2400"/>
              <a:t>Data on Change in Membership since </a:t>
            </a:r>
            <a:r>
              <a:rPr lang="en-US"/>
              <a:t>2014;</a:t>
            </a:r>
            <a:r>
              <a:rPr lang="en-US" sz="2400"/>
              <a:t> Overall Number of Members 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BB6D94-A6EB-CB41-8EFC-710D710AE5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57798A5A-4A59-F896-A8BA-C24837FD03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6808191"/>
              </p:ext>
            </p:extLst>
          </p:nvPr>
        </p:nvGraphicFramePr>
        <p:xfrm>
          <a:off x="71990" y="1672120"/>
          <a:ext cx="8972582" cy="288235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822960">
                  <a:extLst>
                    <a:ext uri="{9D8B030D-6E8A-4147-A177-3AD203B41FA5}">
                      <a16:colId xmlns:a16="http://schemas.microsoft.com/office/drawing/2014/main" val="1587741434"/>
                    </a:ext>
                  </a:extLst>
                </a:gridCol>
                <a:gridCol w="736832">
                  <a:extLst>
                    <a:ext uri="{9D8B030D-6E8A-4147-A177-3AD203B41FA5}">
                      <a16:colId xmlns:a16="http://schemas.microsoft.com/office/drawing/2014/main" val="3922716168"/>
                    </a:ext>
                  </a:extLst>
                </a:gridCol>
                <a:gridCol w="741279">
                  <a:extLst>
                    <a:ext uri="{9D8B030D-6E8A-4147-A177-3AD203B41FA5}">
                      <a16:colId xmlns:a16="http://schemas.microsoft.com/office/drawing/2014/main" val="2312625328"/>
                    </a:ext>
                  </a:extLst>
                </a:gridCol>
                <a:gridCol w="741279">
                  <a:extLst>
                    <a:ext uri="{9D8B030D-6E8A-4147-A177-3AD203B41FA5}">
                      <a16:colId xmlns:a16="http://schemas.microsoft.com/office/drawing/2014/main" val="2481764277"/>
                    </a:ext>
                  </a:extLst>
                </a:gridCol>
                <a:gridCol w="741279">
                  <a:extLst>
                    <a:ext uri="{9D8B030D-6E8A-4147-A177-3AD203B41FA5}">
                      <a16:colId xmlns:a16="http://schemas.microsoft.com/office/drawing/2014/main" val="3798347980"/>
                    </a:ext>
                  </a:extLst>
                </a:gridCol>
                <a:gridCol w="741279">
                  <a:extLst>
                    <a:ext uri="{9D8B030D-6E8A-4147-A177-3AD203B41FA5}">
                      <a16:colId xmlns:a16="http://schemas.microsoft.com/office/drawing/2014/main" val="3770592625"/>
                    </a:ext>
                  </a:extLst>
                </a:gridCol>
                <a:gridCol w="741279">
                  <a:extLst>
                    <a:ext uri="{9D8B030D-6E8A-4147-A177-3AD203B41FA5}">
                      <a16:colId xmlns:a16="http://schemas.microsoft.com/office/drawing/2014/main" val="4104833038"/>
                    </a:ext>
                  </a:extLst>
                </a:gridCol>
                <a:gridCol w="741279">
                  <a:extLst>
                    <a:ext uri="{9D8B030D-6E8A-4147-A177-3AD203B41FA5}">
                      <a16:colId xmlns:a16="http://schemas.microsoft.com/office/drawing/2014/main" val="3132518668"/>
                    </a:ext>
                  </a:extLst>
                </a:gridCol>
                <a:gridCol w="741279">
                  <a:extLst>
                    <a:ext uri="{9D8B030D-6E8A-4147-A177-3AD203B41FA5}">
                      <a16:colId xmlns:a16="http://schemas.microsoft.com/office/drawing/2014/main" val="3711748384"/>
                    </a:ext>
                  </a:extLst>
                </a:gridCol>
                <a:gridCol w="741279">
                  <a:extLst>
                    <a:ext uri="{9D8B030D-6E8A-4147-A177-3AD203B41FA5}">
                      <a16:colId xmlns:a16="http://schemas.microsoft.com/office/drawing/2014/main" val="2331412876"/>
                    </a:ext>
                  </a:extLst>
                </a:gridCol>
                <a:gridCol w="741279">
                  <a:extLst>
                    <a:ext uri="{9D8B030D-6E8A-4147-A177-3AD203B41FA5}">
                      <a16:colId xmlns:a16="http://schemas.microsoft.com/office/drawing/2014/main" val="3945818990"/>
                    </a:ext>
                  </a:extLst>
                </a:gridCol>
                <a:gridCol w="741279">
                  <a:extLst>
                    <a:ext uri="{9D8B030D-6E8A-4147-A177-3AD203B41FA5}">
                      <a16:colId xmlns:a16="http://schemas.microsoft.com/office/drawing/2014/main" val="255188345"/>
                    </a:ext>
                  </a:extLst>
                </a:gridCol>
              </a:tblGrid>
              <a:tr h="399767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noFill/>
                  </a:tcPr>
                </a:tc>
                <a:tc gridSpan="11"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Total Number of Members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6465385"/>
                  </a:ext>
                </a:extLst>
              </a:tr>
              <a:tr h="385562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>
                          <a:solidFill>
                            <a:schemeClr val="bg1"/>
                          </a:solidFill>
                        </a:rPr>
                        <a:t>2014</a:t>
                      </a:r>
                    </a:p>
                  </a:txBody>
                  <a:tcPr anchor="ctr">
                    <a:solidFill>
                      <a:srgbClr val="1F8B9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>
                          <a:solidFill>
                            <a:schemeClr val="bg1"/>
                          </a:solidFill>
                        </a:rPr>
                        <a:t>2015</a:t>
                      </a:r>
                    </a:p>
                  </a:txBody>
                  <a:tcPr anchor="ctr">
                    <a:solidFill>
                      <a:srgbClr val="1F8B9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>
                          <a:solidFill>
                            <a:schemeClr val="bg1"/>
                          </a:solidFill>
                        </a:rPr>
                        <a:t>2016</a:t>
                      </a:r>
                    </a:p>
                  </a:txBody>
                  <a:tcPr anchor="ctr">
                    <a:solidFill>
                      <a:srgbClr val="1F8B9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>
                          <a:solidFill>
                            <a:schemeClr val="bg1"/>
                          </a:solidFill>
                        </a:rPr>
                        <a:t>2017</a:t>
                      </a:r>
                    </a:p>
                  </a:txBody>
                  <a:tcPr anchor="ctr">
                    <a:solidFill>
                      <a:srgbClr val="1F8B9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2018</a:t>
                      </a:r>
                    </a:p>
                  </a:txBody>
                  <a:tcPr anchor="ctr">
                    <a:solidFill>
                      <a:srgbClr val="1F8B9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>
                          <a:solidFill>
                            <a:schemeClr val="bg1"/>
                          </a:solidFill>
                        </a:rPr>
                        <a:t>2019</a:t>
                      </a:r>
                    </a:p>
                  </a:txBody>
                  <a:tcPr anchor="ctr">
                    <a:solidFill>
                      <a:srgbClr val="1F8B9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>
                          <a:solidFill>
                            <a:schemeClr val="bg1"/>
                          </a:solidFill>
                        </a:rPr>
                        <a:t>2020</a:t>
                      </a:r>
                    </a:p>
                  </a:txBody>
                  <a:tcPr anchor="ctr">
                    <a:solidFill>
                      <a:srgbClr val="1F8B9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>
                          <a:solidFill>
                            <a:schemeClr val="bg1"/>
                          </a:solidFill>
                        </a:rPr>
                        <a:t>2021</a:t>
                      </a:r>
                    </a:p>
                  </a:txBody>
                  <a:tcPr anchor="ctr">
                    <a:solidFill>
                      <a:srgbClr val="1F8B9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>
                          <a:solidFill>
                            <a:schemeClr val="bg1"/>
                          </a:solidFill>
                        </a:rPr>
                        <a:t>2022</a:t>
                      </a:r>
                    </a:p>
                  </a:txBody>
                  <a:tcPr anchor="ctr">
                    <a:solidFill>
                      <a:srgbClr val="1F8B9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>
                          <a:solidFill>
                            <a:schemeClr val="bg1"/>
                          </a:solidFill>
                        </a:rPr>
                        <a:t>2023</a:t>
                      </a:r>
                    </a:p>
                  </a:txBody>
                  <a:tcPr anchor="ctr">
                    <a:solidFill>
                      <a:srgbClr val="1F8B9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>
                          <a:solidFill>
                            <a:schemeClr val="bg1"/>
                          </a:solidFill>
                        </a:rPr>
                        <a:t>2024</a:t>
                      </a:r>
                    </a:p>
                  </a:txBody>
                  <a:tcPr anchor="ctr">
                    <a:solidFill>
                      <a:srgbClr val="1F8B9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4622233"/>
                  </a:ext>
                </a:extLst>
              </a:tr>
              <a:tr h="524256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solidFill>
                            <a:schemeClr val="bg1"/>
                          </a:solidFill>
                        </a:rPr>
                        <a:t>Corporate</a:t>
                      </a:r>
                      <a:r>
                        <a:rPr lang="en-US" sz="900" b="1" baseline="300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276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271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285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282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257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262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239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275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279</a:t>
                      </a:r>
                      <a:endParaRPr lang="en-US"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333</a:t>
                      </a:r>
                      <a:endParaRPr lang="en-US"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471605"/>
                  </a:ext>
                </a:extLst>
              </a:tr>
              <a:tr h="52425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>
                          <a:solidFill>
                            <a:schemeClr val="bg1"/>
                          </a:solidFill>
                        </a:rPr>
                        <a:t>Associate</a:t>
                      </a:r>
                    </a:p>
                    <a:p>
                      <a:pPr algn="ctr"/>
                      <a:endParaRPr lang="en-US"/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2447512"/>
                  </a:ext>
                </a:extLst>
              </a:tr>
              <a:tr h="52425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>
                          <a:solidFill>
                            <a:schemeClr val="bg1"/>
                          </a:solidFill>
                        </a:rPr>
                        <a:t>Adjunct</a:t>
                      </a:r>
                    </a:p>
                    <a:p>
                      <a:pPr algn="ctr"/>
                      <a:endParaRPr lang="en-US"/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7056455"/>
                  </a:ext>
                </a:extLst>
              </a:tr>
              <a:tr h="524256">
                <a:tc>
                  <a:txBody>
                    <a:bodyPr/>
                    <a:lstStyle/>
                    <a:p>
                      <a:r>
                        <a:rPr lang="en-US" b="1">
                          <a:solidFill>
                            <a:schemeClr val="bg1"/>
                          </a:solidFill>
                        </a:rPr>
                        <a:t>Total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/>
                        <a:t>309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/>
                        <a:t>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/>
                        <a:t>297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/>
                        <a:t>309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/>
                        <a:t>299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/>
                        <a:t>276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/>
                        <a:t>281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/>
                        <a:t>257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/>
                        <a:t>293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b="1"/>
                        <a:t>298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356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099242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58271AA8-13F2-B114-079A-BBEBA186BAF1}"/>
              </a:ext>
            </a:extLst>
          </p:cNvPr>
          <p:cNvSpPr txBox="1"/>
          <p:nvPr/>
        </p:nvSpPr>
        <p:spPr>
          <a:xfrm>
            <a:off x="425191" y="5780206"/>
            <a:ext cx="3215784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200" baseline="30000" dirty="0"/>
              <a:t>1 </a:t>
            </a:r>
            <a:r>
              <a:rPr lang="en-US" sz="1200" dirty="0"/>
              <a:t>Includes OPUC and TAC Residential.</a:t>
            </a:r>
            <a:endParaRPr lang="en-US" sz="1200" dirty="0">
              <a:cs typeface="Arial"/>
            </a:endParaRPr>
          </a:p>
          <a:p>
            <a:r>
              <a:rPr lang="en-US" sz="1200" dirty="0">
                <a:highlight>
                  <a:srgbClr val="FFFF00"/>
                </a:highlight>
              </a:rPr>
              <a:t> </a:t>
            </a:r>
            <a:endParaRPr lang="en-US" sz="1200" dirty="0">
              <a:highlight>
                <a:srgbClr val="FFFF00"/>
              </a:highlight>
              <a:cs typeface="Arial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4B092C7-9F06-800F-584E-F472D600927D}"/>
              </a:ext>
            </a:extLst>
          </p:cNvPr>
          <p:cNvSpPr txBox="1">
            <a:spLocks/>
          </p:cNvSpPr>
          <p:nvPr/>
        </p:nvSpPr>
        <p:spPr>
          <a:xfrm>
            <a:off x="425191" y="5079361"/>
            <a:ext cx="8375909" cy="503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AEC7">
                <a:alpha val="59000"/>
              </a:srgbClr>
            </a:solidFill>
          </a:ln>
        </p:spPr>
        <p:txBody>
          <a:bodyPr lIns="274320" tIns="91440" rIns="274320" bIns="91440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/>
              <a:t>Key Takeaway: </a:t>
            </a:r>
            <a:r>
              <a:rPr lang="en-US" sz="1800" dirty="0"/>
              <a:t>2024 was the highest Membership year to date – 2025 TBD. </a:t>
            </a:r>
          </a:p>
        </p:txBody>
      </p:sp>
    </p:spTree>
    <p:extLst>
      <p:ext uri="{BB962C8B-B14F-4D97-AF65-F5344CB8AC3E}">
        <p14:creationId xmlns:p14="http://schemas.microsoft.com/office/powerpoint/2010/main" val="40500944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A2E25-DC98-4ED8-5856-248B804286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228600"/>
            <a:ext cx="8458200" cy="899318"/>
          </a:xfrm>
        </p:spPr>
        <p:txBody>
          <a:bodyPr/>
          <a:lstStyle/>
          <a:p>
            <a:r>
              <a:rPr lang="en-US" sz="2400" dirty="0"/>
              <a:t>Refresher on Segment Seats for TAC</a:t>
            </a:r>
            <a:r>
              <a:rPr lang="en-US" sz="2400" baseline="30000" dirty="0"/>
              <a:t>2</a:t>
            </a:r>
            <a:r>
              <a:rPr lang="en-US" sz="2400" dirty="0"/>
              <a:t>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BB6D94-A6EB-CB41-8EFC-710D710AE5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347C8E4-0C57-7CC2-80C2-CBFF58E48C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4803284"/>
              </p:ext>
            </p:extLst>
          </p:nvPr>
        </p:nvGraphicFramePr>
        <p:xfrm>
          <a:off x="1587730" y="795585"/>
          <a:ext cx="6217920" cy="4571999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399032">
                  <a:extLst>
                    <a:ext uri="{9D8B030D-6E8A-4147-A177-3AD203B41FA5}">
                      <a16:colId xmlns:a16="http://schemas.microsoft.com/office/drawing/2014/main" val="1389884916"/>
                    </a:ext>
                  </a:extLst>
                </a:gridCol>
                <a:gridCol w="3264407">
                  <a:extLst>
                    <a:ext uri="{9D8B030D-6E8A-4147-A177-3AD203B41FA5}">
                      <a16:colId xmlns:a16="http://schemas.microsoft.com/office/drawing/2014/main" val="2487959723"/>
                    </a:ext>
                  </a:extLst>
                </a:gridCol>
                <a:gridCol w="1554481">
                  <a:extLst>
                    <a:ext uri="{9D8B030D-6E8A-4147-A177-3AD203B41FA5}">
                      <a16:colId xmlns:a16="http://schemas.microsoft.com/office/drawing/2014/main" val="1879524451"/>
                    </a:ext>
                  </a:extLst>
                </a:gridCol>
              </a:tblGrid>
              <a:tr h="3841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604545"/>
                  </a:ext>
                </a:extLst>
              </a:tr>
              <a:tr h="432157">
                <a:tc rowSpan="7"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solidFill>
                            <a:schemeClr val="bg1"/>
                          </a:solidFill>
                        </a:rPr>
                        <a:t>TAC</a:t>
                      </a: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Independent Generators: </a:t>
                      </a:r>
                      <a:r>
                        <a:rPr lang="en-US" sz="1200" b="1" dirty="0"/>
                        <a:t>4</a:t>
                      </a:r>
                    </a:p>
                  </a:txBody>
                  <a:tcPr anchor="ctr"/>
                </a:tc>
                <a:tc rowSpan="7"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1 vote for each Representative</a:t>
                      </a: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8192512"/>
                  </a:ext>
                </a:extLst>
              </a:tr>
              <a:tr h="4321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Investor-Owned Utilities: </a:t>
                      </a:r>
                      <a:r>
                        <a:rPr lang="en-US" sz="1200" b="1" dirty="0"/>
                        <a:t>4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3088987"/>
                  </a:ext>
                </a:extLst>
              </a:tr>
              <a:tr h="4321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Independent Power Marketers: </a:t>
                      </a:r>
                      <a:r>
                        <a:rPr lang="en-US" sz="1200" b="1" dirty="0"/>
                        <a:t>4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0395352"/>
                  </a:ext>
                </a:extLst>
              </a:tr>
              <a:tr h="4321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Independent Retail Electric Providers: </a:t>
                      </a:r>
                      <a:r>
                        <a:rPr lang="en-US" sz="1200" b="1" dirty="0"/>
                        <a:t>4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3717733"/>
                  </a:ext>
                </a:extLst>
              </a:tr>
              <a:tr h="4321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Municipals: </a:t>
                      </a:r>
                      <a:r>
                        <a:rPr lang="en-US" sz="1200" b="1" dirty="0"/>
                        <a:t>4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6899468"/>
                  </a:ext>
                </a:extLst>
              </a:tr>
              <a:tr h="4321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Cooperatives: </a:t>
                      </a:r>
                      <a:r>
                        <a:rPr lang="en-US" sz="1200" b="1" dirty="0"/>
                        <a:t>4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8034523"/>
                  </a:ext>
                </a:extLst>
              </a:tr>
              <a:tr h="15949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Industrial Consumer: </a:t>
                      </a:r>
                      <a:r>
                        <a:rPr lang="en-US" sz="1200" b="1" dirty="0"/>
                        <a:t>2</a:t>
                      </a:r>
                    </a:p>
                    <a:p>
                      <a:pPr algn="ctr"/>
                      <a:r>
                        <a:rPr lang="en-US" sz="1200" dirty="0"/>
                        <a:t>Large Commercial Consumer: </a:t>
                      </a:r>
                      <a:r>
                        <a:rPr lang="en-US" sz="1200" b="1" dirty="0"/>
                        <a:t>1</a:t>
                      </a:r>
                    </a:p>
                    <a:p>
                      <a:pPr algn="ctr"/>
                      <a:r>
                        <a:rPr lang="en-US" sz="1200" dirty="0"/>
                        <a:t>Small Commercial Consumer: </a:t>
                      </a:r>
                      <a:r>
                        <a:rPr lang="en-US" sz="1200" b="1" dirty="0"/>
                        <a:t>1</a:t>
                      </a:r>
                    </a:p>
                    <a:p>
                      <a:pPr algn="ctr"/>
                      <a:r>
                        <a:rPr lang="en-US" sz="1200" dirty="0"/>
                        <a:t>Residential: </a:t>
                      </a:r>
                      <a:r>
                        <a:rPr lang="en-US" sz="1200" b="1" dirty="0"/>
                        <a:t>1</a:t>
                      </a:r>
                    </a:p>
                    <a:p>
                      <a:pPr algn="ctr"/>
                      <a:r>
                        <a:rPr lang="en-US" sz="1200" dirty="0"/>
                        <a:t>OPUC: </a:t>
                      </a:r>
                      <a:r>
                        <a:rPr lang="en-US" sz="1200" b="1" dirty="0"/>
                        <a:t>1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2004172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B4149E0C-D84B-1140-A030-CE212B46748D}"/>
              </a:ext>
            </a:extLst>
          </p:cNvPr>
          <p:cNvSpPr txBox="1"/>
          <p:nvPr/>
        </p:nvSpPr>
        <p:spPr>
          <a:xfrm>
            <a:off x="326620" y="5600750"/>
            <a:ext cx="83058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aseline="30000" dirty="0"/>
              <a:t>2 </a:t>
            </a:r>
            <a:r>
              <a:rPr lang="en-US" sz="1200" dirty="0"/>
              <a:t>This voting structure has remained the same since at least 2005, the earliest date for which TAC procedure is readily available </a:t>
            </a:r>
            <a:r>
              <a:rPr lang="en-US" sz="1200" dirty="0">
                <a:hlinkClick r:id="rId3"/>
              </a:rPr>
              <a:t>https://www.ercot.com/files/docs/2005/07/18/tacprocedures2005.doc</a:t>
            </a:r>
            <a:r>
              <a:rPr lang="en-US" sz="1200" dirty="0"/>
              <a:t>.  </a:t>
            </a:r>
          </a:p>
        </p:txBody>
      </p:sp>
    </p:spTree>
    <p:extLst>
      <p:ext uri="{BB962C8B-B14F-4D97-AF65-F5344CB8AC3E}">
        <p14:creationId xmlns:p14="http://schemas.microsoft.com/office/powerpoint/2010/main" val="2859909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A2E25-DC98-4ED8-5856-248B804286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228600"/>
            <a:ext cx="8458200" cy="899318"/>
          </a:xfrm>
        </p:spPr>
        <p:txBody>
          <a:bodyPr/>
          <a:lstStyle/>
          <a:p>
            <a:r>
              <a:rPr lang="en-US" sz="2400" dirty="0"/>
              <a:t>Refresher on Segment Seats for RMS, ROS, and WMS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BB6D94-A6EB-CB41-8EFC-710D710AE5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347C8E4-0C57-7CC2-80C2-CBFF58E48C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4031037"/>
              </p:ext>
            </p:extLst>
          </p:nvPr>
        </p:nvGraphicFramePr>
        <p:xfrm>
          <a:off x="1463040" y="807647"/>
          <a:ext cx="6217920" cy="457199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399032">
                  <a:extLst>
                    <a:ext uri="{9D8B030D-6E8A-4147-A177-3AD203B41FA5}">
                      <a16:colId xmlns:a16="http://schemas.microsoft.com/office/drawing/2014/main" val="1389884916"/>
                    </a:ext>
                  </a:extLst>
                </a:gridCol>
                <a:gridCol w="3264408">
                  <a:extLst>
                    <a:ext uri="{9D8B030D-6E8A-4147-A177-3AD203B41FA5}">
                      <a16:colId xmlns:a16="http://schemas.microsoft.com/office/drawing/2014/main" val="2487959723"/>
                    </a:ext>
                  </a:extLst>
                </a:gridCol>
                <a:gridCol w="1554480">
                  <a:extLst>
                    <a:ext uri="{9D8B030D-6E8A-4147-A177-3AD203B41FA5}">
                      <a16:colId xmlns:a16="http://schemas.microsoft.com/office/drawing/2014/main" val="1879524451"/>
                    </a:ext>
                  </a:extLst>
                </a:gridCol>
              </a:tblGrid>
              <a:tr h="38252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604545"/>
                  </a:ext>
                </a:extLst>
              </a:tr>
              <a:tr h="424449">
                <a:tc rowSpan="7"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solidFill>
                            <a:schemeClr val="bg1"/>
                          </a:solidFill>
                        </a:rPr>
                        <a:t>RMS</a:t>
                      </a:r>
                    </a:p>
                    <a:p>
                      <a:pPr algn="ctr"/>
                      <a:r>
                        <a:rPr lang="en-US" sz="2200" dirty="0">
                          <a:solidFill>
                            <a:schemeClr val="bg1"/>
                          </a:solidFill>
                        </a:rPr>
                        <a:t>ROS</a:t>
                      </a:r>
                    </a:p>
                    <a:p>
                      <a:pPr algn="ctr"/>
                      <a:r>
                        <a:rPr lang="en-US" sz="2200" dirty="0">
                          <a:solidFill>
                            <a:schemeClr val="bg1"/>
                          </a:solidFill>
                        </a:rPr>
                        <a:t>WMS</a:t>
                      </a: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Independent Generators: </a:t>
                      </a:r>
                      <a:r>
                        <a:rPr lang="en-US" sz="1200" b="1" dirty="0"/>
                        <a:t>4</a:t>
                      </a:r>
                    </a:p>
                  </a:txBody>
                  <a:tcPr anchor="ctr"/>
                </a:tc>
                <a:tc rowSpan="6"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1 vote for each Segment</a:t>
                      </a: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8192512"/>
                  </a:ext>
                </a:extLst>
              </a:tr>
              <a:tr h="42444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Investor-Owned Utilities: </a:t>
                      </a:r>
                      <a:r>
                        <a:rPr lang="en-US" sz="1200" b="1" dirty="0"/>
                        <a:t>4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3088987"/>
                  </a:ext>
                </a:extLst>
              </a:tr>
              <a:tr h="42444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200" dirty="0"/>
                        <a:t>Independent Power Marketers: </a:t>
                      </a:r>
                      <a:r>
                        <a:rPr lang="en-US" sz="1200" b="1" dirty="0"/>
                        <a:t>4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0395352"/>
                  </a:ext>
                </a:extLst>
              </a:tr>
              <a:tr h="42444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200" noProof="0" dirty="0">
                          <a:solidFill>
                            <a:srgbClr val="2D3338"/>
                          </a:solidFill>
                          <a:latin typeface="Arial"/>
                        </a:rPr>
                        <a:t>Independent </a:t>
                      </a:r>
                      <a:r>
                        <a:rPr lang="en-US" sz="1200" dirty="0">
                          <a:solidFill>
                            <a:srgbClr val="2D3338"/>
                          </a:solidFill>
                          <a:latin typeface="Arial"/>
                        </a:rPr>
                        <a:t>Re</a:t>
                      </a:r>
                      <a:r>
                        <a:rPr lang="en-US" sz="1200" dirty="0"/>
                        <a:t>tail Electric Providers: </a:t>
                      </a:r>
                      <a:r>
                        <a:rPr lang="en-US" sz="1200" b="1" dirty="0"/>
                        <a:t>4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3717733"/>
                  </a:ext>
                </a:extLst>
              </a:tr>
              <a:tr h="42444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Municipals: </a:t>
                      </a:r>
                      <a:r>
                        <a:rPr lang="en-US" sz="1200" b="1" dirty="0"/>
                        <a:t>4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6899468"/>
                  </a:ext>
                </a:extLst>
              </a:tr>
              <a:tr h="42444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Cooperatives: </a:t>
                      </a:r>
                      <a:r>
                        <a:rPr lang="en-US" sz="1200" b="1" dirty="0"/>
                        <a:t>4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8034523"/>
                  </a:ext>
                </a:extLst>
              </a:tr>
              <a:tr h="16427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Industrial/Commercial Consumer: </a:t>
                      </a:r>
                      <a:r>
                        <a:rPr lang="en-US" sz="1200" b="1" dirty="0"/>
                        <a:t>1 - 3</a:t>
                      </a:r>
                      <a:endParaRPr lang="en-US" b="1" dirty="0"/>
                    </a:p>
                    <a:p>
                      <a:pPr algn="ctr"/>
                      <a:r>
                        <a:rPr lang="en-US" sz="1200" dirty="0"/>
                        <a:t>Residential: </a:t>
                      </a:r>
                      <a:r>
                        <a:rPr lang="en-US" sz="1200" b="1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1.5 votes for this Segment</a:t>
                      </a: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20041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9854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A2E25-DC98-4ED8-5856-248B804286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228600"/>
            <a:ext cx="8458200" cy="899318"/>
          </a:xfrm>
        </p:spPr>
        <p:txBody>
          <a:bodyPr/>
          <a:lstStyle/>
          <a:p>
            <a:r>
              <a:rPr lang="en-US" sz="2400" dirty="0"/>
              <a:t>Refresher on Segment Seats for PRS</a:t>
            </a:r>
            <a:endParaRPr lang="en-US" baseline="30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BB6D94-A6EB-CB41-8EFC-710D710AE5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347C8E4-0C57-7CC2-80C2-CBFF58E48C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7972548"/>
              </p:ext>
            </p:extLst>
          </p:nvPr>
        </p:nvGraphicFramePr>
        <p:xfrm>
          <a:off x="1333501" y="850436"/>
          <a:ext cx="6217920" cy="457199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399032">
                  <a:extLst>
                    <a:ext uri="{9D8B030D-6E8A-4147-A177-3AD203B41FA5}">
                      <a16:colId xmlns:a16="http://schemas.microsoft.com/office/drawing/2014/main" val="1389884916"/>
                    </a:ext>
                  </a:extLst>
                </a:gridCol>
                <a:gridCol w="3264408">
                  <a:extLst>
                    <a:ext uri="{9D8B030D-6E8A-4147-A177-3AD203B41FA5}">
                      <a16:colId xmlns:a16="http://schemas.microsoft.com/office/drawing/2014/main" val="2487959723"/>
                    </a:ext>
                  </a:extLst>
                </a:gridCol>
                <a:gridCol w="1554480">
                  <a:extLst>
                    <a:ext uri="{9D8B030D-6E8A-4147-A177-3AD203B41FA5}">
                      <a16:colId xmlns:a16="http://schemas.microsoft.com/office/drawing/2014/main" val="1879524451"/>
                    </a:ext>
                  </a:extLst>
                </a:gridCol>
              </a:tblGrid>
              <a:tr h="38252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604545"/>
                  </a:ext>
                </a:extLst>
              </a:tr>
              <a:tr h="424449">
                <a:tc rowSpan="7"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solidFill>
                            <a:schemeClr val="bg1"/>
                          </a:solidFill>
                        </a:rPr>
                        <a:t>PRS</a:t>
                      </a: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Independent Generators: </a:t>
                      </a:r>
                      <a:r>
                        <a:rPr lang="en-US" sz="1200" b="1" dirty="0"/>
                        <a:t>2</a:t>
                      </a:r>
                    </a:p>
                  </a:txBody>
                  <a:tcPr anchor="ctr"/>
                </a:tc>
                <a:tc rowSpan="6"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1 vote for each Segment </a:t>
                      </a: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8192512"/>
                  </a:ext>
                </a:extLst>
              </a:tr>
              <a:tr h="42444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Investor-Owned Utilities: </a:t>
                      </a:r>
                      <a:r>
                        <a:rPr lang="en-US" sz="1200" b="1" dirty="0"/>
                        <a:t>2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3088987"/>
                  </a:ext>
                </a:extLst>
              </a:tr>
              <a:tr h="42444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Independent Power Marketers: </a:t>
                      </a:r>
                      <a:r>
                        <a:rPr lang="en-US" sz="1200" b="1" dirty="0"/>
                        <a:t>2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0395352"/>
                  </a:ext>
                </a:extLst>
              </a:tr>
              <a:tr h="42444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Independent Retail Electric Providers: </a:t>
                      </a:r>
                      <a:r>
                        <a:rPr lang="en-US" sz="1200" b="1" dirty="0"/>
                        <a:t>2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3717733"/>
                  </a:ext>
                </a:extLst>
              </a:tr>
              <a:tr h="42444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Municipals: </a:t>
                      </a:r>
                      <a:r>
                        <a:rPr lang="en-US" sz="1200" b="1" dirty="0"/>
                        <a:t>2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6899468"/>
                  </a:ext>
                </a:extLst>
              </a:tr>
              <a:tr h="42444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Cooperatives: </a:t>
                      </a:r>
                      <a:r>
                        <a:rPr lang="en-US" sz="1200" b="1" dirty="0"/>
                        <a:t>2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8034523"/>
                  </a:ext>
                </a:extLst>
              </a:tr>
              <a:tr h="16427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200" noProof="0" dirty="0">
                          <a:solidFill>
                            <a:srgbClr val="2D3338"/>
                          </a:solidFill>
                          <a:latin typeface="Arial"/>
                        </a:rPr>
                        <a:t>Industrial/Commercial Consumer: </a:t>
                      </a:r>
                      <a:r>
                        <a:rPr lang="en-US" sz="1200" b="1" noProof="0" dirty="0">
                          <a:solidFill>
                            <a:srgbClr val="2D3338"/>
                          </a:solidFill>
                          <a:latin typeface="Arial"/>
                        </a:rPr>
                        <a:t>1</a:t>
                      </a:r>
                      <a:r>
                        <a:rPr lang="en-US" sz="1200" noProof="0" dirty="0">
                          <a:solidFill>
                            <a:srgbClr val="2D3338"/>
                          </a:solidFill>
                          <a:latin typeface="Arial"/>
                        </a:rPr>
                        <a:t> </a:t>
                      </a:r>
                    </a:p>
                    <a:p>
                      <a:pPr lvl="0" algn="ctr">
                        <a:buNone/>
                      </a:pPr>
                      <a:r>
                        <a:rPr lang="en-US" sz="1200" noProof="0" dirty="0">
                          <a:solidFill>
                            <a:srgbClr val="2D3338"/>
                          </a:solidFill>
                          <a:latin typeface="Arial"/>
                        </a:rPr>
                        <a:t>Residential: </a:t>
                      </a:r>
                      <a:r>
                        <a:rPr lang="en-US" sz="1200" b="1" noProof="0" dirty="0">
                          <a:solidFill>
                            <a:srgbClr val="2D3338"/>
                          </a:solidFill>
                          <a:latin typeface="Arial"/>
                        </a:rPr>
                        <a:t>1</a:t>
                      </a:r>
                    </a:p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400" noProof="0" dirty="0">
                          <a:solidFill>
                            <a:schemeClr val="bg1"/>
                          </a:solidFill>
                          <a:latin typeface="Arial"/>
                        </a:rPr>
                        <a:t>1.5 votes for this Segment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20041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09451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A2E25-DC98-4ED8-5856-248B804286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899318"/>
          </a:xfrm>
        </p:spPr>
        <p:txBody>
          <a:bodyPr lIns="91440" tIns="45720" rIns="91440" bIns="45720" anchor="t"/>
          <a:lstStyle/>
          <a:p>
            <a:r>
              <a:rPr lang="en-US" sz="2400"/>
              <a:t>Data on Change in Membership since 2014</a:t>
            </a:r>
            <a:r>
              <a:rPr lang="en-US"/>
              <a:t>; </a:t>
            </a:r>
            <a:r>
              <a:rPr lang="en-US" sz="2400"/>
              <a:t>Number of Members in each Segment 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BB6D94-A6EB-CB41-8EFC-710D710AE5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FB20592-E18B-6D58-D58E-B89E790D63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2869551"/>
              </p:ext>
            </p:extLst>
          </p:nvPr>
        </p:nvGraphicFramePr>
        <p:xfrm>
          <a:off x="332186" y="1066799"/>
          <a:ext cx="8174736" cy="473354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432304">
                  <a:extLst>
                    <a:ext uri="{9D8B030D-6E8A-4147-A177-3AD203B41FA5}">
                      <a16:colId xmlns:a16="http://schemas.microsoft.com/office/drawing/2014/main" val="2234808300"/>
                    </a:ext>
                  </a:extLst>
                </a:gridCol>
                <a:gridCol w="1435608">
                  <a:extLst>
                    <a:ext uri="{9D8B030D-6E8A-4147-A177-3AD203B41FA5}">
                      <a16:colId xmlns:a16="http://schemas.microsoft.com/office/drawing/2014/main" val="2463471976"/>
                    </a:ext>
                  </a:extLst>
                </a:gridCol>
                <a:gridCol w="1435608">
                  <a:extLst>
                    <a:ext uri="{9D8B030D-6E8A-4147-A177-3AD203B41FA5}">
                      <a16:colId xmlns:a16="http://schemas.microsoft.com/office/drawing/2014/main" val="639828192"/>
                    </a:ext>
                  </a:extLst>
                </a:gridCol>
                <a:gridCol w="1435608">
                  <a:extLst>
                    <a:ext uri="{9D8B030D-6E8A-4147-A177-3AD203B41FA5}">
                      <a16:colId xmlns:a16="http://schemas.microsoft.com/office/drawing/2014/main" val="4068918325"/>
                    </a:ext>
                  </a:extLst>
                </a:gridCol>
                <a:gridCol w="1435608">
                  <a:extLst>
                    <a:ext uri="{9D8B030D-6E8A-4147-A177-3AD203B41FA5}">
                      <a16:colId xmlns:a16="http://schemas.microsoft.com/office/drawing/2014/main" val="4174182760"/>
                    </a:ext>
                  </a:extLst>
                </a:gridCol>
              </a:tblGrid>
              <a:tr h="374904"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Segment 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/>
                        <a:t>2014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/>
                        <a:t>2024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7291016"/>
                  </a:ext>
                </a:extLst>
              </a:tr>
              <a:tr h="521208">
                <a:tc vMerge="1"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1F8B9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No. of Members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(309 total</a:t>
                      </a:r>
                      <a:r>
                        <a:rPr lang="en-US" sz="1200" b="1" baseline="30000" dirty="0">
                          <a:solidFill>
                            <a:schemeClr val="bg1"/>
                          </a:solidFill>
                        </a:rPr>
                        <a:t>5</a:t>
                      </a:r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)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8B9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Percentage Share 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8B9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Membership Changes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(356 total</a:t>
                      </a:r>
                      <a:r>
                        <a:rPr lang="en-US" sz="1200" b="1" baseline="30000" dirty="0">
                          <a:solidFill>
                            <a:schemeClr val="bg1"/>
                          </a:solidFill>
                        </a:rPr>
                        <a:t>5</a:t>
                      </a:r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)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8B9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Percentage Share </a:t>
                      </a: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8B9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749892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0" lvl="1" indent="0" algn="l" defTabSz="914400" rtl="0" eaLnBrk="1" latinLnBrk="0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Independent Generators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23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7%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+16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11%</a:t>
                      </a:r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75376917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0" lvl="1" indent="0" algn="l" defTabSz="914400" rtl="0" eaLnBrk="1" latinLnBrk="0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Investor-Owned Utilities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10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3%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n/a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3%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331901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0" lvl="1" indent="0" algn="l" defTabSz="914400" rtl="0" eaLnBrk="1" latinLnBrk="0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Power Marketers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25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8%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-2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6%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4193931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0" lvl="1" indent="0" algn="l" defTabSz="914400" rtl="0" eaLnBrk="1" latinLnBrk="0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Retail Electric Providers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27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9%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-13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4%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50378159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0" lvl="1" indent="0" algn="l" defTabSz="914400" rtl="0" eaLnBrk="1" latinLnBrk="0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MOUs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19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6%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-2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5%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820238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0" lvl="1" indent="0" algn="l" defTabSz="914400" rtl="0" eaLnBrk="1" latinLnBrk="0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Electric Cooperatives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40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13%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+3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12%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5218099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0" lvl="1" indent="0" algn="l" defTabSz="914400" rtl="0" eaLnBrk="1" latinLnBrk="0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Industrial Consumer 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16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5%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+15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782523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Large Commercial Consumer</a:t>
                      </a:r>
                      <a:endParaRPr lang="en-US" sz="1600" b="1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67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22%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+13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22.5%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5349968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Small Commercial Consumer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80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26%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+17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27%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71453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Residential Consumer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2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1%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n/a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0.5%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77133966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53D37C3A-F191-B021-3688-98D785BA4E38}"/>
              </a:ext>
            </a:extLst>
          </p:cNvPr>
          <p:cNvSpPr txBox="1"/>
          <p:nvPr/>
        </p:nvSpPr>
        <p:spPr>
          <a:xfrm>
            <a:off x="318446" y="5874328"/>
            <a:ext cx="8202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aseline="30000" dirty="0"/>
              <a:t>5 </a:t>
            </a:r>
            <a:r>
              <a:rPr lang="en-US" sz="1200" dirty="0"/>
              <a:t>Totals include Corporate, Associate, and Adjunct Members.</a:t>
            </a:r>
          </a:p>
        </p:txBody>
      </p:sp>
    </p:spTree>
    <p:extLst>
      <p:ext uri="{BB962C8B-B14F-4D97-AF65-F5344CB8AC3E}">
        <p14:creationId xmlns:p14="http://schemas.microsoft.com/office/powerpoint/2010/main" val="2886782295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Slide">
  <a:themeElements>
    <a:clrScheme name="Custom 1">
      <a:dk1>
        <a:srgbClr val="2D3338"/>
      </a:dk1>
      <a:lt1>
        <a:srgbClr val="FFFFFF"/>
      </a:lt1>
      <a:dk2>
        <a:srgbClr val="2D3338"/>
      </a:dk2>
      <a:lt2>
        <a:srgbClr val="E6EBF0"/>
      </a:lt2>
      <a:accent1>
        <a:srgbClr val="00AEC7"/>
      </a:accent1>
      <a:accent2>
        <a:srgbClr val="7C858C"/>
      </a:accent2>
      <a:accent3>
        <a:srgbClr val="2BA565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Aqu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Horizontal Them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Gra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6EBF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cbe3592-e20f-4aeb-8ea7-43adfef71015">
      <Terms xmlns="http://schemas.microsoft.com/office/infopath/2007/PartnerControls"/>
    </lcf76f155ced4ddcb4097134ff3c332f>
    <TaxCatchAll xmlns="8c568f7a-33c4-492e-841c-ba4feaa9f302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A4E797CE899AF4F9E29DEC0F017B7C5" ma:contentTypeVersion="15" ma:contentTypeDescription="Create a new document." ma:contentTypeScope="" ma:versionID="d2a67493f80978bd283c235e257c096a">
  <xsd:schema xmlns:xsd="http://www.w3.org/2001/XMLSchema" xmlns:xs="http://www.w3.org/2001/XMLSchema" xmlns:p="http://schemas.microsoft.com/office/2006/metadata/properties" xmlns:ns2="acbe3592-e20f-4aeb-8ea7-43adfef71015" xmlns:ns3="8c568f7a-33c4-492e-841c-ba4feaa9f302" targetNamespace="http://schemas.microsoft.com/office/2006/metadata/properties" ma:root="true" ma:fieldsID="99341deabb7559b15fa80e8760031b1a" ns2:_="" ns3:_="">
    <xsd:import namespace="acbe3592-e20f-4aeb-8ea7-43adfef71015"/>
    <xsd:import namespace="8c568f7a-33c4-492e-841c-ba4feaa9f30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be3592-e20f-4aeb-8ea7-43adfef710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a102f585-f336-4ab5-8023-668eed9f00b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568f7a-33c4-492e-841c-ba4feaa9f302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a94446d5-9d23-4bc7-8662-a29e65900e09}" ma:internalName="TaxCatchAll" ma:showField="CatchAllData" ma:web="8c568f7a-33c4-492e-841c-ba4feaa9f30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F18ABE5-2C97-4413-ACB0-B3080BAFCAD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A526C54-2038-4DDB-9077-84C80FF069E0}">
  <ds:schemaRefs>
    <ds:schemaRef ds:uri="acbe3592-e20f-4aeb-8ea7-43adfef71015"/>
    <ds:schemaRef ds:uri="http://schemas.microsoft.com/office/2006/documentManagement/types"/>
    <ds:schemaRef ds:uri="http://purl.org/dc/terms/"/>
    <ds:schemaRef ds:uri="http://schemas.microsoft.com/office/2006/metadata/properties"/>
    <ds:schemaRef ds:uri="8c568f7a-33c4-492e-841c-ba4feaa9f302"/>
    <ds:schemaRef ds:uri="http://purl.org/dc/elements/1.1/"/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A3AE91EA-057B-4A97-8C50-818148792140}">
  <ds:schemaRefs>
    <ds:schemaRef ds:uri="8c568f7a-33c4-492e-841c-ba4feaa9f302"/>
    <ds:schemaRef ds:uri="acbe3592-e20f-4aeb-8ea7-43adfef7101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</TotalTime>
  <Words>1188</Words>
  <Application>Microsoft Office PowerPoint</Application>
  <PresentationFormat>On-screen Show (4:3)</PresentationFormat>
  <Paragraphs>366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Cover Slide</vt:lpstr>
      <vt:lpstr>Horizontal Theme</vt:lpstr>
      <vt:lpstr>PowerPoint Presentation</vt:lpstr>
      <vt:lpstr>Overview</vt:lpstr>
      <vt:lpstr>Discussion of Membership Segment Composition - Origins</vt:lpstr>
      <vt:lpstr>History of Membership Segment Composition</vt:lpstr>
      <vt:lpstr>Data on Change in Membership since 2014; Overall Number of Members </vt:lpstr>
      <vt:lpstr>Refresher on Segment Seats for TAC2 </vt:lpstr>
      <vt:lpstr>Refresher on Segment Seats for RMS, ROS, and WMS </vt:lpstr>
      <vt:lpstr>Refresher on Segment Seats for PRS</vt:lpstr>
      <vt:lpstr>Data on Change in Membership since 2014; Number of Members in each Segment </vt:lpstr>
      <vt:lpstr>Data on Change in Membership 2023 - 2024; Number of Members in each Segment </vt:lpstr>
      <vt:lpstr>Data on Change in Generator Composition since 2014</vt:lpstr>
      <vt:lpstr>Data on Change in Industrial Consumer since 2014; Composition</vt:lpstr>
      <vt:lpstr>Data on Change in Large Commercial Consumer since 2014; Composition</vt:lpstr>
      <vt:lpstr>Reminder</vt:lpstr>
      <vt:lpstr>Questions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Katherine Gross</cp:lastModifiedBy>
  <cp:revision>9</cp:revision>
  <cp:lastPrinted>2017-10-10T21:31:05Z</cp:lastPrinted>
  <dcterms:created xsi:type="dcterms:W3CDTF">2016-01-21T15:20:31Z</dcterms:created>
  <dcterms:modified xsi:type="dcterms:W3CDTF">2024-11-19T20:18:23Z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0x0101001A4E797CE899AF4F9E29DEC0F017B7C5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ActionId">
    <vt:lpwstr>c62e7908-7660-43a6-b1c8-5c5c95dc1f11</vt:lpwstr>
  </property>
  <property fmtid="{D5CDD505-2E9C-101B-9397-08002B2CF9AE}" pid="5" name="MSIP_Label_7084cbda-52b8-46fb-a7b7-cb5bd465ed85_SetDate">
    <vt:lpwstr>2023-05-09T20:19:39Z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ContentBits">
    <vt:lpwstr>0</vt:lpwstr>
  </property>
  <property fmtid="{D5CDD505-2E9C-101B-9397-08002B2CF9AE}" pid="8" name="MSIP_Label_7084cbda-52b8-46fb-a7b7-cb5bd465ed85_SiteId">
    <vt:lpwstr>0afb747d-bff7-4596-a9fc-950ef9e0ec45</vt:lpwstr>
  </property>
  <property fmtid="{D5CDD505-2E9C-101B-9397-08002B2CF9AE}" pid="9" name="MSIP_Label_7084cbda-52b8-46fb-a7b7-cb5bd465ed85_Method">
    <vt:lpwstr>Standard</vt:lpwstr>
  </property>
  <property fmtid="{D5CDD505-2E9C-101B-9397-08002B2CF9AE}" pid="10" name="MediaServiceImageTags">
    <vt:lpwstr/>
  </property>
</Properties>
</file>