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6" r:id="rId3"/>
    <p:sldId id="257" r:id="rId4"/>
    <p:sldId id="845" r:id="rId5"/>
    <p:sldId id="842" r:id="rId6"/>
    <p:sldId id="850" r:id="rId7"/>
    <p:sldId id="258" r:id="rId8"/>
    <p:sldId id="271" r:id="rId9"/>
    <p:sldId id="827" r:id="rId10"/>
    <p:sldId id="828" r:id="rId11"/>
    <p:sldId id="273" r:id="rId12"/>
    <p:sldId id="843" r:id="rId13"/>
    <p:sldId id="844" r:id="rId14"/>
    <p:sldId id="846" r:id="rId15"/>
    <p:sldId id="826" r:id="rId16"/>
    <p:sldId id="833" r:id="rId17"/>
    <p:sldId id="265" r:id="rId18"/>
    <p:sldId id="829" r:id="rId19"/>
    <p:sldId id="830" r:id="rId20"/>
    <p:sldId id="841" r:id="rId21"/>
    <p:sldId id="831" r:id="rId22"/>
    <p:sldId id="835" r:id="rId23"/>
    <p:sldId id="832" r:id="rId24"/>
    <p:sldId id="836" r:id="rId25"/>
    <p:sldId id="838" r:id="rId26"/>
    <p:sldId id="839" r:id="rId27"/>
    <p:sldId id="840" r:id="rId28"/>
    <p:sldId id="847" r:id="rId29"/>
    <p:sldId id="848" r:id="rId30"/>
    <p:sldId id="84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825E36-8A62-51B9-3F9D-6853405DACDF}" name="Alex Dombrowsky" initials="AD" userId="S-1-5-21-1108388729-1990481130-1747303130-1111" providerId="AD"/>
  <p188:author id="{F0093D44-B09C-1F5B-9F8E-5A0D66B2216B}" name="Joe DeMatteo" initials="JD" userId="S::jdematteo@power-gem.com::1aa8b08e-e2da-4787-bdaa-44ca7e30edcb" providerId="AD"/>
  <p188:author id="{8443ED59-20C7-4FDF-8DCA-8A14D1AA1C8C}" name="Microsoft Office User" initials="MOU" userId="Microsoft Office User" providerId="None"/>
  <p188:author id="{A7115CA6-14DE-1D79-2676-C9F1BC385454}" name="Bunny Tharpe" initials="BT" userId="JTSPH8Y9pScFBbewUCWPb9SgOMINd2x/ZzeiNQ8uh0o=" providerId="None"/>
  <p188:author id="{D0E5C6B5-2FE6-2978-F069-28A74ABBA64B}" name="Kevin Carden" initials="KC" userId="87fa135dd3204931" providerId="Windows Live"/>
  <p188:author id="{CD9A74DD-8270-F626-17B9-D44BCE873992}" name="Jin, Julie" initials="JJ" userId="S::Julie.Jin@ercot.com::15d6eeeb-5b9c-4080-acfc-5f9f9c2060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F45"/>
    <a:srgbClr val="2C9344"/>
    <a:srgbClr val="F7E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1" autoAdjust="0"/>
    <p:restoredTop sz="96005" autoAdjust="0"/>
  </p:normalViewPr>
  <p:slideViewPr>
    <p:cSldViewPr snapToGrid="0">
      <p:cViewPr varScale="1">
        <p:scale>
          <a:sx n="119" d="100"/>
          <a:sy n="119" d="100"/>
        </p:scale>
        <p:origin x="114" y="39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4C47F-E306-4207-BFC0-ABAC83447A2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6FD1D16-2043-490F-B885-383B34946971}">
      <dgm:prSet phldrT="[Text]" custT="1"/>
      <dgm:spPr/>
      <dgm:t>
        <a:bodyPr/>
        <a:lstStyle/>
        <a:p>
          <a:r>
            <a:rPr lang="en-US" sz="900" dirty="0"/>
            <a:t>Portfolio</a:t>
          </a:r>
        </a:p>
      </dgm:t>
    </dgm:pt>
    <dgm:pt modelId="{020207BE-CEB6-4D2E-BE9F-4C9F11985B3D}" type="parTrans" cxnId="{2DCEBDA9-E1BF-45BC-9555-F1FFC3E084AB}">
      <dgm:prSet/>
      <dgm:spPr/>
      <dgm:t>
        <a:bodyPr/>
        <a:lstStyle/>
        <a:p>
          <a:endParaRPr lang="en-US" sz="1600"/>
        </a:p>
      </dgm:t>
    </dgm:pt>
    <dgm:pt modelId="{61E5FA89-D067-494A-B9E2-0CCAE1602823}" type="sibTrans" cxnId="{2DCEBDA9-E1BF-45BC-9555-F1FFC3E084AB}">
      <dgm:prSet/>
      <dgm:spPr/>
      <dgm:t>
        <a:bodyPr/>
        <a:lstStyle/>
        <a:p>
          <a:endParaRPr lang="en-US" sz="1600"/>
        </a:p>
      </dgm:t>
    </dgm:pt>
    <dgm:pt modelId="{E1AC721E-5BAE-4169-8381-24B1B0E35378}">
      <dgm:prSet phldrT="[Text]" custT="1"/>
      <dgm:spPr/>
      <dgm:t>
        <a:bodyPr/>
        <a:lstStyle/>
        <a:p>
          <a:r>
            <a:rPr lang="en-US" sz="1400" dirty="0"/>
            <a:t>User defines Solar, Wind, Battery Penetration</a:t>
          </a:r>
        </a:p>
      </dgm:t>
    </dgm:pt>
    <dgm:pt modelId="{1BBAA6F9-86B1-4EB3-8D5C-CAA3F4325F54}" type="parTrans" cxnId="{9FA40047-A695-42EE-8702-3CB5313117C2}">
      <dgm:prSet/>
      <dgm:spPr/>
      <dgm:t>
        <a:bodyPr/>
        <a:lstStyle/>
        <a:p>
          <a:endParaRPr lang="en-US" sz="1600"/>
        </a:p>
      </dgm:t>
    </dgm:pt>
    <dgm:pt modelId="{7A2993D2-8A23-41BD-A1D8-AC09C057403B}" type="sibTrans" cxnId="{9FA40047-A695-42EE-8702-3CB5313117C2}">
      <dgm:prSet/>
      <dgm:spPr/>
      <dgm:t>
        <a:bodyPr/>
        <a:lstStyle/>
        <a:p>
          <a:endParaRPr lang="en-US" sz="1600"/>
        </a:p>
      </dgm:t>
    </dgm:pt>
    <dgm:pt modelId="{79E5AEFF-744B-4371-B470-1686D1BD7A66}">
      <dgm:prSet phldrT="[Text]" custT="1"/>
      <dgm:spPr/>
      <dgm:t>
        <a:bodyPr/>
        <a:lstStyle/>
        <a:p>
          <a:r>
            <a:rPr lang="en-US" sz="900" dirty="0"/>
            <a:t>Event Lookup</a:t>
          </a:r>
        </a:p>
      </dgm:t>
    </dgm:pt>
    <dgm:pt modelId="{4B11CA26-D605-46A1-94A8-ED2814845126}" type="parTrans" cxnId="{D7144642-367F-4B4A-A70E-BB653DE76864}">
      <dgm:prSet/>
      <dgm:spPr/>
      <dgm:t>
        <a:bodyPr/>
        <a:lstStyle/>
        <a:p>
          <a:endParaRPr lang="en-US" sz="1600"/>
        </a:p>
      </dgm:t>
    </dgm:pt>
    <dgm:pt modelId="{1836DCF5-DB3C-46E8-8547-D5144B866AB4}" type="sibTrans" cxnId="{D7144642-367F-4B4A-A70E-BB653DE76864}">
      <dgm:prSet/>
      <dgm:spPr/>
      <dgm:t>
        <a:bodyPr/>
        <a:lstStyle/>
        <a:p>
          <a:endParaRPr lang="en-US" sz="1600"/>
        </a:p>
      </dgm:t>
    </dgm:pt>
    <dgm:pt modelId="{534253D0-4F62-498E-BD0B-6CB00B2B8898}">
      <dgm:prSet phldrT="[Text]" custT="1"/>
      <dgm:spPr/>
      <dgm:t>
        <a:bodyPr/>
        <a:lstStyle/>
        <a:p>
          <a:r>
            <a:rPr lang="en-US" sz="1400" dirty="0"/>
            <a:t>LOL events are pulled from corresponding solar and wind penetration cases</a:t>
          </a:r>
        </a:p>
      </dgm:t>
    </dgm:pt>
    <dgm:pt modelId="{2154C6BA-8FCE-441B-930F-CE813CFBC0C9}" type="parTrans" cxnId="{5D30204A-8E9A-47CD-99C7-3780AEA4E31B}">
      <dgm:prSet/>
      <dgm:spPr/>
      <dgm:t>
        <a:bodyPr/>
        <a:lstStyle/>
        <a:p>
          <a:endParaRPr lang="en-US" sz="1600"/>
        </a:p>
      </dgm:t>
    </dgm:pt>
    <dgm:pt modelId="{2E7694A9-E90D-44F4-8337-F63A67888F38}" type="sibTrans" cxnId="{5D30204A-8E9A-47CD-99C7-3780AEA4E31B}">
      <dgm:prSet/>
      <dgm:spPr/>
      <dgm:t>
        <a:bodyPr/>
        <a:lstStyle/>
        <a:p>
          <a:endParaRPr lang="en-US" sz="1600"/>
        </a:p>
      </dgm:t>
    </dgm:pt>
    <dgm:pt modelId="{9F472FB4-9236-49DD-9064-69009E83DF5F}">
      <dgm:prSet phldrT="[Text]" custT="1"/>
      <dgm:spPr/>
      <dgm:t>
        <a:bodyPr/>
        <a:lstStyle/>
        <a:p>
          <a:r>
            <a:rPr lang="en-US" sz="900" dirty="0"/>
            <a:t>Storage Value</a:t>
          </a:r>
        </a:p>
      </dgm:t>
    </dgm:pt>
    <dgm:pt modelId="{336A7B3C-46B1-495B-9E93-7D3630450314}" type="parTrans" cxnId="{5AF3F612-0E13-4D53-B831-81D3D82402F7}">
      <dgm:prSet/>
      <dgm:spPr/>
      <dgm:t>
        <a:bodyPr/>
        <a:lstStyle/>
        <a:p>
          <a:endParaRPr lang="en-US" sz="1600"/>
        </a:p>
      </dgm:t>
    </dgm:pt>
    <dgm:pt modelId="{FCEAA7A4-360A-4549-A49E-10BDA86DE975}" type="sibTrans" cxnId="{5AF3F612-0E13-4D53-B831-81D3D82402F7}">
      <dgm:prSet/>
      <dgm:spPr/>
      <dgm:t>
        <a:bodyPr/>
        <a:lstStyle/>
        <a:p>
          <a:endParaRPr lang="en-US" sz="1600"/>
        </a:p>
      </dgm:t>
    </dgm:pt>
    <dgm:pt modelId="{5C943A9F-3C00-42F8-B4CC-48E012666ECC}">
      <dgm:prSet phldrT="[Text]" custT="1"/>
      <dgm:spPr/>
      <dgm:t>
        <a:bodyPr/>
        <a:lstStyle/>
        <a:p>
          <a:r>
            <a:rPr lang="en-US" sz="1400" dirty="0"/>
            <a:t>For each LOL event day, storage performs peak shaving</a:t>
          </a:r>
        </a:p>
      </dgm:t>
    </dgm:pt>
    <dgm:pt modelId="{F5912811-7FF8-4172-941C-77873E72095F}" type="parTrans" cxnId="{577F6A87-F34B-4494-B5CA-601E3176E814}">
      <dgm:prSet/>
      <dgm:spPr/>
      <dgm:t>
        <a:bodyPr/>
        <a:lstStyle/>
        <a:p>
          <a:endParaRPr lang="en-US" sz="1600"/>
        </a:p>
      </dgm:t>
    </dgm:pt>
    <dgm:pt modelId="{AC3A9C70-1DC4-4A72-974B-8D18EE9734DA}" type="sibTrans" cxnId="{577F6A87-F34B-4494-B5CA-601E3176E814}">
      <dgm:prSet/>
      <dgm:spPr/>
      <dgm:t>
        <a:bodyPr/>
        <a:lstStyle/>
        <a:p>
          <a:endParaRPr lang="en-US" sz="1600"/>
        </a:p>
      </dgm:t>
    </dgm:pt>
    <dgm:pt modelId="{C3258137-1D90-439A-B94B-A3BB02F979FE}">
      <dgm:prSet phldrT="[Text]" custT="1"/>
      <dgm:spPr/>
      <dgm:t>
        <a:bodyPr/>
        <a:lstStyle/>
        <a:p>
          <a:r>
            <a:rPr lang="en-US" sz="900" dirty="0"/>
            <a:t>Storage Class</a:t>
          </a:r>
        </a:p>
      </dgm:t>
    </dgm:pt>
    <dgm:pt modelId="{7C28D9DF-B846-4BD4-8344-88ADE2508034}" type="parTrans" cxnId="{60F456D4-238E-456C-9BC2-B292314D1809}">
      <dgm:prSet/>
      <dgm:spPr/>
      <dgm:t>
        <a:bodyPr/>
        <a:lstStyle/>
        <a:p>
          <a:endParaRPr lang="en-US" sz="1600"/>
        </a:p>
      </dgm:t>
    </dgm:pt>
    <dgm:pt modelId="{70461D71-720C-4BCE-9B25-EDE415EDE928}" type="sibTrans" cxnId="{60F456D4-238E-456C-9BC2-B292314D1809}">
      <dgm:prSet/>
      <dgm:spPr/>
      <dgm:t>
        <a:bodyPr/>
        <a:lstStyle/>
        <a:p>
          <a:endParaRPr lang="en-US" sz="1600"/>
        </a:p>
      </dgm:t>
    </dgm:pt>
    <dgm:pt modelId="{33C3B0EF-58A9-4F89-9E7E-B7E5E5646E88}">
      <dgm:prSet custT="1"/>
      <dgm:spPr/>
      <dgm:t>
        <a:bodyPr/>
        <a:lstStyle/>
        <a:p>
          <a:r>
            <a:rPr lang="en-US" sz="1400" dirty="0"/>
            <a:t>For differing storage durations assessed, average ELCC is allocated based on reduction in net load peak</a:t>
          </a:r>
        </a:p>
      </dgm:t>
    </dgm:pt>
    <dgm:pt modelId="{B366E1C4-F4AE-4B3B-8D77-238435887CB1}" type="parTrans" cxnId="{C91C8541-B1D6-4B65-B603-4B3D18A015A3}">
      <dgm:prSet/>
      <dgm:spPr/>
      <dgm:t>
        <a:bodyPr/>
        <a:lstStyle/>
        <a:p>
          <a:endParaRPr lang="en-US" sz="1600"/>
        </a:p>
      </dgm:t>
    </dgm:pt>
    <dgm:pt modelId="{4E35BA84-86B7-4656-AA21-6E6959922877}" type="sibTrans" cxnId="{C91C8541-B1D6-4B65-B603-4B3D18A015A3}">
      <dgm:prSet/>
      <dgm:spPr/>
      <dgm:t>
        <a:bodyPr/>
        <a:lstStyle/>
        <a:p>
          <a:endParaRPr lang="en-US" sz="1600"/>
        </a:p>
      </dgm:t>
    </dgm:pt>
    <dgm:pt modelId="{7FCDD614-12FB-4E1B-A059-656CB2459C5F}">
      <dgm:prSet custT="1"/>
      <dgm:spPr/>
      <dgm:t>
        <a:bodyPr/>
        <a:lstStyle/>
        <a:p>
          <a:r>
            <a:rPr lang="en-US" sz="900" dirty="0"/>
            <a:t>Solar + Wind</a:t>
          </a:r>
        </a:p>
      </dgm:t>
    </dgm:pt>
    <dgm:pt modelId="{755EE3FB-5951-4133-99C1-8CB718C222A0}" type="parTrans" cxnId="{2E0EAF1D-A916-4FB0-B038-6EDF4AAD7713}">
      <dgm:prSet/>
      <dgm:spPr/>
      <dgm:t>
        <a:bodyPr/>
        <a:lstStyle/>
        <a:p>
          <a:endParaRPr lang="en-US" sz="1600"/>
        </a:p>
      </dgm:t>
    </dgm:pt>
    <dgm:pt modelId="{BB9542AA-2D5A-4E90-8118-CCC78406A288}" type="sibTrans" cxnId="{2E0EAF1D-A916-4FB0-B038-6EDF4AAD7713}">
      <dgm:prSet/>
      <dgm:spPr/>
      <dgm:t>
        <a:bodyPr/>
        <a:lstStyle/>
        <a:p>
          <a:endParaRPr lang="en-US" sz="1600"/>
        </a:p>
      </dgm:t>
    </dgm:pt>
    <dgm:pt modelId="{110CE827-1856-4DB3-AF66-E80A2AFB50CA}">
      <dgm:prSet custT="1"/>
      <dgm:spPr/>
      <dgm:t>
        <a:bodyPr/>
        <a:lstStyle/>
        <a:p>
          <a:r>
            <a:rPr lang="en-US" sz="1400" dirty="0"/>
            <a:t>Renewable average ELCC is assessed from integration method from SERVM simulations </a:t>
          </a:r>
        </a:p>
      </dgm:t>
    </dgm:pt>
    <dgm:pt modelId="{D8A1E5EC-84E1-4BA4-9C50-7050831F1851}" type="parTrans" cxnId="{CCFB2FC8-EC20-487A-BF8A-F2B2EA3074C9}">
      <dgm:prSet/>
      <dgm:spPr/>
      <dgm:t>
        <a:bodyPr/>
        <a:lstStyle/>
        <a:p>
          <a:endParaRPr lang="en-US" sz="1600"/>
        </a:p>
      </dgm:t>
    </dgm:pt>
    <dgm:pt modelId="{7E6BC65A-1F16-4616-BECC-4948DE08EA6F}" type="sibTrans" cxnId="{CCFB2FC8-EC20-487A-BF8A-F2B2EA3074C9}">
      <dgm:prSet/>
      <dgm:spPr/>
      <dgm:t>
        <a:bodyPr/>
        <a:lstStyle/>
        <a:p>
          <a:endParaRPr lang="en-US" sz="1600"/>
        </a:p>
      </dgm:t>
    </dgm:pt>
    <dgm:pt modelId="{BFE522DB-05E5-42A1-9F2A-5555485D6DB2}">
      <dgm:prSet custT="1"/>
      <dgm:spPr/>
      <dgm:t>
        <a:bodyPr/>
        <a:lstStyle/>
        <a:p>
          <a:r>
            <a:rPr lang="en-US" sz="700" dirty="0"/>
            <a:t>Aggregate</a:t>
          </a:r>
        </a:p>
      </dgm:t>
    </dgm:pt>
    <dgm:pt modelId="{1149E08D-218F-4340-ACFA-E1344A5846DC}" type="parTrans" cxnId="{CDE1A03F-274A-42D4-8E72-28F67012DD0F}">
      <dgm:prSet/>
      <dgm:spPr/>
      <dgm:t>
        <a:bodyPr/>
        <a:lstStyle/>
        <a:p>
          <a:endParaRPr lang="en-US" sz="1600"/>
        </a:p>
      </dgm:t>
    </dgm:pt>
    <dgm:pt modelId="{B40DED1A-7B85-47DC-95E5-8A235B4C5A2B}" type="sibTrans" cxnId="{CDE1A03F-274A-42D4-8E72-28F67012DD0F}">
      <dgm:prSet/>
      <dgm:spPr/>
      <dgm:t>
        <a:bodyPr/>
        <a:lstStyle/>
        <a:p>
          <a:endParaRPr lang="en-US" sz="1600"/>
        </a:p>
      </dgm:t>
    </dgm:pt>
    <dgm:pt modelId="{A92DEEE4-28AC-438A-B810-CC09D8CC204A}">
      <dgm:prSet custT="1"/>
      <dgm:spPr/>
      <dgm:t>
        <a:bodyPr/>
        <a:lstStyle/>
        <a:p>
          <a:r>
            <a:rPr lang="en-US" sz="1400" dirty="0"/>
            <a:t>Reduction in net load peak for each duration is probability weighted into one annual and/or seasonal value</a:t>
          </a:r>
        </a:p>
      </dgm:t>
    </dgm:pt>
    <dgm:pt modelId="{ABD4EE27-6607-421F-AE73-E9BD958531B4}" type="parTrans" cxnId="{3211F47B-C9BE-4ECA-9BFD-C067819167EC}">
      <dgm:prSet/>
      <dgm:spPr/>
      <dgm:t>
        <a:bodyPr/>
        <a:lstStyle/>
        <a:p>
          <a:endParaRPr lang="en-US" sz="1600"/>
        </a:p>
      </dgm:t>
    </dgm:pt>
    <dgm:pt modelId="{E28875D5-1B98-4DB1-BDB5-33B609A1320F}" type="sibTrans" cxnId="{3211F47B-C9BE-4ECA-9BFD-C067819167EC}">
      <dgm:prSet/>
      <dgm:spPr/>
      <dgm:t>
        <a:bodyPr/>
        <a:lstStyle/>
        <a:p>
          <a:endParaRPr lang="en-US" sz="1600"/>
        </a:p>
      </dgm:t>
    </dgm:pt>
    <dgm:pt modelId="{056B711A-0B49-4816-A591-71E79607AD0A}">
      <dgm:prSet custT="1"/>
      <dgm:spPr/>
      <dgm:t>
        <a:bodyPr/>
        <a:lstStyle/>
        <a:p>
          <a:r>
            <a:rPr lang="en-US" sz="900" dirty="0"/>
            <a:t>Marginal ELCC</a:t>
          </a:r>
        </a:p>
      </dgm:t>
    </dgm:pt>
    <dgm:pt modelId="{70F690AF-DB64-4AE0-AD7B-0C9C9DB2AF0D}" type="parTrans" cxnId="{2AD9A6BF-C921-4C59-8F2F-485DFC31D644}">
      <dgm:prSet/>
      <dgm:spPr/>
      <dgm:t>
        <a:bodyPr/>
        <a:lstStyle/>
        <a:p>
          <a:endParaRPr lang="en-US" sz="1600"/>
        </a:p>
      </dgm:t>
    </dgm:pt>
    <dgm:pt modelId="{D4962059-2F82-48BB-ABF5-FC308C60B5D8}" type="sibTrans" cxnId="{2AD9A6BF-C921-4C59-8F2F-485DFC31D644}">
      <dgm:prSet/>
      <dgm:spPr/>
      <dgm:t>
        <a:bodyPr/>
        <a:lstStyle/>
        <a:p>
          <a:endParaRPr lang="en-US" sz="1600"/>
        </a:p>
      </dgm:t>
    </dgm:pt>
    <dgm:pt modelId="{F2850AF7-EA1E-4CD7-9283-B2A0282BDC0F}">
      <dgm:prSet custT="1"/>
      <dgm:spPr/>
      <dgm:t>
        <a:bodyPr/>
        <a:lstStyle/>
        <a:p>
          <a:r>
            <a:rPr lang="en-US" sz="1400" dirty="0"/>
            <a:t>Marginal ELCC is separately calculated for storage and renewables based on output during critical hours </a:t>
          </a:r>
        </a:p>
      </dgm:t>
    </dgm:pt>
    <dgm:pt modelId="{E42B74A2-A0EB-487F-9911-27B9D3D7E3D7}" type="parTrans" cxnId="{D989D865-AAEA-467E-A525-A148C4C4F92E}">
      <dgm:prSet/>
      <dgm:spPr/>
      <dgm:t>
        <a:bodyPr/>
        <a:lstStyle/>
        <a:p>
          <a:endParaRPr lang="en-US" sz="1600"/>
        </a:p>
      </dgm:t>
    </dgm:pt>
    <dgm:pt modelId="{4A398D9F-1B84-4896-8A66-2741B4085DA2}" type="sibTrans" cxnId="{D989D865-AAEA-467E-A525-A148C4C4F92E}">
      <dgm:prSet/>
      <dgm:spPr/>
      <dgm:t>
        <a:bodyPr/>
        <a:lstStyle/>
        <a:p>
          <a:endParaRPr lang="en-US" sz="1600"/>
        </a:p>
      </dgm:t>
    </dgm:pt>
    <dgm:pt modelId="{F31ABB20-9C9D-4D21-A357-25CA9DB4B131}" type="pres">
      <dgm:prSet presAssocID="{EE34C47F-E306-4207-BFC0-ABAC83447A27}" presName="linearFlow" presStyleCnt="0">
        <dgm:presLayoutVars>
          <dgm:dir/>
          <dgm:animLvl val="lvl"/>
          <dgm:resizeHandles val="exact"/>
        </dgm:presLayoutVars>
      </dgm:prSet>
      <dgm:spPr/>
    </dgm:pt>
    <dgm:pt modelId="{0B9E7016-1285-4193-BCD0-4CC09E1C3D2E}" type="pres">
      <dgm:prSet presAssocID="{16FD1D16-2043-490F-B885-383B34946971}" presName="composite" presStyleCnt="0"/>
      <dgm:spPr/>
    </dgm:pt>
    <dgm:pt modelId="{01F2F530-715C-4CE5-8D97-DE2DFC6C0D58}" type="pres">
      <dgm:prSet presAssocID="{16FD1D16-2043-490F-B885-383B34946971}" presName="parentText" presStyleLbl="alignNode1" presStyleIdx="0" presStyleCnt="7">
        <dgm:presLayoutVars>
          <dgm:chMax val="1"/>
          <dgm:bulletEnabled val="1"/>
        </dgm:presLayoutVars>
      </dgm:prSet>
      <dgm:spPr/>
    </dgm:pt>
    <dgm:pt modelId="{0B71637B-6A93-43BD-86C4-6296FF85D208}" type="pres">
      <dgm:prSet presAssocID="{16FD1D16-2043-490F-B885-383B34946971}" presName="descendantText" presStyleLbl="alignAcc1" presStyleIdx="0" presStyleCnt="7">
        <dgm:presLayoutVars>
          <dgm:bulletEnabled val="1"/>
        </dgm:presLayoutVars>
      </dgm:prSet>
      <dgm:spPr/>
    </dgm:pt>
    <dgm:pt modelId="{B6FB85AD-CAF3-4B4A-84CF-8C4262C15229}" type="pres">
      <dgm:prSet presAssocID="{61E5FA89-D067-494A-B9E2-0CCAE1602823}" presName="sp" presStyleCnt="0"/>
      <dgm:spPr/>
    </dgm:pt>
    <dgm:pt modelId="{60DE5CA8-375B-4A9B-A292-466318C87393}" type="pres">
      <dgm:prSet presAssocID="{79E5AEFF-744B-4371-B470-1686D1BD7A66}" presName="composite" presStyleCnt="0"/>
      <dgm:spPr/>
    </dgm:pt>
    <dgm:pt modelId="{CEF12B62-5ED9-4E65-82D9-E5DE9AF575C6}" type="pres">
      <dgm:prSet presAssocID="{79E5AEFF-744B-4371-B470-1686D1BD7A66}" presName="parentText" presStyleLbl="alignNode1" presStyleIdx="1" presStyleCnt="7">
        <dgm:presLayoutVars>
          <dgm:chMax val="1"/>
          <dgm:bulletEnabled val="1"/>
        </dgm:presLayoutVars>
      </dgm:prSet>
      <dgm:spPr/>
    </dgm:pt>
    <dgm:pt modelId="{A3907569-0337-4055-94BF-60A925CB7E16}" type="pres">
      <dgm:prSet presAssocID="{79E5AEFF-744B-4371-B470-1686D1BD7A66}" presName="descendantText" presStyleLbl="alignAcc1" presStyleIdx="1" presStyleCnt="7">
        <dgm:presLayoutVars>
          <dgm:bulletEnabled val="1"/>
        </dgm:presLayoutVars>
      </dgm:prSet>
      <dgm:spPr/>
    </dgm:pt>
    <dgm:pt modelId="{33001B2D-6DA6-4481-8B2E-202C5DE64C31}" type="pres">
      <dgm:prSet presAssocID="{1836DCF5-DB3C-46E8-8547-D5144B866AB4}" presName="sp" presStyleCnt="0"/>
      <dgm:spPr/>
    </dgm:pt>
    <dgm:pt modelId="{58FC67DA-BCA9-49CF-A76E-22BB28B3FADF}" type="pres">
      <dgm:prSet presAssocID="{9F472FB4-9236-49DD-9064-69009E83DF5F}" presName="composite" presStyleCnt="0"/>
      <dgm:spPr/>
    </dgm:pt>
    <dgm:pt modelId="{425858A3-9AFF-4F65-941A-08E607C7FD94}" type="pres">
      <dgm:prSet presAssocID="{9F472FB4-9236-49DD-9064-69009E83DF5F}" presName="parentText" presStyleLbl="alignNode1" presStyleIdx="2" presStyleCnt="7">
        <dgm:presLayoutVars>
          <dgm:chMax val="1"/>
          <dgm:bulletEnabled val="1"/>
        </dgm:presLayoutVars>
      </dgm:prSet>
      <dgm:spPr/>
    </dgm:pt>
    <dgm:pt modelId="{138C0734-8338-4E31-9DF2-B61E4A851D0B}" type="pres">
      <dgm:prSet presAssocID="{9F472FB4-9236-49DD-9064-69009E83DF5F}" presName="descendantText" presStyleLbl="alignAcc1" presStyleIdx="2" presStyleCnt="7" custLinFactNeighborX="0" custLinFactNeighborY="-1914">
        <dgm:presLayoutVars>
          <dgm:bulletEnabled val="1"/>
        </dgm:presLayoutVars>
      </dgm:prSet>
      <dgm:spPr/>
    </dgm:pt>
    <dgm:pt modelId="{1D2551F1-9604-41C5-A031-109452AC31E0}" type="pres">
      <dgm:prSet presAssocID="{FCEAA7A4-360A-4549-A49E-10BDA86DE975}" presName="sp" presStyleCnt="0"/>
      <dgm:spPr/>
    </dgm:pt>
    <dgm:pt modelId="{E3356864-443C-4077-BE2F-0A149403909D}" type="pres">
      <dgm:prSet presAssocID="{C3258137-1D90-439A-B94B-A3BB02F979FE}" presName="composite" presStyleCnt="0"/>
      <dgm:spPr/>
    </dgm:pt>
    <dgm:pt modelId="{E626E46D-5261-4464-BC2A-21524A5A34BC}" type="pres">
      <dgm:prSet presAssocID="{C3258137-1D90-439A-B94B-A3BB02F979FE}" presName="parentText" presStyleLbl="alignNode1" presStyleIdx="3" presStyleCnt="7">
        <dgm:presLayoutVars>
          <dgm:chMax val="1"/>
          <dgm:bulletEnabled val="1"/>
        </dgm:presLayoutVars>
      </dgm:prSet>
      <dgm:spPr/>
    </dgm:pt>
    <dgm:pt modelId="{4E1877E2-8240-42D7-9F0B-1E58720700BF}" type="pres">
      <dgm:prSet presAssocID="{C3258137-1D90-439A-B94B-A3BB02F979FE}" presName="descendantText" presStyleLbl="alignAcc1" presStyleIdx="3" presStyleCnt="7" custLinFactNeighborX="0" custLinFactNeighborY="-1661">
        <dgm:presLayoutVars>
          <dgm:bulletEnabled val="1"/>
        </dgm:presLayoutVars>
      </dgm:prSet>
      <dgm:spPr/>
    </dgm:pt>
    <dgm:pt modelId="{61EAE0F7-DDC8-4F6A-90A2-DCE82BAE1C4E}" type="pres">
      <dgm:prSet presAssocID="{70461D71-720C-4BCE-9B25-EDE415EDE928}" presName="sp" presStyleCnt="0"/>
      <dgm:spPr/>
    </dgm:pt>
    <dgm:pt modelId="{4ADA9F6B-C537-465F-B537-A4A9CDAACD35}" type="pres">
      <dgm:prSet presAssocID="{7FCDD614-12FB-4E1B-A059-656CB2459C5F}" presName="composite" presStyleCnt="0"/>
      <dgm:spPr/>
    </dgm:pt>
    <dgm:pt modelId="{B1F0CFA9-B337-4448-9510-23B7EA946A47}" type="pres">
      <dgm:prSet presAssocID="{7FCDD614-12FB-4E1B-A059-656CB2459C5F}" presName="parentText" presStyleLbl="alignNode1" presStyleIdx="4" presStyleCnt="7">
        <dgm:presLayoutVars>
          <dgm:chMax val="1"/>
          <dgm:bulletEnabled val="1"/>
        </dgm:presLayoutVars>
      </dgm:prSet>
      <dgm:spPr/>
    </dgm:pt>
    <dgm:pt modelId="{DDB696D5-5CA6-4FF2-AB6C-2694C4244CBD}" type="pres">
      <dgm:prSet presAssocID="{7FCDD614-12FB-4E1B-A059-656CB2459C5F}" presName="descendantText" presStyleLbl="alignAcc1" presStyleIdx="4" presStyleCnt="7">
        <dgm:presLayoutVars>
          <dgm:bulletEnabled val="1"/>
        </dgm:presLayoutVars>
      </dgm:prSet>
      <dgm:spPr/>
    </dgm:pt>
    <dgm:pt modelId="{BBCCC36B-BC1C-49D4-9649-421DD03D775B}" type="pres">
      <dgm:prSet presAssocID="{BB9542AA-2D5A-4E90-8118-CCC78406A288}" presName="sp" presStyleCnt="0"/>
      <dgm:spPr/>
    </dgm:pt>
    <dgm:pt modelId="{7C2211E3-ADA7-4C39-86ED-332861D850F7}" type="pres">
      <dgm:prSet presAssocID="{BFE522DB-05E5-42A1-9F2A-5555485D6DB2}" presName="composite" presStyleCnt="0"/>
      <dgm:spPr/>
    </dgm:pt>
    <dgm:pt modelId="{A4E9E214-35D4-446F-9E1A-1F56A79AEC5F}" type="pres">
      <dgm:prSet presAssocID="{BFE522DB-05E5-42A1-9F2A-5555485D6DB2}" presName="parentText" presStyleLbl="alignNode1" presStyleIdx="5" presStyleCnt="7">
        <dgm:presLayoutVars>
          <dgm:chMax val="1"/>
          <dgm:bulletEnabled val="1"/>
        </dgm:presLayoutVars>
      </dgm:prSet>
      <dgm:spPr/>
    </dgm:pt>
    <dgm:pt modelId="{22367930-8E74-4383-B25E-9F6A6F1A3042}" type="pres">
      <dgm:prSet presAssocID="{BFE522DB-05E5-42A1-9F2A-5555485D6DB2}" presName="descendantText" presStyleLbl="alignAcc1" presStyleIdx="5" presStyleCnt="7">
        <dgm:presLayoutVars>
          <dgm:bulletEnabled val="1"/>
        </dgm:presLayoutVars>
      </dgm:prSet>
      <dgm:spPr/>
    </dgm:pt>
    <dgm:pt modelId="{E99CE146-F1B0-4BD4-9C9E-BD15F8E781F1}" type="pres">
      <dgm:prSet presAssocID="{B40DED1A-7B85-47DC-95E5-8A235B4C5A2B}" presName="sp" presStyleCnt="0"/>
      <dgm:spPr/>
    </dgm:pt>
    <dgm:pt modelId="{5AC956DD-A26A-4DAC-8F2C-E690B96B408E}" type="pres">
      <dgm:prSet presAssocID="{056B711A-0B49-4816-A591-71E79607AD0A}" presName="composite" presStyleCnt="0"/>
      <dgm:spPr/>
    </dgm:pt>
    <dgm:pt modelId="{E09483EC-2A64-4316-8128-DCB9B4C5D21B}" type="pres">
      <dgm:prSet presAssocID="{056B711A-0B49-4816-A591-71E79607AD0A}" presName="parentText" presStyleLbl="alignNode1" presStyleIdx="6" presStyleCnt="7">
        <dgm:presLayoutVars>
          <dgm:chMax val="1"/>
          <dgm:bulletEnabled val="1"/>
        </dgm:presLayoutVars>
      </dgm:prSet>
      <dgm:spPr/>
    </dgm:pt>
    <dgm:pt modelId="{7A2F31C6-8D17-4667-9837-D5F413844184}" type="pres">
      <dgm:prSet presAssocID="{056B711A-0B49-4816-A591-71E79607AD0A}" presName="descendantText" presStyleLbl="alignAcc1" presStyleIdx="6" presStyleCnt="7">
        <dgm:presLayoutVars>
          <dgm:bulletEnabled val="1"/>
        </dgm:presLayoutVars>
      </dgm:prSet>
      <dgm:spPr/>
    </dgm:pt>
  </dgm:ptLst>
  <dgm:cxnLst>
    <dgm:cxn modelId="{1CEF8303-2E4A-492D-95B8-A342EB0C854B}" type="presOf" srcId="{534253D0-4F62-498E-BD0B-6CB00B2B8898}" destId="{A3907569-0337-4055-94BF-60A925CB7E16}" srcOrd="0" destOrd="0" presId="urn:microsoft.com/office/officeart/2005/8/layout/chevron2"/>
    <dgm:cxn modelId="{AD07F906-39AD-4AA0-BC2D-F9642BE412EE}" type="presOf" srcId="{F2850AF7-EA1E-4CD7-9283-B2A0282BDC0F}" destId="{7A2F31C6-8D17-4667-9837-D5F413844184}" srcOrd="0" destOrd="0" presId="urn:microsoft.com/office/officeart/2005/8/layout/chevron2"/>
    <dgm:cxn modelId="{5AF3F612-0E13-4D53-B831-81D3D82402F7}" srcId="{EE34C47F-E306-4207-BFC0-ABAC83447A27}" destId="{9F472FB4-9236-49DD-9064-69009E83DF5F}" srcOrd="2" destOrd="0" parTransId="{336A7B3C-46B1-495B-9E93-7D3630450314}" sibTransId="{FCEAA7A4-360A-4549-A49E-10BDA86DE975}"/>
    <dgm:cxn modelId="{F1312517-63FE-4063-A06B-E4CBFBB62A17}" type="presOf" srcId="{C3258137-1D90-439A-B94B-A3BB02F979FE}" destId="{E626E46D-5261-4464-BC2A-21524A5A34BC}" srcOrd="0" destOrd="0" presId="urn:microsoft.com/office/officeart/2005/8/layout/chevron2"/>
    <dgm:cxn modelId="{2E0EAF1D-A916-4FB0-B038-6EDF4AAD7713}" srcId="{EE34C47F-E306-4207-BFC0-ABAC83447A27}" destId="{7FCDD614-12FB-4E1B-A059-656CB2459C5F}" srcOrd="4" destOrd="0" parTransId="{755EE3FB-5951-4133-99C1-8CB718C222A0}" sibTransId="{BB9542AA-2D5A-4E90-8118-CCC78406A288}"/>
    <dgm:cxn modelId="{2E62D229-FF27-4059-B549-916760131F20}" type="presOf" srcId="{A92DEEE4-28AC-438A-B810-CC09D8CC204A}" destId="{22367930-8E74-4383-B25E-9F6A6F1A3042}" srcOrd="0" destOrd="0" presId="urn:microsoft.com/office/officeart/2005/8/layout/chevron2"/>
    <dgm:cxn modelId="{E3E50437-92BB-47CA-A46D-D9838421D796}" type="presOf" srcId="{5C943A9F-3C00-42F8-B4CC-48E012666ECC}" destId="{138C0734-8338-4E31-9DF2-B61E4A851D0B}" srcOrd="0" destOrd="0" presId="urn:microsoft.com/office/officeart/2005/8/layout/chevron2"/>
    <dgm:cxn modelId="{B8AA1338-E788-480C-B781-F3D9ACF75EBC}" type="presOf" srcId="{7FCDD614-12FB-4E1B-A059-656CB2459C5F}" destId="{B1F0CFA9-B337-4448-9510-23B7EA946A47}" srcOrd="0" destOrd="0" presId="urn:microsoft.com/office/officeart/2005/8/layout/chevron2"/>
    <dgm:cxn modelId="{15036539-3D5A-42D4-B0AD-5110D352BFFB}" type="presOf" srcId="{9F472FB4-9236-49DD-9064-69009E83DF5F}" destId="{425858A3-9AFF-4F65-941A-08E607C7FD94}" srcOrd="0" destOrd="0" presId="urn:microsoft.com/office/officeart/2005/8/layout/chevron2"/>
    <dgm:cxn modelId="{CDE1A03F-274A-42D4-8E72-28F67012DD0F}" srcId="{EE34C47F-E306-4207-BFC0-ABAC83447A27}" destId="{BFE522DB-05E5-42A1-9F2A-5555485D6DB2}" srcOrd="5" destOrd="0" parTransId="{1149E08D-218F-4340-ACFA-E1344A5846DC}" sibTransId="{B40DED1A-7B85-47DC-95E5-8A235B4C5A2B}"/>
    <dgm:cxn modelId="{933EC040-1AEA-4C8B-9075-7E9046D9511F}" type="presOf" srcId="{E1AC721E-5BAE-4169-8381-24B1B0E35378}" destId="{0B71637B-6A93-43BD-86C4-6296FF85D208}" srcOrd="0" destOrd="0" presId="urn:microsoft.com/office/officeart/2005/8/layout/chevron2"/>
    <dgm:cxn modelId="{B7E90B5B-CFEA-4F81-8CBB-14305C04A0EA}" type="presOf" srcId="{79E5AEFF-744B-4371-B470-1686D1BD7A66}" destId="{CEF12B62-5ED9-4E65-82D9-E5DE9AF575C6}" srcOrd="0" destOrd="0" presId="urn:microsoft.com/office/officeart/2005/8/layout/chevron2"/>
    <dgm:cxn modelId="{C91C8541-B1D6-4B65-B603-4B3D18A015A3}" srcId="{C3258137-1D90-439A-B94B-A3BB02F979FE}" destId="{33C3B0EF-58A9-4F89-9E7E-B7E5E5646E88}" srcOrd="0" destOrd="0" parTransId="{B366E1C4-F4AE-4B3B-8D77-238435887CB1}" sibTransId="{4E35BA84-86B7-4656-AA21-6E6959922877}"/>
    <dgm:cxn modelId="{D7144642-367F-4B4A-A70E-BB653DE76864}" srcId="{EE34C47F-E306-4207-BFC0-ABAC83447A27}" destId="{79E5AEFF-744B-4371-B470-1686D1BD7A66}" srcOrd="1" destOrd="0" parTransId="{4B11CA26-D605-46A1-94A8-ED2814845126}" sibTransId="{1836DCF5-DB3C-46E8-8547-D5144B866AB4}"/>
    <dgm:cxn modelId="{D989D865-AAEA-467E-A525-A148C4C4F92E}" srcId="{056B711A-0B49-4816-A591-71E79607AD0A}" destId="{F2850AF7-EA1E-4CD7-9283-B2A0282BDC0F}" srcOrd="0" destOrd="0" parTransId="{E42B74A2-A0EB-487F-9911-27B9D3D7E3D7}" sibTransId="{4A398D9F-1B84-4896-8A66-2741B4085DA2}"/>
    <dgm:cxn modelId="{9FA40047-A695-42EE-8702-3CB5313117C2}" srcId="{16FD1D16-2043-490F-B885-383B34946971}" destId="{E1AC721E-5BAE-4169-8381-24B1B0E35378}" srcOrd="0" destOrd="0" parTransId="{1BBAA6F9-86B1-4EB3-8D5C-CAA3F4325F54}" sibTransId="{7A2993D2-8A23-41BD-A1D8-AC09C057403B}"/>
    <dgm:cxn modelId="{5D30204A-8E9A-47CD-99C7-3780AEA4E31B}" srcId="{79E5AEFF-744B-4371-B470-1686D1BD7A66}" destId="{534253D0-4F62-498E-BD0B-6CB00B2B8898}" srcOrd="0" destOrd="0" parTransId="{2154C6BA-8FCE-441B-930F-CE813CFBC0C9}" sibTransId="{2E7694A9-E90D-44F4-8337-F63A67888F38}"/>
    <dgm:cxn modelId="{564D6B6B-1C5B-41B9-BCB0-A30B53876E1C}" type="presOf" srcId="{110CE827-1856-4DB3-AF66-E80A2AFB50CA}" destId="{DDB696D5-5CA6-4FF2-AB6C-2694C4244CBD}" srcOrd="0" destOrd="0" presId="urn:microsoft.com/office/officeart/2005/8/layout/chevron2"/>
    <dgm:cxn modelId="{0FEDDF55-960F-451C-AC4B-5F7D664716B7}" type="presOf" srcId="{33C3B0EF-58A9-4F89-9E7E-B7E5E5646E88}" destId="{4E1877E2-8240-42D7-9F0B-1E58720700BF}" srcOrd="0" destOrd="0" presId="urn:microsoft.com/office/officeart/2005/8/layout/chevron2"/>
    <dgm:cxn modelId="{91051258-AA95-401B-95F5-CE0151D63EB4}" type="presOf" srcId="{BFE522DB-05E5-42A1-9F2A-5555485D6DB2}" destId="{A4E9E214-35D4-446F-9E1A-1F56A79AEC5F}" srcOrd="0" destOrd="0" presId="urn:microsoft.com/office/officeart/2005/8/layout/chevron2"/>
    <dgm:cxn modelId="{3211F47B-C9BE-4ECA-9BFD-C067819167EC}" srcId="{BFE522DB-05E5-42A1-9F2A-5555485D6DB2}" destId="{A92DEEE4-28AC-438A-B810-CC09D8CC204A}" srcOrd="0" destOrd="0" parTransId="{ABD4EE27-6607-421F-AE73-E9BD958531B4}" sibTransId="{E28875D5-1B98-4DB1-BDB5-33B609A1320F}"/>
    <dgm:cxn modelId="{577F6A87-F34B-4494-B5CA-601E3176E814}" srcId="{9F472FB4-9236-49DD-9064-69009E83DF5F}" destId="{5C943A9F-3C00-42F8-B4CC-48E012666ECC}" srcOrd="0" destOrd="0" parTransId="{F5912811-7FF8-4172-941C-77873E72095F}" sibTransId="{AC3A9C70-1DC4-4A72-974B-8D18EE9734DA}"/>
    <dgm:cxn modelId="{07CCBC97-593A-47D0-8A66-35CD2E8B75F3}" type="presOf" srcId="{16FD1D16-2043-490F-B885-383B34946971}" destId="{01F2F530-715C-4CE5-8D97-DE2DFC6C0D58}" srcOrd="0" destOrd="0" presId="urn:microsoft.com/office/officeart/2005/8/layout/chevron2"/>
    <dgm:cxn modelId="{2DCEBDA9-E1BF-45BC-9555-F1FFC3E084AB}" srcId="{EE34C47F-E306-4207-BFC0-ABAC83447A27}" destId="{16FD1D16-2043-490F-B885-383B34946971}" srcOrd="0" destOrd="0" parTransId="{020207BE-CEB6-4D2E-BE9F-4C9F11985B3D}" sibTransId="{61E5FA89-D067-494A-B9E2-0CCAE1602823}"/>
    <dgm:cxn modelId="{2AD9A6BF-C921-4C59-8F2F-485DFC31D644}" srcId="{EE34C47F-E306-4207-BFC0-ABAC83447A27}" destId="{056B711A-0B49-4816-A591-71E79607AD0A}" srcOrd="6" destOrd="0" parTransId="{70F690AF-DB64-4AE0-AD7B-0C9C9DB2AF0D}" sibTransId="{D4962059-2F82-48BB-ABF5-FC308C60B5D8}"/>
    <dgm:cxn modelId="{CCFB2FC8-EC20-487A-BF8A-F2B2EA3074C9}" srcId="{7FCDD614-12FB-4E1B-A059-656CB2459C5F}" destId="{110CE827-1856-4DB3-AF66-E80A2AFB50CA}" srcOrd="0" destOrd="0" parTransId="{D8A1E5EC-84E1-4BA4-9C50-7050831F1851}" sibTransId="{7E6BC65A-1F16-4616-BECC-4948DE08EA6F}"/>
    <dgm:cxn modelId="{D6116ECB-AEDD-4F5D-AD53-6B437251B75B}" type="presOf" srcId="{056B711A-0B49-4816-A591-71E79607AD0A}" destId="{E09483EC-2A64-4316-8128-DCB9B4C5D21B}" srcOrd="0" destOrd="0" presId="urn:microsoft.com/office/officeart/2005/8/layout/chevron2"/>
    <dgm:cxn modelId="{60F456D4-238E-456C-9BC2-B292314D1809}" srcId="{EE34C47F-E306-4207-BFC0-ABAC83447A27}" destId="{C3258137-1D90-439A-B94B-A3BB02F979FE}" srcOrd="3" destOrd="0" parTransId="{7C28D9DF-B846-4BD4-8344-88ADE2508034}" sibTransId="{70461D71-720C-4BCE-9B25-EDE415EDE928}"/>
    <dgm:cxn modelId="{222502FE-29B1-41FC-B5AF-6915FCFF1658}" type="presOf" srcId="{EE34C47F-E306-4207-BFC0-ABAC83447A27}" destId="{F31ABB20-9C9D-4D21-A357-25CA9DB4B131}" srcOrd="0" destOrd="0" presId="urn:microsoft.com/office/officeart/2005/8/layout/chevron2"/>
    <dgm:cxn modelId="{BFA0798F-2880-4AF7-8698-3707CD69FEEE}" type="presParOf" srcId="{F31ABB20-9C9D-4D21-A357-25CA9DB4B131}" destId="{0B9E7016-1285-4193-BCD0-4CC09E1C3D2E}" srcOrd="0" destOrd="0" presId="urn:microsoft.com/office/officeart/2005/8/layout/chevron2"/>
    <dgm:cxn modelId="{98473A6E-2323-4BAE-904A-083258ED0274}" type="presParOf" srcId="{0B9E7016-1285-4193-BCD0-4CC09E1C3D2E}" destId="{01F2F530-715C-4CE5-8D97-DE2DFC6C0D58}" srcOrd="0" destOrd="0" presId="urn:microsoft.com/office/officeart/2005/8/layout/chevron2"/>
    <dgm:cxn modelId="{E41FDE18-28AC-4308-B4CB-DFE898FE6767}" type="presParOf" srcId="{0B9E7016-1285-4193-BCD0-4CC09E1C3D2E}" destId="{0B71637B-6A93-43BD-86C4-6296FF85D208}" srcOrd="1" destOrd="0" presId="urn:microsoft.com/office/officeart/2005/8/layout/chevron2"/>
    <dgm:cxn modelId="{AD85539B-F43A-4416-BC91-F513122752EE}" type="presParOf" srcId="{F31ABB20-9C9D-4D21-A357-25CA9DB4B131}" destId="{B6FB85AD-CAF3-4B4A-84CF-8C4262C15229}" srcOrd="1" destOrd="0" presId="urn:microsoft.com/office/officeart/2005/8/layout/chevron2"/>
    <dgm:cxn modelId="{AE0CD7C4-9FD9-49A7-8BE9-3A7522F05910}" type="presParOf" srcId="{F31ABB20-9C9D-4D21-A357-25CA9DB4B131}" destId="{60DE5CA8-375B-4A9B-A292-466318C87393}" srcOrd="2" destOrd="0" presId="urn:microsoft.com/office/officeart/2005/8/layout/chevron2"/>
    <dgm:cxn modelId="{E339AF1E-93EC-4933-947C-743653043E30}" type="presParOf" srcId="{60DE5CA8-375B-4A9B-A292-466318C87393}" destId="{CEF12B62-5ED9-4E65-82D9-E5DE9AF575C6}" srcOrd="0" destOrd="0" presId="urn:microsoft.com/office/officeart/2005/8/layout/chevron2"/>
    <dgm:cxn modelId="{48DF10FA-4141-426F-8C15-E7D0539F31A5}" type="presParOf" srcId="{60DE5CA8-375B-4A9B-A292-466318C87393}" destId="{A3907569-0337-4055-94BF-60A925CB7E16}" srcOrd="1" destOrd="0" presId="urn:microsoft.com/office/officeart/2005/8/layout/chevron2"/>
    <dgm:cxn modelId="{53AA5BEC-F004-48CD-AB33-D059BB5CFAE9}" type="presParOf" srcId="{F31ABB20-9C9D-4D21-A357-25CA9DB4B131}" destId="{33001B2D-6DA6-4481-8B2E-202C5DE64C31}" srcOrd="3" destOrd="0" presId="urn:microsoft.com/office/officeart/2005/8/layout/chevron2"/>
    <dgm:cxn modelId="{BCECBE58-CEF4-4265-915E-65D4F104EDBC}" type="presParOf" srcId="{F31ABB20-9C9D-4D21-A357-25CA9DB4B131}" destId="{58FC67DA-BCA9-49CF-A76E-22BB28B3FADF}" srcOrd="4" destOrd="0" presId="urn:microsoft.com/office/officeart/2005/8/layout/chevron2"/>
    <dgm:cxn modelId="{F76304CC-50A5-4859-84A4-AD2005FDF052}" type="presParOf" srcId="{58FC67DA-BCA9-49CF-A76E-22BB28B3FADF}" destId="{425858A3-9AFF-4F65-941A-08E607C7FD94}" srcOrd="0" destOrd="0" presId="urn:microsoft.com/office/officeart/2005/8/layout/chevron2"/>
    <dgm:cxn modelId="{F9495EC5-9C65-4280-814D-37F99961CAC4}" type="presParOf" srcId="{58FC67DA-BCA9-49CF-A76E-22BB28B3FADF}" destId="{138C0734-8338-4E31-9DF2-B61E4A851D0B}" srcOrd="1" destOrd="0" presId="urn:microsoft.com/office/officeart/2005/8/layout/chevron2"/>
    <dgm:cxn modelId="{30C163CA-9C67-4291-905D-BCF374AC6803}" type="presParOf" srcId="{F31ABB20-9C9D-4D21-A357-25CA9DB4B131}" destId="{1D2551F1-9604-41C5-A031-109452AC31E0}" srcOrd="5" destOrd="0" presId="urn:microsoft.com/office/officeart/2005/8/layout/chevron2"/>
    <dgm:cxn modelId="{3F899967-CAA7-43A1-A509-6E086D1DC8C9}" type="presParOf" srcId="{F31ABB20-9C9D-4D21-A357-25CA9DB4B131}" destId="{E3356864-443C-4077-BE2F-0A149403909D}" srcOrd="6" destOrd="0" presId="urn:microsoft.com/office/officeart/2005/8/layout/chevron2"/>
    <dgm:cxn modelId="{026C302F-EB00-4F77-B355-DF918A044FF5}" type="presParOf" srcId="{E3356864-443C-4077-BE2F-0A149403909D}" destId="{E626E46D-5261-4464-BC2A-21524A5A34BC}" srcOrd="0" destOrd="0" presId="urn:microsoft.com/office/officeart/2005/8/layout/chevron2"/>
    <dgm:cxn modelId="{ACAC8F14-FD72-4235-95BA-D990C555A63C}" type="presParOf" srcId="{E3356864-443C-4077-BE2F-0A149403909D}" destId="{4E1877E2-8240-42D7-9F0B-1E58720700BF}" srcOrd="1" destOrd="0" presId="urn:microsoft.com/office/officeart/2005/8/layout/chevron2"/>
    <dgm:cxn modelId="{B3A9942E-8594-4173-8CC4-BA51363DE95E}" type="presParOf" srcId="{F31ABB20-9C9D-4D21-A357-25CA9DB4B131}" destId="{61EAE0F7-DDC8-4F6A-90A2-DCE82BAE1C4E}" srcOrd="7" destOrd="0" presId="urn:microsoft.com/office/officeart/2005/8/layout/chevron2"/>
    <dgm:cxn modelId="{D5A0EA53-511E-4F50-8089-893536B395BF}" type="presParOf" srcId="{F31ABB20-9C9D-4D21-A357-25CA9DB4B131}" destId="{4ADA9F6B-C537-465F-B537-A4A9CDAACD35}" srcOrd="8" destOrd="0" presId="urn:microsoft.com/office/officeart/2005/8/layout/chevron2"/>
    <dgm:cxn modelId="{94577180-D207-4D0B-9205-F0172F3ABD29}" type="presParOf" srcId="{4ADA9F6B-C537-465F-B537-A4A9CDAACD35}" destId="{B1F0CFA9-B337-4448-9510-23B7EA946A47}" srcOrd="0" destOrd="0" presId="urn:microsoft.com/office/officeart/2005/8/layout/chevron2"/>
    <dgm:cxn modelId="{6E9A6101-4108-4DFD-8CC0-94892F00B2FC}" type="presParOf" srcId="{4ADA9F6B-C537-465F-B537-A4A9CDAACD35}" destId="{DDB696D5-5CA6-4FF2-AB6C-2694C4244CBD}" srcOrd="1" destOrd="0" presId="urn:microsoft.com/office/officeart/2005/8/layout/chevron2"/>
    <dgm:cxn modelId="{0BF494D4-8EFC-4CA8-A6D2-E7F465CB0CDE}" type="presParOf" srcId="{F31ABB20-9C9D-4D21-A357-25CA9DB4B131}" destId="{BBCCC36B-BC1C-49D4-9649-421DD03D775B}" srcOrd="9" destOrd="0" presId="urn:microsoft.com/office/officeart/2005/8/layout/chevron2"/>
    <dgm:cxn modelId="{A3B36F60-B4A2-49FB-ABF6-F6EB935ABC89}" type="presParOf" srcId="{F31ABB20-9C9D-4D21-A357-25CA9DB4B131}" destId="{7C2211E3-ADA7-4C39-86ED-332861D850F7}" srcOrd="10" destOrd="0" presId="urn:microsoft.com/office/officeart/2005/8/layout/chevron2"/>
    <dgm:cxn modelId="{5BAC1C64-4113-4579-A21F-441BC8E9900C}" type="presParOf" srcId="{7C2211E3-ADA7-4C39-86ED-332861D850F7}" destId="{A4E9E214-35D4-446F-9E1A-1F56A79AEC5F}" srcOrd="0" destOrd="0" presId="urn:microsoft.com/office/officeart/2005/8/layout/chevron2"/>
    <dgm:cxn modelId="{CC025185-881F-46ED-801E-E5D38F732702}" type="presParOf" srcId="{7C2211E3-ADA7-4C39-86ED-332861D850F7}" destId="{22367930-8E74-4383-B25E-9F6A6F1A3042}" srcOrd="1" destOrd="0" presId="urn:microsoft.com/office/officeart/2005/8/layout/chevron2"/>
    <dgm:cxn modelId="{4DA30714-39AF-49E3-8A30-ABCCBCC579AA}" type="presParOf" srcId="{F31ABB20-9C9D-4D21-A357-25CA9DB4B131}" destId="{E99CE146-F1B0-4BD4-9C9E-BD15F8E781F1}" srcOrd="11" destOrd="0" presId="urn:microsoft.com/office/officeart/2005/8/layout/chevron2"/>
    <dgm:cxn modelId="{CCEF166D-4854-420C-A66C-80F6375E2FBD}" type="presParOf" srcId="{F31ABB20-9C9D-4D21-A357-25CA9DB4B131}" destId="{5AC956DD-A26A-4DAC-8F2C-E690B96B408E}" srcOrd="12" destOrd="0" presId="urn:microsoft.com/office/officeart/2005/8/layout/chevron2"/>
    <dgm:cxn modelId="{822CD907-F894-4D48-A4E2-05B9A0255AD4}" type="presParOf" srcId="{5AC956DD-A26A-4DAC-8F2C-E690B96B408E}" destId="{E09483EC-2A64-4316-8128-DCB9B4C5D21B}" srcOrd="0" destOrd="0" presId="urn:microsoft.com/office/officeart/2005/8/layout/chevron2"/>
    <dgm:cxn modelId="{E4B561A9-F94A-4AB5-99C7-1AF65CF1B4EB}" type="presParOf" srcId="{5AC956DD-A26A-4DAC-8F2C-E690B96B408E}" destId="{7A2F31C6-8D17-4667-9837-D5F4138441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2F530-715C-4CE5-8D97-DE2DFC6C0D58}">
      <dsp:nvSpPr>
        <dsp:cNvPr id="0" name=""/>
        <dsp:cNvSpPr/>
      </dsp:nvSpPr>
      <dsp:spPr>
        <a:xfrm rot="5400000">
          <a:off x="-96943" y="101040"/>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Portfolio</a:t>
          </a:r>
        </a:p>
      </dsp:txBody>
      <dsp:txXfrm rot="-5400000">
        <a:off x="1" y="230299"/>
        <a:ext cx="452403" cy="193887"/>
      </dsp:txXfrm>
    </dsp:sp>
    <dsp:sp modelId="{0B71637B-6A93-43BD-86C4-6296FF85D208}">
      <dsp:nvSpPr>
        <dsp:cNvPr id="0" name=""/>
        <dsp:cNvSpPr/>
      </dsp:nvSpPr>
      <dsp:spPr>
        <a:xfrm rot="5400000">
          <a:off x="4278594" y="-3822094"/>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User defines Solar, Wind, Battery Penetration</a:t>
          </a:r>
        </a:p>
      </dsp:txBody>
      <dsp:txXfrm rot="-5400000">
        <a:off x="452403" y="24605"/>
        <a:ext cx="8051964" cy="379074"/>
      </dsp:txXfrm>
    </dsp:sp>
    <dsp:sp modelId="{CEF12B62-5ED9-4E65-82D9-E5DE9AF575C6}">
      <dsp:nvSpPr>
        <dsp:cNvPr id="0" name=""/>
        <dsp:cNvSpPr/>
      </dsp:nvSpPr>
      <dsp:spPr>
        <a:xfrm rot="5400000">
          <a:off x="-96943" y="661099"/>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Event Lookup</a:t>
          </a:r>
        </a:p>
      </dsp:txBody>
      <dsp:txXfrm rot="-5400000">
        <a:off x="1" y="790358"/>
        <a:ext cx="452403" cy="193887"/>
      </dsp:txXfrm>
    </dsp:sp>
    <dsp:sp modelId="{A3907569-0337-4055-94BF-60A925CB7E16}">
      <dsp:nvSpPr>
        <dsp:cNvPr id="0" name=""/>
        <dsp:cNvSpPr/>
      </dsp:nvSpPr>
      <dsp:spPr>
        <a:xfrm rot="5400000">
          <a:off x="4278484" y="-3261925"/>
          <a:ext cx="420309"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LOL events are pulled from corresponding solar and wind penetration cases</a:t>
          </a:r>
        </a:p>
      </dsp:txBody>
      <dsp:txXfrm rot="-5400000">
        <a:off x="452403" y="584674"/>
        <a:ext cx="8051953" cy="379273"/>
      </dsp:txXfrm>
    </dsp:sp>
    <dsp:sp modelId="{425858A3-9AFF-4F65-941A-08E607C7FD94}">
      <dsp:nvSpPr>
        <dsp:cNvPr id="0" name=""/>
        <dsp:cNvSpPr/>
      </dsp:nvSpPr>
      <dsp:spPr>
        <a:xfrm rot="5400000">
          <a:off x="-96943" y="1221157"/>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Storage Value</a:t>
          </a:r>
        </a:p>
      </dsp:txBody>
      <dsp:txXfrm rot="-5400000">
        <a:off x="1" y="1350416"/>
        <a:ext cx="452403" cy="193887"/>
      </dsp:txXfrm>
    </dsp:sp>
    <dsp:sp modelId="{138C0734-8338-4E31-9DF2-B61E4A851D0B}">
      <dsp:nvSpPr>
        <dsp:cNvPr id="0" name=""/>
        <dsp:cNvSpPr/>
      </dsp:nvSpPr>
      <dsp:spPr>
        <a:xfrm rot="5400000">
          <a:off x="4278594" y="-2710017"/>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For each LOL event day, storage performs peak shaving</a:t>
          </a:r>
        </a:p>
      </dsp:txBody>
      <dsp:txXfrm rot="-5400000">
        <a:off x="452403" y="1136682"/>
        <a:ext cx="8051964" cy="379074"/>
      </dsp:txXfrm>
    </dsp:sp>
    <dsp:sp modelId="{E626E46D-5261-4464-BC2A-21524A5A34BC}">
      <dsp:nvSpPr>
        <dsp:cNvPr id="0" name=""/>
        <dsp:cNvSpPr/>
      </dsp:nvSpPr>
      <dsp:spPr>
        <a:xfrm rot="5400000">
          <a:off x="-96943" y="1781216"/>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Storage Class</a:t>
          </a:r>
        </a:p>
      </dsp:txBody>
      <dsp:txXfrm rot="-5400000">
        <a:off x="1" y="1910475"/>
        <a:ext cx="452403" cy="193887"/>
      </dsp:txXfrm>
    </dsp:sp>
    <dsp:sp modelId="{4E1877E2-8240-42D7-9F0B-1E58720700BF}">
      <dsp:nvSpPr>
        <dsp:cNvPr id="0" name=""/>
        <dsp:cNvSpPr/>
      </dsp:nvSpPr>
      <dsp:spPr>
        <a:xfrm rot="5400000">
          <a:off x="4278594" y="-2148896"/>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For differing storage durations assessed, average ELCC is allocated based on reduction in net load peak</a:t>
          </a:r>
        </a:p>
      </dsp:txBody>
      <dsp:txXfrm rot="-5400000">
        <a:off x="452403" y="1697803"/>
        <a:ext cx="8051964" cy="379074"/>
      </dsp:txXfrm>
    </dsp:sp>
    <dsp:sp modelId="{B1F0CFA9-B337-4448-9510-23B7EA946A47}">
      <dsp:nvSpPr>
        <dsp:cNvPr id="0" name=""/>
        <dsp:cNvSpPr/>
      </dsp:nvSpPr>
      <dsp:spPr>
        <a:xfrm rot="5400000">
          <a:off x="-96943" y="2341275"/>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Solar + Wind</a:t>
          </a:r>
        </a:p>
      </dsp:txBody>
      <dsp:txXfrm rot="-5400000">
        <a:off x="1" y="2470534"/>
        <a:ext cx="452403" cy="193887"/>
      </dsp:txXfrm>
    </dsp:sp>
    <dsp:sp modelId="{DDB696D5-5CA6-4FF2-AB6C-2694C4244CBD}">
      <dsp:nvSpPr>
        <dsp:cNvPr id="0" name=""/>
        <dsp:cNvSpPr/>
      </dsp:nvSpPr>
      <dsp:spPr>
        <a:xfrm rot="5400000">
          <a:off x="4278594" y="-1581860"/>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Renewable average ELCC is assessed from integration method from SERVM simulations </a:t>
          </a:r>
        </a:p>
      </dsp:txBody>
      <dsp:txXfrm rot="-5400000">
        <a:off x="452403" y="2264839"/>
        <a:ext cx="8051964" cy="379074"/>
      </dsp:txXfrm>
    </dsp:sp>
    <dsp:sp modelId="{A4E9E214-35D4-446F-9E1A-1F56A79AEC5F}">
      <dsp:nvSpPr>
        <dsp:cNvPr id="0" name=""/>
        <dsp:cNvSpPr/>
      </dsp:nvSpPr>
      <dsp:spPr>
        <a:xfrm rot="5400000">
          <a:off x="-96943" y="2901333"/>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Aggregate</a:t>
          </a:r>
        </a:p>
      </dsp:txBody>
      <dsp:txXfrm rot="-5400000">
        <a:off x="1" y="3030592"/>
        <a:ext cx="452403" cy="193887"/>
      </dsp:txXfrm>
    </dsp:sp>
    <dsp:sp modelId="{22367930-8E74-4383-B25E-9F6A6F1A3042}">
      <dsp:nvSpPr>
        <dsp:cNvPr id="0" name=""/>
        <dsp:cNvSpPr/>
      </dsp:nvSpPr>
      <dsp:spPr>
        <a:xfrm rot="5400000">
          <a:off x="4278594" y="-1021801"/>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Reduction in net load peak for each duration is probability weighted into one annual and/or seasonal value</a:t>
          </a:r>
        </a:p>
      </dsp:txBody>
      <dsp:txXfrm rot="-5400000">
        <a:off x="452403" y="2824898"/>
        <a:ext cx="8051964" cy="379074"/>
      </dsp:txXfrm>
    </dsp:sp>
    <dsp:sp modelId="{E09483EC-2A64-4316-8128-DCB9B4C5D21B}">
      <dsp:nvSpPr>
        <dsp:cNvPr id="0" name=""/>
        <dsp:cNvSpPr/>
      </dsp:nvSpPr>
      <dsp:spPr>
        <a:xfrm rot="5400000">
          <a:off x="-96943" y="3461392"/>
          <a:ext cx="646290" cy="45240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Marginal ELCC</a:t>
          </a:r>
        </a:p>
      </dsp:txBody>
      <dsp:txXfrm rot="-5400000">
        <a:off x="1" y="3590651"/>
        <a:ext cx="452403" cy="193887"/>
      </dsp:txXfrm>
    </dsp:sp>
    <dsp:sp modelId="{7A2F31C6-8D17-4667-9837-D5F413844184}">
      <dsp:nvSpPr>
        <dsp:cNvPr id="0" name=""/>
        <dsp:cNvSpPr/>
      </dsp:nvSpPr>
      <dsp:spPr>
        <a:xfrm rot="5400000">
          <a:off x="4278594" y="-461742"/>
          <a:ext cx="420088" cy="807247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Marginal ELCC is separately calculated for storage and renewables based on output during critical hours </a:t>
          </a:r>
        </a:p>
      </dsp:txBody>
      <dsp:txXfrm rot="-5400000">
        <a:off x="452403" y="3384957"/>
        <a:ext cx="8051964" cy="3790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F6BB1-0275-0745-946D-AD23BB7C9551}" type="datetimeFigureOut">
              <a:rPr lang="en-US" smtClean="0"/>
              <a:t>11/22/2024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387B4-84FD-374F-8D99-2881803C318B}" type="slidenum">
              <a:rPr lang="en-US" smtClean="0"/>
              <a:t>‹#›</a:t>
            </a:fld>
            <a:endParaRPr lang="en-US" dirty="0"/>
          </a:p>
        </p:txBody>
      </p:sp>
    </p:spTree>
    <p:extLst>
      <p:ext uri="{BB962C8B-B14F-4D97-AF65-F5344CB8AC3E}">
        <p14:creationId xmlns:p14="http://schemas.microsoft.com/office/powerpoint/2010/main" val="14075055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2511" y="42226"/>
            <a:ext cx="8646621" cy="538417"/>
          </a:xfrm>
        </p:spPr>
        <p:txBody>
          <a:bodyPr/>
          <a:lstStyle>
            <a:lvl1pPr>
              <a:defRPr>
                <a:latin typeface="Aptos" panose="020B0004020202020204" pitchFamily="34" charset="0"/>
              </a:defRPr>
            </a:lvl1pPr>
          </a:lstStyle>
          <a:p>
            <a:endParaRPr lang="en-US" dirty="0"/>
          </a:p>
        </p:txBody>
      </p:sp>
      <p:sp>
        <p:nvSpPr>
          <p:cNvPr id="3" name="Content Placeholder 2"/>
          <p:cNvSpPr>
            <a:spLocks noGrp="1"/>
          </p:cNvSpPr>
          <p:nvPr>
            <p:ph idx="1"/>
          </p:nvPr>
        </p:nvSpPr>
        <p:spPr>
          <a:xfrm>
            <a:off x="242510" y="580644"/>
            <a:ext cx="8646621" cy="4109920"/>
          </a:xfrm>
        </p:spPr>
        <p:txBody>
          <a:bodyPr/>
          <a:lstStyle>
            <a:lvl1pPr>
              <a:defRPr sz="2400">
                <a:latin typeface="Aptos" panose="020B0004020202020204" pitchFamily="34" charset="0"/>
              </a:defRPr>
            </a:lvl1pPr>
            <a:lvl2pPr marL="628650" indent="-285750">
              <a:buFont typeface="System Font Regular"/>
              <a:buChar char="−"/>
              <a:defRPr sz="2000">
                <a:latin typeface="Aptos" panose="020B0004020202020204" pitchFamily="34" charset="0"/>
              </a:defRPr>
            </a:lvl2pPr>
            <a:lvl3pPr marL="971550" indent="-285750">
              <a:buFont typeface="Wingdings" pitchFamily="2" charset="2"/>
              <a:buChar char="Ø"/>
              <a:defRPr sz="18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lvl1pPr>
              <a:defRPr sz="800"/>
            </a:lvl1pPr>
          </a:lstStyle>
          <a:p>
            <a:r>
              <a:rPr lang="en-US"/>
              <a:t>PowerGEM</a:t>
            </a:r>
            <a:endParaRPr lang="en-US" dirty="0"/>
          </a:p>
        </p:txBody>
      </p:sp>
      <p:sp>
        <p:nvSpPr>
          <p:cNvPr id="6" name="Slide Number Placeholder 5"/>
          <p:cNvSpPr>
            <a:spLocks noGrp="1"/>
          </p:cNvSpPr>
          <p:nvPr>
            <p:ph type="sldNum" sz="quarter" idx="12"/>
          </p:nvPr>
        </p:nvSpPr>
        <p:spPr/>
        <p:txBody>
          <a:bodyPr/>
          <a:lstStyle>
            <a:lvl1pPr>
              <a:defRPr sz="800"/>
            </a:lvl1pPr>
          </a:lstStyle>
          <a:p>
            <a:fld id="{1BE457DC-07A4-EB43-85A4-81D9D6697F6C}" type="slidenum">
              <a:rPr lang="en-US" smtClean="0"/>
              <a:pPr/>
              <a:t>‹#›</a:t>
            </a:fld>
            <a:endParaRPr lang="en-US" dirty="0"/>
          </a:p>
        </p:txBody>
      </p:sp>
      <p:cxnSp>
        <p:nvCxnSpPr>
          <p:cNvPr id="14" name="Straight Connector 13">
            <a:extLst>
              <a:ext uri="{FF2B5EF4-FFF2-40B4-BE49-F238E27FC236}">
                <a16:creationId xmlns:a16="http://schemas.microsoft.com/office/drawing/2014/main" id="{A1F5A8B3-DB37-7CA9-CA63-B3F4DF653349}"/>
              </a:ext>
            </a:extLst>
          </p:cNvPr>
          <p:cNvCxnSpPr>
            <a:cxnSpLocks/>
          </p:cNvCxnSpPr>
          <p:nvPr userDrawn="1"/>
        </p:nvCxnSpPr>
        <p:spPr>
          <a:xfrm>
            <a:off x="1459058" y="4819569"/>
            <a:ext cx="0" cy="19737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77C0938-F418-68E7-CBC1-2A0E569C19B9}"/>
              </a:ext>
            </a:extLst>
          </p:cNvPr>
          <p:cNvSpPr/>
          <p:nvPr userDrawn="1"/>
        </p:nvSpPr>
        <p:spPr>
          <a:xfrm>
            <a:off x="0" y="521407"/>
            <a:ext cx="9144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4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6564A4-7427-1E80-5617-D9AAC86EF6CE}"/>
              </a:ext>
            </a:extLst>
          </p:cNvPr>
          <p:cNvSpPr/>
          <p:nvPr userDrawn="1"/>
        </p:nvSpPr>
        <p:spPr>
          <a:xfrm>
            <a:off x="0" y="500932"/>
            <a:ext cx="9144000" cy="675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94253" y="1115392"/>
            <a:ext cx="4185327" cy="501484"/>
          </a:xfrm>
          <a:noFill/>
        </p:spPr>
        <p:txBody>
          <a:bodyPr wrap="square" rtlCol="0" anchor="b">
            <a:spAutoFit/>
          </a:bodyPr>
          <a:lstStyle>
            <a:lvl1pPr>
              <a:defRPr lang="en-US" dirty="0">
                <a:latin typeface="Aptos" panose="020B0004020202020204" pitchFamily="34" charset="0"/>
              </a:defRPr>
            </a:lvl1pPr>
          </a:lstStyle>
          <a:p>
            <a:pPr marL="0" lvl="0" defTabSz="457200">
              <a:lnSpc>
                <a:spcPct val="80000"/>
              </a:lnSpc>
            </a:pPr>
            <a:r>
              <a:rPr lang="en-GB" dirty="0"/>
              <a:t>New Section</a:t>
            </a:r>
            <a:endParaRPr lang="en-US" dirty="0"/>
          </a:p>
        </p:txBody>
      </p:sp>
      <p:sp>
        <p:nvSpPr>
          <p:cNvPr id="3" name="Text Placeholder 2"/>
          <p:cNvSpPr>
            <a:spLocks noGrp="1"/>
          </p:cNvSpPr>
          <p:nvPr>
            <p:ph type="body" idx="1"/>
          </p:nvPr>
        </p:nvSpPr>
        <p:spPr>
          <a:xfrm>
            <a:off x="294253" y="2800201"/>
            <a:ext cx="4185327" cy="315407"/>
          </a:xfrm>
          <a:noFill/>
        </p:spPr>
        <p:txBody>
          <a:bodyPr wrap="square" rtlCol="0">
            <a:spAutoFit/>
          </a:bodyPr>
          <a:lstStyle>
            <a:lvl1pPr marL="0" indent="0">
              <a:lnSpc>
                <a:spcPct val="100000"/>
              </a:lnSpc>
              <a:buNone/>
              <a:defRPr lang="en-GB" sz="1600" b="0" i="0" kern="1200" dirty="0">
                <a:solidFill>
                  <a:schemeClr val="tx1">
                    <a:lumMod val="75000"/>
                    <a:lumOff val="25000"/>
                  </a:schemeClr>
                </a:solidFill>
                <a:effectLst/>
                <a:latin typeface="Aptos" panose="020B0004020202020204" pitchFamily="34" charset="0"/>
                <a:ea typeface="+mn-ea"/>
                <a:cs typeface="Arial" panose="020B0604020202020204" pitchFamily="34" charset="0"/>
              </a:defRPr>
            </a:lvl1pPr>
          </a:lstStyle>
          <a:p>
            <a:pPr marL="0" lvl="0" indent="0" algn="l" defTabSz="457200" rtl="0" eaLnBrk="1" latinLnBrk="0" hangingPunct="1">
              <a:lnSpc>
                <a:spcPct val="90000"/>
              </a:lnSpc>
              <a:spcBef>
                <a:spcPts val="750"/>
              </a:spcBef>
              <a:buFont typeface="Arial" panose="020B0604020202020204" pitchFamily="34" charset="0"/>
              <a:buNone/>
            </a:pPr>
            <a:r>
              <a:rPr lang="en-GB" dirty="0"/>
              <a:t>Click to edit Master text styles</a:t>
            </a:r>
          </a:p>
        </p:txBody>
      </p:sp>
      <p:sp>
        <p:nvSpPr>
          <p:cNvPr id="5" name="Footer Placeholder 4"/>
          <p:cNvSpPr>
            <a:spLocks noGrp="1"/>
          </p:cNvSpPr>
          <p:nvPr>
            <p:ph type="ftr" sz="quarter" idx="11"/>
          </p:nvPr>
        </p:nvSpPr>
        <p:spPr/>
        <p:txBody>
          <a:bodyPr/>
          <a:lstStyle/>
          <a:p>
            <a:r>
              <a:rPr lang="en-US" dirty="0"/>
              <a:t>PowerGEM</a:t>
            </a:r>
          </a:p>
        </p:txBody>
      </p:sp>
      <p:sp>
        <p:nvSpPr>
          <p:cNvPr id="6" name="Slide Number Placeholder 5"/>
          <p:cNvSpPr>
            <a:spLocks noGrp="1"/>
          </p:cNvSpPr>
          <p:nvPr>
            <p:ph type="sldNum" sz="quarter" idx="12"/>
          </p:nvPr>
        </p:nvSpPr>
        <p:spPr/>
        <p:txBody>
          <a:bodyPr/>
          <a:lstStyle/>
          <a:p>
            <a:fld id="{1BE457DC-07A4-EB43-85A4-81D9D6697F6C}" type="slidenum">
              <a:rPr lang="en-US" smtClean="0"/>
              <a:t>‹#›</a:t>
            </a:fld>
            <a:endParaRPr lang="en-US" dirty="0"/>
          </a:p>
        </p:txBody>
      </p:sp>
      <p:sp>
        <p:nvSpPr>
          <p:cNvPr id="9" name="Rectangle 8">
            <a:extLst>
              <a:ext uri="{FF2B5EF4-FFF2-40B4-BE49-F238E27FC236}">
                <a16:creationId xmlns:a16="http://schemas.microsoft.com/office/drawing/2014/main" id="{5DB7B375-4B18-ED92-0C9C-1061F8DFEEB4}"/>
              </a:ext>
            </a:extLst>
          </p:cNvPr>
          <p:cNvSpPr/>
          <p:nvPr userDrawn="1"/>
        </p:nvSpPr>
        <p:spPr>
          <a:xfrm>
            <a:off x="294253" y="2526031"/>
            <a:ext cx="5400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3F465362-8150-A932-9B4D-EBA82F993516}"/>
              </a:ext>
            </a:extLst>
          </p:cNvPr>
          <p:cNvSpPr>
            <a:spLocks noGrp="1"/>
          </p:cNvSpPr>
          <p:nvPr>
            <p:ph type="body" idx="13"/>
          </p:nvPr>
        </p:nvSpPr>
        <p:spPr>
          <a:xfrm>
            <a:off x="294253" y="1942892"/>
            <a:ext cx="4185327" cy="371127"/>
          </a:xfrm>
          <a:noFill/>
        </p:spPr>
        <p:txBody>
          <a:bodyPr wrap="square" rtlCol="0">
            <a:spAutoFit/>
          </a:bodyPr>
          <a:lstStyle>
            <a:lvl1pPr marL="0" indent="0">
              <a:buNone/>
              <a:defRPr lang="en-GB" sz="2000" b="1" kern="1200" dirty="0">
                <a:solidFill>
                  <a:schemeClr val="tx1"/>
                </a:solidFill>
                <a:latin typeface="Aptos" panose="020B0004020202020204" pitchFamily="34" charset="0"/>
                <a:ea typeface="+mn-ea"/>
                <a:cs typeface="Arial" panose="020B0604020202020204" pitchFamily="34" charset="0"/>
              </a:defRPr>
            </a:lvl1pPr>
          </a:lstStyle>
          <a:p>
            <a:pPr marL="0" lvl="0" indent="0" algn="l" defTabSz="457200" rtl="0" eaLnBrk="1" latinLnBrk="0" hangingPunct="1">
              <a:lnSpc>
                <a:spcPct val="90000"/>
              </a:lnSpc>
              <a:spcBef>
                <a:spcPts val="750"/>
              </a:spcBef>
              <a:buFont typeface="Arial" panose="020B0604020202020204" pitchFamily="34" charset="0"/>
              <a:buNone/>
            </a:pPr>
            <a:r>
              <a:rPr lang="en-GB" dirty="0"/>
              <a:t>Click to edit Master text styles</a:t>
            </a:r>
          </a:p>
        </p:txBody>
      </p:sp>
    </p:spTree>
    <p:extLst>
      <p:ext uri="{BB962C8B-B14F-4D97-AF65-F5344CB8AC3E}">
        <p14:creationId xmlns:p14="http://schemas.microsoft.com/office/powerpoint/2010/main" val="22689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group of power lines at night&#10;&#10;Description automatically generated">
            <a:extLst>
              <a:ext uri="{FF2B5EF4-FFF2-40B4-BE49-F238E27FC236}">
                <a16:creationId xmlns:a16="http://schemas.microsoft.com/office/drawing/2014/main" id="{93A68CCC-746A-C528-5348-D753184FE8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0" y="0"/>
            <a:ext cx="9144000" cy="5143500"/>
          </a:xfrm>
          <a:prstGeom prst="rect">
            <a:avLst/>
          </a:prstGeom>
        </p:spPr>
      </p:pic>
      <p:sp>
        <p:nvSpPr>
          <p:cNvPr id="8" name="Rounded Rectangle 7">
            <a:extLst>
              <a:ext uri="{FF2B5EF4-FFF2-40B4-BE49-F238E27FC236}">
                <a16:creationId xmlns:a16="http://schemas.microsoft.com/office/drawing/2014/main" id="{D4990354-5548-E928-2B60-B3B76535FDDE}"/>
              </a:ext>
            </a:extLst>
          </p:cNvPr>
          <p:cNvSpPr/>
          <p:nvPr userDrawn="1"/>
        </p:nvSpPr>
        <p:spPr>
          <a:xfrm>
            <a:off x="345439" y="0"/>
            <a:ext cx="4491914" cy="5143500"/>
          </a:xfrm>
          <a:prstGeom prst="roundRect">
            <a:avLst>
              <a:gd name="adj" fmla="val 0"/>
            </a:avLst>
          </a:prstGeom>
          <a:gradFill>
            <a:gsLst>
              <a:gs pos="0">
                <a:schemeClr val="tx1">
                  <a:alpha val="90109"/>
                </a:schemeClr>
              </a:gs>
              <a:gs pos="50000">
                <a:srgbClr val="000000">
                  <a:alpha val="55000"/>
                </a:srgbClr>
              </a:gs>
              <a:gs pos="100000">
                <a:schemeClr val="tx1">
                  <a:alpha val="2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C61C429-371C-4702-625D-B4D06D4C2344}"/>
              </a:ext>
            </a:extLst>
          </p:cNvPr>
          <p:cNvSpPr/>
          <p:nvPr userDrawn="1"/>
        </p:nvSpPr>
        <p:spPr>
          <a:xfrm>
            <a:off x="-1" y="1252093"/>
            <a:ext cx="5040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DFEA3E2-0CD8-E387-2395-694F73775162}"/>
              </a:ext>
            </a:extLst>
          </p:cNvPr>
          <p:cNvGrpSpPr/>
          <p:nvPr userDrawn="1"/>
        </p:nvGrpSpPr>
        <p:grpSpPr>
          <a:xfrm>
            <a:off x="569553" y="339556"/>
            <a:ext cx="4015292" cy="413344"/>
            <a:chOff x="345439" y="339556"/>
            <a:chExt cx="4015292" cy="413344"/>
          </a:xfrm>
        </p:grpSpPr>
        <p:pic>
          <p:nvPicPr>
            <p:cNvPr id="13" name="Picture 12">
              <a:extLst>
                <a:ext uri="{FF2B5EF4-FFF2-40B4-BE49-F238E27FC236}">
                  <a16:creationId xmlns:a16="http://schemas.microsoft.com/office/drawing/2014/main" id="{A60782F8-6429-A5B8-ABCC-0BE60937DE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9461" y="356900"/>
              <a:ext cx="2151270" cy="396000"/>
            </a:xfrm>
            <a:prstGeom prst="rect">
              <a:avLst/>
            </a:prstGeom>
            <a:noFill/>
          </p:spPr>
        </p:pic>
        <p:grpSp>
          <p:nvGrpSpPr>
            <p:cNvPr id="14" name="Group 13">
              <a:extLst>
                <a:ext uri="{FF2B5EF4-FFF2-40B4-BE49-F238E27FC236}">
                  <a16:creationId xmlns:a16="http://schemas.microsoft.com/office/drawing/2014/main" id="{A940F09D-A0D7-B135-8118-9804255347E6}"/>
                </a:ext>
              </a:extLst>
            </p:cNvPr>
            <p:cNvGrpSpPr/>
            <p:nvPr/>
          </p:nvGrpSpPr>
          <p:grpSpPr>
            <a:xfrm>
              <a:off x="345439" y="339556"/>
              <a:ext cx="2088117" cy="387206"/>
              <a:chOff x="1267924" y="5307993"/>
              <a:chExt cx="2878460" cy="533761"/>
            </a:xfrm>
          </p:grpSpPr>
          <p:pic>
            <p:nvPicPr>
              <p:cNvPr id="16" name="Picture 15" descr="A green diamond with a white background&#10;&#10;Description automatically generated">
                <a:extLst>
                  <a:ext uri="{FF2B5EF4-FFF2-40B4-BE49-F238E27FC236}">
                    <a16:creationId xmlns:a16="http://schemas.microsoft.com/office/drawing/2014/main" id="{F338D887-B319-F49B-A82D-4FBC1D3D3A1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7924" y="5307993"/>
                <a:ext cx="521573" cy="521572"/>
              </a:xfrm>
              <a:prstGeom prst="rect">
                <a:avLst/>
              </a:prstGeom>
            </p:spPr>
          </p:pic>
          <p:sp>
            <p:nvSpPr>
              <p:cNvPr id="17" name="TextBox 16">
                <a:extLst>
                  <a:ext uri="{FF2B5EF4-FFF2-40B4-BE49-F238E27FC236}">
                    <a16:creationId xmlns:a16="http://schemas.microsoft.com/office/drawing/2014/main" id="{4DDB6E60-1E4A-D26C-D856-7031382F3484}"/>
                  </a:ext>
                </a:extLst>
              </p:cNvPr>
              <p:cNvSpPr txBox="1"/>
              <p:nvPr/>
            </p:nvSpPr>
            <p:spPr>
              <a:xfrm>
                <a:off x="1735693" y="5321022"/>
                <a:ext cx="2410691" cy="381841"/>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PowerGEM</a:t>
                </a:r>
              </a:p>
            </p:txBody>
          </p:sp>
          <p:sp>
            <p:nvSpPr>
              <p:cNvPr id="18" name="TextBox 17">
                <a:extLst>
                  <a:ext uri="{FF2B5EF4-FFF2-40B4-BE49-F238E27FC236}">
                    <a16:creationId xmlns:a16="http://schemas.microsoft.com/office/drawing/2014/main" id="{817FDC12-E82B-EDE9-608D-EF6B3B80A2EF}"/>
                  </a:ext>
                </a:extLst>
              </p:cNvPr>
              <p:cNvSpPr txBox="1"/>
              <p:nvPr/>
            </p:nvSpPr>
            <p:spPr>
              <a:xfrm>
                <a:off x="1735695" y="5587193"/>
                <a:ext cx="1944304" cy="254561"/>
              </a:xfrm>
              <a:prstGeom prst="rect">
                <a:avLst/>
              </a:prstGeom>
              <a:noFill/>
            </p:spPr>
            <p:txBody>
              <a:bodyPr wrap="square" rtlCol="0">
                <a:spAutoFit/>
              </a:bodyPr>
              <a:lstStyle/>
              <a:p>
                <a:r>
                  <a:rPr lang="en-US" sz="600" dirty="0">
                    <a:solidFill>
                      <a:schemeClr val="bg1"/>
                    </a:solidFill>
                    <a:latin typeface="Arial" panose="020B0604020202020204" pitchFamily="34" charset="0"/>
                    <a:cs typeface="Arial" panose="020B0604020202020204" pitchFamily="34" charset="0"/>
                  </a:rPr>
                  <a:t>Power Grid Engineering &amp; Markets</a:t>
                </a:r>
              </a:p>
            </p:txBody>
          </p:sp>
        </p:grpSp>
        <p:cxnSp>
          <p:nvCxnSpPr>
            <p:cNvPr id="15" name="Straight Connector 14">
              <a:extLst>
                <a:ext uri="{FF2B5EF4-FFF2-40B4-BE49-F238E27FC236}">
                  <a16:creationId xmlns:a16="http://schemas.microsoft.com/office/drawing/2014/main" id="{916867E7-8CEE-8B78-468D-CA01E52AED9C}"/>
                </a:ext>
              </a:extLst>
            </p:cNvPr>
            <p:cNvCxnSpPr>
              <a:cxnSpLocks/>
            </p:cNvCxnSpPr>
            <p:nvPr/>
          </p:nvCxnSpPr>
          <p:spPr>
            <a:xfrm>
              <a:off x="2080428" y="407761"/>
              <a:ext cx="0" cy="289621"/>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69553" y="1646305"/>
            <a:ext cx="4002447" cy="1096198"/>
          </a:xfrm>
          <a:noFill/>
        </p:spPr>
        <p:txBody>
          <a:bodyPr wrap="square" rtlCol="0" anchor="t">
            <a:spAutoFit/>
          </a:bodyPr>
          <a:lstStyle>
            <a:lvl1pPr>
              <a:defRPr lang="en-US" sz="4000" b="1" spc="-50" dirty="0">
                <a:solidFill>
                  <a:srgbClr val="6FBF45"/>
                </a:solidFill>
                <a:latin typeface="Aptos" panose="020B0004020202020204" pitchFamily="34" charset="0"/>
                <a:ea typeface="+mn-ea"/>
                <a:cs typeface="Arial" panose="020B0604020202020204" pitchFamily="34" charset="0"/>
              </a:defRPr>
            </a:lvl1pPr>
          </a:lstStyle>
          <a:p>
            <a:pPr marL="0" lvl="0" defTabSz="457200">
              <a:lnSpc>
                <a:spcPct val="80000"/>
              </a:lnSpc>
            </a:pPr>
            <a:r>
              <a:rPr lang="en-GB" dirty="0"/>
              <a:t>Click to edit Master title style</a:t>
            </a:r>
            <a:endParaRPr lang="en-US" dirty="0"/>
          </a:p>
        </p:txBody>
      </p:sp>
      <p:sp>
        <p:nvSpPr>
          <p:cNvPr id="3" name="Subtitle 2"/>
          <p:cNvSpPr>
            <a:spLocks noGrp="1"/>
          </p:cNvSpPr>
          <p:nvPr>
            <p:ph type="subTitle" idx="1"/>
          </p:nvPr>
        </p:nvSpPr>
        <p:spPr>
          <a:xfrm>
            <a:off x="569553" y="3234134"/>
            <a:ext cx="4002447" cy="341632"/>
          </a:xfrm>
          <a:noFill/>
        </p:spPr>
        <p:txBody>
          <a:bodyPr wrap="square" rtlCol="0">
            <a:spAutoFit/>
          </a:bodyPr>
          <a:lstStyle>
            <a:lvl1pPr marL="0" indent="0">
              <a:buNone/>
              <a:defRPr lang="en-US" sz="1800" b="1" dirty="0">
                <a:solidFill>
                  <a:schemeClr val="bg1"/>
                </a:solidFill>
                <a:latin typeface="Aptos" panose="020B0004020202020204" pitchFamily="34" charset="0"/>
                <a:cs typeface="Arial" panose="020B0604020202020204" pitchFamily="34" charset="0"/>
              </a:defRPr>
            </a:lvl1pPr>
          </a:lstStyle>
          <a:p>
            <a:pPr marL="0" lvl="0" defTabSz="457200"/>
            <a:r>
              <a:rPr lang="en-GB" dirty="0"/>
              <a:t>Click to edit Master subtitle style</a:t>
            </a:r>
            <a:endParaRPr lang="en-US" dirty="0"/>
          </a:p>
        </p:txBody>
      </p:sp>
    </p:spTree>
    <p:extLst>
      <p:ext uri="{BB962C8B-B14F-4D97-AF65-F5344CB8AC3E}">
        <p14:creationId xmlns:p14="http://schemas.microsoft.com/office/powerpoint/2010/main" val="81927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EB21E-3F6D-7D88-AB61-CBF6280C7BA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ounded Rectangle 4">
            <a:extLst>
              <a:ext uri="{FF2B5EF4-FFF2-40B4-BE49-F238E27FC236}">
                <a16:creationId xmlns:a16="http://schemas.microsoft.com/office/drawing/2014/main" id="{0457A103-844B-A2F8-6077-E69C5B91C104}"/>
              </a:ext>
            </a:extLst>
          </p:cNvPr>
          <p:cNvSpPr/>
          <p:nvPr userDrawn="1"/>
        </p:nvSpPr>
        <p:spPr>
          <a:xfrm>
            <a:off x="345439" y="0"/>
            <a:ext cx="4491914" cy="5143500"/>
          </a:xfrm>
          <a:prstGeom prst="roundRect">
            <a:avLst>
              <a:gd name="adj" fmla="val 0"/>
            </a:avLst>
          </a:prstGeom>
          <a:gradFill>
            <a:gsLst>
              <a:gs pos="50000">
                <a:srgbClr val="FBF1C1">
                  <a:alpha val="0"/>
                </a:srgbClr>
              </a:gs>
              <a:gs pos="0">
                <a:schemeClr val="bg1"/>
              </a:gs>
              <a:gs pos="100000">
                <a:schemeClr val="bg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C8DECCF-4BF9-8231-6237-9D9B19EFF19F}"/>
              </a:ext>
            </a:extLst>
          </p:cNvPr>
          <p:cNvGrpSpPr/>
          <p:nvPr userDrawn="1"/>
        </p:nvGrpSpPr>
        <p:grpSpPr>
          <a:xfrm>
            <a:off x="569553" y="339556"/>
            <a:ext cx="4015292" cy="398131"/>
            <a:chOff x="600033" y="-475863"/>
            <a:chExt cx="4015292" cy="398131"/>
          </a:xfrm>
        </p:grpSpPr>
        <p:pic>
          <p:nvPicPr>
            <p:cNvPr id="10" name="Picture 9">
              <a:extLst>
                <a:ext uri="{FF2B5EF4-FFF2-40B4-BE49-F238E27FC236}">
                  <a16:creationId xmlns:a16="http://schemas.microsoft.com/office/drawing/2014/main" id="{2905B9DB-E580-6D82-ABBA-08E894BB349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464055" y="-443307"/>
              <a:ext cx="2151270" cy="365575"/>
            </a:xfrm>
            <a:prstGeom prst="rect">
              <a:avLst/>
            </a:prstGeom>
            <a:noFill/>
          </p:spPr>
        </p:pic>
        <p:grpSp>
          <p:nvGrpSpPr>
            <p:cNvPr id="11" name="Group 10">
              <a:extLst>
                <a:ext uri="{FF2B5EF4-FFF2-40B4-BE49-F238E27FC236}">
                  <a16:creationId xmlns:a16="http://schemas.microsoft.com/office/drawing/2014/main" id="{DB4FE7B0-D3E3-D577-7F9E-A3CEC6F8218C}"/>
                </a:ext>
              </a:extLst>
            </p:cNvPr>
            <p:cNvGrpSpPr/>
            <p:nvPr/>
          </p:nvGrpSpPr>
          <p:grpSpPr>
            <a:xfrm>
              <a:off x="600033" y="-475863"/>
              <a:ext cx="2088117" cy="387206"/>
              <a:chOff x="1267924" y="5307993"/>
              <a:chExt cx="2878460" cy="533761"/>
            </a:xfrm>
          </p:grpSpPr>
          <p:pic>
            <p:nvPicPr>
              <p:cNvPr id="20" name="Picture 19" descr="A green diamond with a white background&#10;&#10;Description automatically generated">
                <a:extLst>
                  <a:ext uri="{FF2B5EF4-FFF2-40B4-BE49-F238E27FC236}">
                    <a16:creationId xmlns:a16="http://schemas.microsoft.com/office/drawing/2014/main" id="{B2C4F011-E7A2-4EAF-1C54-659503641E1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7924" y="5307993"/>
                <a:ext cx="521573" cy="521572"/>
              </a:xfrm>
              <a:prstGeom prst="rect">
                <a:avLst/>
              </a:prstGeom>
            </p:spPr>
          </p:pic>
          <p:sp>
            <p:nvSpPr>
              <p:cNvPr id="21" name="TextBox 20">
                <a:extLst>
                  <a:ext uri="{FF2B5EF4-FFF2-40B4-BE49-F238E27FC236}">
                    <a16:creationId xmlns:a16="http://schemas.microsoft.com/office/drawing/2014/main" id="{34179967-2C10-381A-2306-F5F7B5FFADA2}"/>
                  </a:ext>
                </a:extLst>
              </p:cNvPr>
              <p:cNvSpPr txBox="1"/>
              <p:nvPr/>
            </p:nvSpPr>
            <p:spPr>
              <a:xfrm>
                <a:off x="1735693" y="5321022"/>
                <a:ext cx="2410691" cy="38184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PowerGEM</a:t>
                </a:r>
              </a:p>
            </p:txBody>
          </p:sp>
          <p:sp>
            <p:nvSpPr>
              <p:cNvPr id="22" name="TextBox 21">
                <a:extLst>
                  <a:ext uri="{FF2B5EF4-FFF2-40B4-BE49-F238E27FC236}">
                    <a16:creationId xmlns:a16="http://schemas.microsoft.com/office/drawing/2014/main" id="{85E0FE67-7C26-7FEA-4722-6829E90CAF5F}"/>
                  </a:ext>
                </a:extLst>
              </p:cNvPr>
              <p:cNvSpPr txBox="1"/>
              <p:nvPr/>
            </p:nvSpPr>
            <p:spPr>
              <a:xfrm>
                <a:off x="1735695" y="5587193"/>
                <a:ext cx="1944304" cy="254561"/>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Power Grid Engineering &amp; Markets</a:t>
                </a:r>
              </a:p>
            </p:txBody>
          </p:sp>
        </p:grpSp>
        <p:cxnSp>
          <p:nvCxnSpPr>
            <p:cNvPr id="19" name="Straight Connector 18">
              <a:extLst>
                <a:ext uri="{FF2B5EF4-FFF2-40B4-BE49-F238E27FC236}">
                  <a16:creationId xmlns:a16="http://schemas.microsoft.com/office/drawing/2014/main" id="{C986C4DE-BB9E-0BCD-57EE-3F419F0E63DE}"/>
                </a:ext>
              </a:extLst>
            </p:cNvPr>
            <p:cNvCxnSpPr>
              <a:cxnSpLocks/>
            </p:cNvCxnSpPr>
            <p:nvPr/>
          </p:nvCxnSpPr>
          <p:spPr>
            <a:xfrm>
              <a:off x="2335022" y="-407658"/>
              <a:ext cx="0" cy="28962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Rectangle 22">
            <a:extLst>
              <a:ext uri="{FF2B5EF4-FFF2-40B4-BE49-F238E27FC236}">
                <a16:creationId xmlns:a16="http://schemas.microsoft.com/office/drawing/2014/main" id="{629018A7-E6A8-530C-BB38-4645D6F79E7E}"/>
              </a:ext>
            </a:extLst>
          </p:cNvPr>
          <p:cNvSpPr/>
          <p:nvPr userDrawn="1"/>
        </p:nvSpPr>
        <p:spPr>
          <a:xfrm>
            <a:off x="0" y="4503971"/>
            <a:ext cx="5040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defTabSz="457200" rtl="0" eaLnBrk="1" latinLnBrk="0" hangingPunct="1"/>
            <a:endParaRPr lang="en-US" dirty="0"/>
          </a:p>
        </p:txBody>
      </p:sp>
      <p:sp>
        <p:nvSpPr>
          <p:cNvPr id="2" name="Title 1"/>
          <p:cNvSpPr>
            <a:spLocks noGrp="1"/>
          </p:cNvSpPr>
          <p:nvPr>
            <p:ph type="ctrTitle"/>
          </p:nvPr>
        </p:nvSpPr>
        <p:spPr>
          <a:xfrm>
            <a:off x="569553" y="3359283"/>
            <a:ext cx="4015292" cy="1096198"/>
          </a:xfrm>
          <a:noFill/>
        </p:spPr>
        <p:txBody>
          <a:bodyPr wrap="square" rtlCol="0" anchor="b">
            <a:spAutoFit/>
          </a:bodyPr>
          <a:lstStyle>
            <a:lvl1pPr>
              <a:lnSpc>
                <a:spcPct val="80000"/>
              </a:lnSpc>
              <a:defRPr lang="en-US" sz="4000" b="1" spc="-50" dirty="0">
                <a:solidFill>
                  <a:srgbClr val="2C9344"/>
                </a:solidFill>
                <a:latin typeface="Aptos" panose="020B0004020202020204" pitchFamily="34" charset="0"/>
                <a:ea typeface="+mn-ea"/>
                <a:cs typeface="Arial" panose="020B0604020202020204" pitchFamily="34" charset="0"/>
              </a:defRPr>
            </a:lvl1pPr>
          </a:lstStyle>
          <a:p>
            <a:pPr marL="0" lvl="0" defTabSz="457200">
              <a:lnSpc>
                <a:spcPct val="80000"/>
              </a:lnSpc>
            </a:pPr>
            <a:r>
              <a:rPr lang="en-GB" dirty="0"/>
              <a:t>Click to edit Master title style</a:t>
            </a:r>
            <a:endParaRPr lang="en-US" dirty="0"/>
          </a:p>
        </p:txBody>
      </p:sp>
      <p:sp>
        <p:nvSpPr>
          <p:cNvPr id="3" name="Subtitle 2"/>
          <p:cNvSpPr>
            <a:spLocks noGrp="1"/>
          </p:cNvSpPr>
          <p:nvPr>
            <p:ph type="subTitle" idx="1"/>
          </p:nvPr>
        </p:nvSpPr>
        <p:spPr>
          <a:xfrm>
            <a:off x="569553" y="4654750"/>
            <a:ext cx="4015292" cy="237757"/>
          </a:xfrm>
          <a:noFill/>
        </p:spPr>
        <p:txBody>
          <a:bodyPr wrap="square" rtlCol="0">
            <a:spAutoFit/>
          </a:bodyPr>
          <a:lstStyle>
            <a:lvl1pPr marL="0" indent="0">
              <a:buNone/>
              <a:defRPr lang="en-US" sz="1050" dirty="0">
                <a:latin typeface="Arial" panose="020B0604020202020204" pitchFamily="34" charset="0"/>
                <a:cs typeface="Arial" panose="020B0604020202020204" pitchFamily="34" charset="0"/>
              </a:defRPr>
            </a:lvl1pPr>
          </a:lstStyle>
          <a:p>
            <a:pPr marL="0" lvl="0" defTabSz="457200"/>
            <a:r>
              <a:rPr lang="en-GB" dirty="0"/>
              <a:t>Click to edit Master subtitle style</a:t>
            </a:r>
            <a:endParaRPr lang="en-US" dirty="0"/>
          </a:p>
        </p:txBody>
      </p:sp>
    </p:spTree>
    <p:extLst>
      <p:ext uri="{BB962C8B-B14F-4D97-AF65-F5344CB8AC3E}">
        <p14:creationId xmlns:p14="http://schemas.microsoft.com/office/powerpoint/2010/main" val="950981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154" y="261419"/>
            <a:ext cx="8658978" cy="535531"/>
          </a:xfrm>
        </p:spPr>
        <p:txBody>
          <a:bodyPr/>
          <a:lstStyle/>
          <a:p>
            <a:r>
              <a:rPr lang="en-GB" dirty="0"/>
              <a:t>Agenda</a:t>
            </a:r>
            <a:endParaRPr lang="en-US" dirty="0"/>
          </a:p>
        </p:txBody>
      </p:sp>
      <p:sp>
        <p:nvSpPr>
          <p:cNvPr id="4" name="Footer Placeholder 3"/>
          <p:cNvSpPr>
            <a:spLocks noGrp="1"/>
          </p:cNvSpPr>
          <p:nvPr>
            <p:ph type="ftr" sz="quarter" idx="11"/>
          </p:nvPr>
        </p:nvSpPr>
        <p:spPr/>
        <p:txBody>
          <a:bodyPr/>
          <a:lstStyle/>
          <a:p>
            <a:r>
              <a:rPr lang="en-US" dirty="0"/>
              <a:t>PowerGEM</a:t>
            </a:r>
          </a:p>
        </p:txBody>
      </p:sp>
      <p:sp>
        <p:nvSpPr>
          <p:cNvPr id="5" name="Slide Number Placeholder 4"/>
          <p:cNvSpPr>
            <a:spLocks noGrp="1"/>
          </p:cNvSpPr>
          <p:nvPr>
            <p:ph type="sldNum" sz="quarter" idx="12"/>
          </p:nvPr>
        </p:nvSpPr>
        <p:spPr/>
        <p:txBody>
          <a:bodyPr/>
          <a:lstStyle/>
          <a:p>
            <a:fld id="{1BE457DC-07A4-EB43-85A4-81D9D6697F6C}" type="slidenum">
              <a:rPr lang="en-US" smtClean="0"/>
              <a:t>‹#›</a:t>
            </a:fld>
            <a:endParaRPr lang="en-US" dirty="0"/>
          </a:p>
        </p:txBody>
      </p:sp>
      <p:sp>
        <p:nvSpPr>
          <p:cNvPr id="26" name="Text Placeholder 25">
            <a:extLst>
              <a:ext uri="{FF2B5EF4-FFF2-40B4-BE49-F238E27FC236}">
                <a16:creationId xmlns:a16="http://schemas.microsoft.com/office/drawing/2014/main" id="{474148D6-2C68-168C-F06F-4C08980F4CDC}"/>
              </a:ext>
            </a:extLst>
          </p:cNvPr>
          <p:cNvSpPr>
            <a:spLocks noGrp="1"/>
          </p:cNvSpPr>
          <p:nvPr>
            <p:ph type="body" sz="quarter" idx="14" hasCustomPrompt="1"/>
          </p:nvPr>
        </p:nvSpPr>
        <p:spPr>
          <a:xfrm>
            <a:off x="457200" y="1600200"/>
            <a:ext cx="838200" cy="485775"/>
          </a:xfrm>
        </p:spPr>
        <p:txBody>
          <a:bodyPr>
            <a:spAutoFit/>
          </a:bodyPr>
          <a:lstStyle>
            <a:lvl1pPr marL="0" indent="0">
              <a:buNone/>
              <a:defRPr sz="2800" b="1">
                <a:solidFill>
                  <a:schemeClr val="accent1"/>
                </a:solidFill>
              </a:defRPr>
            </a:lvl1pPr>
          </a:lstStyle>
          <a:p>
            <a:pPr lvl="0"/>
            <a:r>
              <a:rPr lang="en-GB" dirty="0"/>
              <a:t>01</a:t>
            </a:r>
            <a:endParaRPr lang="en-US" dirty="0"/>
          </a:p>
        </p:txBody>
      </p:sp>
      <p:sp>
        <p:nvSpPr>
          <p:cNvPr id="27" name="Text Placeholder 25">
            <a:extLst>
              <a:ext uri="{FF2B5EF4-FFF2-40B4-BE49-F238E27FC236}">
                <a16:creationId xmlns:a16="http://schemas.microsoft.com/office/drawing/2014/main" id="{814C20F8-775A-9FD1-1714-3F4674FBE041}"/>
              </a:ext>
            </a:extLst>
          </p:cNvPr>
          <p:cNvSpPr>
            <a:spLocks noGrp="1"/>
          </p:cNvSpPr>
          <p:nvPr>
            <p:ph type="body" sz="quarter" idx="15" hasCustomPrompt="1"/>
          </p:nvPr>
        </p:nvSpPr>
        <p:spPr>
          <a:xfrm>
            <a:off x="1219950" y="1600200"/>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28" name="Text Placeholder 25">
            <a:extLst>
              <a:ext uri="{FF2B5EF4-FFF2-40B4-BE49-F238E27FC236}">
                <a16:creationId xmlns:a16="http://schemas.microsoft.com/office/drawing/2014/main" id="{ED3662D2-4FB4-5982-7371-D2CB5CC2FA13}"/>
              </a:ext>
            </a:extLst>
          </p:cNvPr>
          <p:cNvSpPr>
            <a:spLocks noGrp="1"/>
          </p:cNvSpPr>
          <p:nvPr>
            <p:ph type="body" sz="quarter" idx="16" hasCustomPrompt="1"/>
          </p:nvPr>
        </p:nvSpPr>
        <p:spPr>
          <a:xfrm>
            <a:off x="3324029" y="1600200"/>
            <a:ext cx="838200" cy="485775"/>
          </a:xfrm>
        </p:spPr>
        <p:txBody>
          <a:bodyPr>
            <a:spAutoFit/>
          </a:bodyPr>
          <a:lstStyle>
            <a:lvl1pPr marL="0" indent="0">
              <a:buNone/>
              <a:defRPr sz="2800" b="1">
                <a:solidFill>
                  <a:schemeClr val="accent1"/>
                </a:solidFill>
              </a:defRPr>
            </a:lvl1pPr>
          </a:lstStyle>
          <a:p>
            <a:pPr lvl="0"/>
            <a:r>
              <a:rPr lang="en-GB" dirty="0"/>
              <a:t>02</a:t>
            </a:r>
            <a:endParaRPr lang="en-US" dirty="0"/>
          </a:p>
        </p:txBody>
      </p:sp>
      <p:sp>
        <p:nvSpPr>
          <p:cNvPr id="29" name="Text Placeholder 25">
            <a:extLst>
              <a:ext uri="{FF2B5EF4-FFF2-40B4-BE49-F238E27FC236}">
                <a16:creationId xmlns:a16="http://schemas.microsoft.com/office/drawing/2014/main" id="{CB27C970-4D5F-33BA-6460-AE2E811AD9DB}"/>
              </a:ext>
            </a:extLst>
          </p:cNvPr>
          <p:cNvSpPr>
            <a:spLocks noGrp="1"/>
          </p:cNvSpPr>
          <p:nvPr>
            <p:ph type="body" sz="quarter" idx="17" hasCustomPrompt="1"/>
          </p:nvPr>
        </p:nvSpPr>
        <p:spPr>
          <a:xfrm>
            <a:off x="4086779" y="1600200"/>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30" name="Text Placeholder 25">
            <a:extLst>
              <a:ext uri="{FF2B5EF4-FFF2-40B4-BE49-F238E27FC236}">
                <a16:creationId xmlns:a16="http://schemas.microsoft.com/office/drawing/2014/main" id="{EA0090AF-F751-1615-4C78-1A4A8E37D237}"/>
              </a:ext>
            </a:extLst>
          </p:cNvPr>
          <p:cNvSpPr>
            <a:spLocks noGrp="1"/>
          </p:cNvSpPr>
          <p:nvPr>
            <p:ph type="body" sz="quarter" idx="18" hasCustomPrompt="1"/>
          </p:nvPr>
        </p:nvSpPr>
        <p:spPr>
          <a:xfrm>
            <a:off x="6194781" y="1600200"/>
            <a:ext cx="838200" cy="485775"/>
          </a:xfrm>
        </p:spPr>
        <p:txBody>
          <a:bodyPr>
            <a:spAutoFit/>
          </a:bodyPr>
          <a:lstStyle>
            <a:lvl1pPr marL="0" indent="0">
              <a:buNone/>
              <a:defRPr sz="2800" b="1">
                <a:solidFill>
                  <a:schemeClr val="accent1"/>
                </a:solidFill>
              </a:defRPr>
            </a:lvl1pPr>
          </a:lstStyle>
          <a:p>
            <a:pPr lvl="0"/>
            <a:r>
              <a:rPr lang="en-GB" dirty="0"/>
              <a:t>03</a:t>
            </a:r>
            <a:endParaRPr lang="en-US" dirty="0"/>
          </a:p>
        </p:txBody>
      </p:sp>
      <p:sp>
        <p:nvSpPr>
          <p:cNvPr id="31" name="Text Placeholder 25">
            <a:extLst>
              <a:ext uri="{FF2B5EF4-FFF2-40B4-BE49-F238E27FC236}">
                <a16:creationId xmlns:a16="http://schemas.microsoft.com/office/drawing/2014/main" id="{D0B15885-9315-2BE6-144B-A64F33B4337B}"/>
              </a:ext>
            </a:extLst>
          </p:cNvPr>
          <p:cNvSpPr>
            <a:spLocks noGrp="1"/>
          </p:cNvSpPr>
          <p:nvPr>
            <p:ph type="body" sz="quarter" idx="19" hasCustomPrompt="1"/>
          </p:nvPr>
        </p:nvSpPr>
        <p:spPr>
          <a:xfrm>
            <a:off x="6957531" y="1600200"/>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32" name="Text Placeholder 25">
            <a:extLst>
              <a:ext uri="{FF2B5EF4-FFF2-40B4-BE49-F238E27FC236}">
                <a16:creationId xmlns:a16="http://schemas.microsoft.com/office/drawing/2014/main" id="{21DDC975-DEC3-2F12-4714-AEB93DF86FE4}"/>
              </a:ext>
            </a:extLst>
          </p:cNvPr>
          <p:cNvSpPr>
            <a:spLocks noGrp="1"/>
          </p:cNvSpPr>
          <p:nvPr>
            <p:ph type="body" sz="quarter" idx="20" hasCustomPrompt="1"/>
          </p:nvPr>
        </p:nvSpPr>
        <p:spPr>
          <a:xfrm>
            <a:off x="3324029" y="2534293"/>
            <a:ext cx="838200" cy="485775"/>
          </a:xfrm>
        </p:spPr>
        <p:txBody>
          <a:bodyPr>
            <a:spAutoFit/>
          </a:bodyPr>
          <a:lstStyle>
            <a:lvl1pPr marL="0" indent="0">
              <a:buNone/>
              <a:defRPr sz="2800" b="1">
                <a:solidFill>
                  <a:schemeClr val="accent1"/>
                </a:solidFill>
              </a:defRPr>
            </a:lvl1pPr>
          </a:lstStyle>
          <a:p>
            <a:pPr lvl="0"/>
            <a:r>
              <a:rPr lang="en-GB" dirty="0"/>
              <a:t>05</a:t>
            </a:r>
            <a:endParaRPr lang="en-US" dirty="0"/>
          </a:p>
        </p:txBody>
      </p:sp>
      <p:sp>
        <p:nvSpPr>
          <p:cNvPr id="33" name="Text Placeholder 25">
            <a:extLst>
              <a:ext uri="{FF2B5EF4-FFF2-40B4-BE49-F238E27FC236}">
                <a16:creationId xmlns:a16="http://schemas.microsoft.com/office/drawing/2014/main" id="{E6D0BEB4-88A5-3411-B537-1FDD551B1E61}"/>
              </a:ext>
            </a:extLst>
          </p:cNvPr>
          <p:cNvSpPr>
            <a:spLocks noGrp="1"/>
          </p:cNvSpPr>
          <p:nvPr>
            <p:ph type="body" sz="quarter" idx="21" hasCustomPrompt="1"/>
          </p:nvPr>
        </p:nvSpPr>
        <p:spPr>
          <a:xfrm>
            <a:off x="4086779" y="2534293"/>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34" name="Text Placeholder 25">
            <a:extLst>
              <a:ext uri="{FF2B5EF4-FFF2-40B4-BE49-F238E27FC236}">
                <a16:creationId xmlns:a16="http://schemas.microsoft.com/office/drawing/2014/main" id="{7AA05285-3191-0714-8CC1-797D7E78247C}"/>
              </a:ext>
            </a:extLst>
          </p:cNvPr>
          <p:cNvSpPr>
            <a:spLocks noGrp="1"/>
          </p:cNvSpPr>
          <p:nvPr>
            <p:ph type="body" sz="quarter" idx="22" hasCustomPrompt="1"/>
          </p:nvPr>
        </p:nvSpPr>
        <p:spPr>
          <a:xfrm>
            <a:off x="6194781" y="2534293"/>
            <a:ext cx="838200" cy="485775"/>
          </a:xfrm>
        </p:spPr>
        <p:txBody>
          <a:bodyPr>
            <a:spAutoFit/>
          </a:bodyPr>
          <a:lstStyle>
            <a:lvl1pPr marL="0" indent="0">
              <a:buNone/>
              <a:defRPr sz="2800" b="1">
                <a:solidFill>
                  <a:schemeClr val="accent1"/>
                </a:solidFill>
              </a:defRPr>
            </a:lvl1pPr>
          </a:lstStyle>
          <a:p>
            <a:pPr lvl="0"/>
            <a:r>
              <a:rPr lang="en-GB" dirty="0"/>
              <a:t>06</a:t>
            </a:r>
            <a:endParaRPr lang="en-US" dirty="0"/>
          </a:p>
        </p:txBody>
      </p:sp>
      <p:sp>
        <p:nvSpPr>
          <p:cNvPr id="35" name="Text Placeholder 25">
            <a:extLst>
              <a:ext uri="{FF2B5EF4-FFF2-40B4-BE49-F238E27FC236}">
                <a16:creationId xmlns:a16="http://schemas.microsoft.com/office/drawing/2014/main" id="{9C2169B0-5E28-5330-3043-018ABC0DF0E4}"/>
              </a:ext>
            </a:extLst>
          </p:cNvPr>
          <p:cNvSpPr>
            <a:spLocks noGrp="1"/>
          </p:cNvSpPr>
          <p:nvPr>
            <p:ph type="body" sz="quarter" idx="23" hasCustomPrompt="1"/>
          </p:nvPr>
        </p:nvSpPr>
        <p:spPr>
          <a:xfrm>
            <a:off x="6957531" y="2534293"/>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36" name="Text Placeholder 25">
            <a:extLst>
              <a:ext uri="{FF2B5EF4-FFF2-40B4-BE49-F238E27FC236}">
                <a16:creationId xmlns:a16="http://schemas.microsoft.com/office/drawing/2014/main" id="{B6BD6FDC-F09C-6D67-8562-14893A0F2246}"/>
              </a:ext>
            </a:extLst>
          </p:cNvPr>
          <p:cNvSpPr>
            <a:spLocks noGrp="1"/>
          </p:cNvSpPr>
          <p:nvPr>
            <p:ph type="body" sz="quarter" idx="24" hasCustomPrompt="1"/>
          </p:nvPr>
        </p:nvSpPr>
        <p:spPr>
          <a:xfrm>
            <a:off x="454308" y="2534293"/>
            <a:ext cx="838200" cy="485775"/>
          </a:xfrm>
        </p:spPr>
        <p:txBody>
          <a:bodyPr>
            <a:spAutoFit/>
          </a:bodyPr>
          <a:lstStyle>
            <a:lvl1pPr marL="0" indent="0">
              <a:buNone/>
              <a:defRPr sz="2800" b="1">
                <a:solidFill>
                  <a:schemeClr val="accent1"/>
                </a:solidFill>
              </a:defRPr>
            </a:lvl1pPr>
          </a:lstStyle>
          <a:p>
            <a:pPr lvl="0"/>
            <a:r>
              <a:rPr lang="en-GB" dirty="0"/>
              <a:t>04</a:t>
            </a:r>
            <a:endParaRPr lang="en-US" dirty="0"/>
          </a:p>
        </p:txBody>
      </p:sp>
      <p:sp>
        <p:nvSpPr>
          <p:cNvPr id="37" name="Text Placeholder 25">
            <a:extLst>
              <a:ext uri="{FF2B5EF4-FFF2-40B4-BE49-F238E27FC236}">
                <a16:creationId xmlns:a16="http://schemas.microsoft.com/office/drawing/2014/main" id="{A371D41A-320D-5D13-D113-D2AB5D51257C}"/>
              </a:ext>
            </a:extLst>
          </p:cNvPr>
          <p:cNvSpPr>
            <a:spLocks noGrp="1"/>
          </p:cNvSpPr>
          <p:nvPr>
            <p:ph type="body" sz="quarter" idx="25" hasCustomPrompt="1"/>
          </p:nvPr>
        </p:nvSpPr>
        <p:spPr>
          <a:xfrm>
            <a:off x="1217058" y="2534293"/>
            <a:ext cx="1512861" cy="646331"/>
          </a:xfrm>
        </p:spPr>
        <p:txBody>
          <a:bodyPr>
            <a:spAutoFit/>
          </a:bodyPr>
          <a:lstStyle>
            <a:lvl1pPr marL="0" indent="0">
              <a:buNone/>
              <a:def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Text placeholder</a:t>
            </a:r>
          </a:p>
        </p:txBody>
      </p:sp>
      <p:sp>
        <p:nvSpPr>
          <p:cNvPr id="3" name="Rectangle 2">
            <a:extLst>
              <a:ext uri="{FF2B5EF4-FFF2-40B4-BE49-F238E27FC236}">
                <a16:creationId xmlns:a16="http://schemas.microsoft.com/office/drawing/2014/main" id="{8CBDACDC-FFFD-8934-2D38-45407B3DC171}"/>
              </a:ext>
            </a:extLst>
          </p:cNvPr>
          <p:cNvSpPr/>
          <p:nvPr userDrawn="1"/>
        </p:nvSpPr>
        <p:spPr>
          <a:xfrm>
            <a:off x="-2" y="893088"/>
            <a:ext cx="9144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96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54" y="126560"/>
            <a:ext cx="8658978" cy="486287"/>
          </a:xfrm>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p:txBody>
          <a:bodyPr/>
          <a:lstStyle/>
          <a:p>
            <a:r>
              <a:rPr lang="en-US"/>
              <a:t>PowerGEM</a:t>
            </a:r>
            <a:endParaRPr lang="en-US" dirty="0"/>
          </a:p>
        </p:txBody>
      </p:sp>
      <p:sp>
        <p:nvSpPr>
          <p:cNvPr id="6" name="Slide Number Placeholder 5"/>
          <p:cNvSpPr>
            <a:spLocks noGrp="1"/>
          </p:cNvSpPr>
          <p:nvPr>
            <p:ph type="sldNum" sz="quarter" idx="12"/>
          </p:nvPr>
        </p:nvSpPr>
        <p:spPr/>
        <p:txBody>
          <a:bodyPr/>
          <a:lstStyle/>
          <a:p>
            <a:fld id="{1BE457DC-07A4-EB43-85A4-81D9D6697F6C}" type="slidenum">
              <a:rPr lang="en-US" smtClean="0"/>
              <a:t>‹#›</a:t>
            </a:fld>
            <a:endParaRPr lang="en-US" dirty="0"/>
          </a:p>
        </p:txBody>
      </p:sp>
      <p:cxnSp>
        <p:nvCxnSpPr>
          <p:cNvPr id="14" name="Straight Connector 13">
            <a:extLst>
              <a:ext uri="{FF2B5EF4-FFF2-40B4-BE49-F238E27FC236}">
                <a16:creationId xmlns:a16="http://schemas.microsoft.com/office/drawing/2014/main" id="{A1F5A8B3-DB37-7CA9-CA63-B3F4DF653349}"/>
              </a:ext>
            </a:extLst>
          </p:cNvPr>
          <p:cNvCxnSpPr>
            <a:cxnSpLocks/>
          </p:cNvCxnSpPr>
          <p:nvPr userDrawn="1"/>
        </p:nvCxnSpPr>
        <p:spPr>
          <a:xfrm>
            <a:off x="1459058" y="4819569"/>
            <a:ext cx="0" cy="19737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522CD73-ED19-13BD-2FFA-DB80F52FBDD1}"/>
              </a:ext>
            </a:extLst>
          </p:cNvPr>
          <p:cNvSpPr/>
          <p:nvPr userDrawn="1"/>
        </p:nvSpPr>
        <p:spPr>
          <a:xfrm>
            <a:off x="-2" y="893088"/>
            <a:ext cx="9144000" cy="45719"/>
          </a:xfrm>
          <a:prstGeom prst="rect">
            <a:avLst/>
          </a:prstGeom>
          <a:gradFill>
            <a:gsLst>
              <a:gs pos="0">
                <a:srgbClr val="2C9344"/>
              </a:gs>
              <a:gs pos="100000">
                <a:srgbClr val="F7E282">
                  <a:alpha val="0"/>
                </a:srgbClr>
              </a:gs>
              <a:gs pos="25000">
                <a:srgbClr val="6FBF4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912BE8A6-ADAD-600D-C9AE-38CB9E292B03}"/>
              </a:ext>
            </a:extLst>
          </p:cNvPr>
          <p:cNvSpPr>
            <a:spLocks noGrp="1"/>
          </p:cNvSpPr>
          <p:nvPr>
            <p:ph type="body" sz="quarter" idx="13"/>
          </p:nvPr>
        </p:nvSpPr>
        <p:spPr>
          <a:xfrm>
            <a:off x="230154" y="556558"/>
            <a:ext cx="8658978" cy="237757"/>
          </a:xfrm>
          <a:noFill/>
        </p:spPr>
        <p:txBody>
          <a:bodyPr wrap="square" rtlCol="0">
            <a:spAutoFit/>
          </a:bodyPr>
          <a:lstStyle>
            <a:lvl1pPr marL="0" indent="0">
              <a:buNone/>
              <a:defRPr lang="en-GB" sz="1050" smtClean="0">
                <a:latin typeface="Arial" panose="020B0604020202020204" pitchFamily="34" charset="0"/>
                <a:cs typeface="Arial" panose="020B0604020202020204" pitchFamily="34" charset="0"/>
              </a:defRPr>
            </a:lvl1pPr>
            <a:lvl2pPr>
              <a:defRPr lang="en-GB" sz="1800" smtClean="0"/>
            </a:lvl2pPr>
            <a:lvl3pPr>
              <a:defRPr lang="en-GB" sz="1800" smtClean="0"/>
            </a:lvl3pPr>
            <a:lvl4pPr>
              <a:defRPr lang="en-GB" sz="1800" smtClean="0"/>
            </a:lvl4pPr>
            <a:lvl5pPr>
              <a:defRPr lang="en-US" sz="1800"/>
            </a:lvl5pPr>
          </a:lstStyle>
          <a:p>
            <a:pPr marL="0" lvl="0" defTabSz="457200"/>
            <a:r>
              <a:rPr lang="en-GB" dirty="0"/>
              <a:t>Click to edit Master text styles</a:t>
            </a:r>
          </a:p>
        </p:txBody>
      </p:sp>
    </p:spTree>
    <p:extLst>
      <p:ext uri="{BB962C8B-B14F-4D97-AF65-F5344CB8AC3E}">
        <p14:creationId xmlns:p14="http://schemas.microsoft.com/office/powerpoint/2010/main" val="32163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54" y="261419"/>
            <a:ext cx="8658978" cy="501484"/>
          </a:xfrm>
          <a:prstGeom prst="rect">
            <a:avLst/>
          </a:prstGeom>
          <a:noFill/>
        </p:spPr>
        <p:txBody>
          <a:bodyPr wrap="square" rtlCol="0" anchor="t">
            <a:spAutoFit/>
          </a:bodyPr>
          <a:lstStyle/>
          <a:p>
            <a:pPr marL="0" lvl="0" defTabSz="457200">
              <a:lnSpc>
                <a:spcPct val="80000"/>
              </a:lnSpc>
            </a:pPr>
            <a:r>
              <a:rPr lang="en-GB" dirty="0"/>
              <a:t>Click to edit Master title style</a:t>
            </a:r>
            <a:endParaRPr lang="en-US" dirty="0"/>
          </a:p>
        </p:txBody>
      </p:sp>
      <p:sp>
        <p:nvSpPr>
          <p:cNvPr id="3" name="Text Placeholder 2"/>
          <p:cNvSpPr>
            <a:spLocks noGrp="1"/>
          </p:cNvSpPr>
          <p:nvPr>
            <p:ph type="body" idx="1"/>
          </p:nvPr>
        </p:nvSpPr>
        <p:spPr>
          <a:xfrm>
            <a:off x="230154" y="1103239"/>
            <a:ext cx="8658978"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6454139" y="4882081"/>
            <a:ext cx="2016253" cy="172694"/>
          </a:xfrm>
          <a:prstGeom prst="rect">
            <a:avLst/>
          </a:prstGeom>
        </p:spPr>
        <p:txBody>
          <a:bodyPr vert="horz" lIns="91440" tIns="45720" rIns="91440" bIns="45720" rtlCol="0" anchor="ctr"/>
          <a:lstStyle>
            <a:lvl1pPr algn="r">
              <a:defRPr lang="en-US" sz="800" smtClean="0">
                <a:solidFill>
                  <a:schemeClr val="tx1">
                    <a:tint val="82000"/>
                  </a:schemeClr>
                </a:solidFill>
                <a:latin typeface="Arial" panose="020B0604020202020204" pitchFamily="34" charset="0"/>
                <a:cs typeface="Arial" panose="020B0604020202020204" pitchFamily="34" charset="0"/>
              </a:defRPr>
            </a:lvl1pPr>
          </a:lstStyle>
          <a:p>
            <a:r>
              <a:rPr lang="en-GB"/>
              <a:t>PowerGEM</a:t>
            </a:r>
            <a:endParaRPr lang="en-GB" dirty="0"/>
          </a:p>
        </p:txBody>
      </p:sp>
      <p:sp>
        <p:nvSpPr>
          <p:cNvPr id="6" name="Slide Number Placeholder 5"/>
          <p:cNvSpPr>
            <a:spLocks noGrp="1"/>
          </p:cNvSpPr>
          <p:nvPr>
            <p:ph type="sldNum" sz="quarter" idx="4"/>
          </p:nvPr>
        </p:nvSpPr>
        <p:spPr>
          <a:xfrm>
            <a:off x="8515350" y="4882081"/>
            <a:ext cx="373782" cy="172694"/>
          </a:xfrm>
          <a:prstGeom prst="rect">
            <a:avLst/>
          </a:prstGeom>
        </p:spPr>
        <p:txBody>
          <a:bodyPr vert="horz" lIns="91440" tIns="45720" rIns="91440" bIns="45720" rtlCol="0" anchor="ctr"/>
          <a:lstStyle>
            <a:lvl1pPr algn="r">
              <a:defRPr sz="800">
                <a:solidFill>
                  <a:schemeClr val="tx1">
                    <a:tint val="82000"/>
                  </a:schemeClr>
                </a:solidFill>
                <a:latin typeface="Arial" panose="020B0604020202020204" pitchFamily="34" charset="0"/>
                <a:cs typeface="Arial" panose="020B0604020202020204" pitchFamily="34" charset="0"/>
              </a:defRPr>
            </a:lvl1pPr>
          </a:lstStyle>
          <a:p>
            <a:fld id="{1BE457DC-07A4-EB43-85A4-81D9D6697F6C}" type="slidenum">
              <a:rPr lang="en-US" smtClean="0"/>
              <a:pPr/>
              <a:t>‹#›</a:t>
            </a:fld>
            <a:endParaRPr lang="en-US" dirty="0"/>
          </a:p>
        </p:txBody>
      </p:sp>
      <p:pic>
        <p:nvPicPr>
          <p:cNvPr id="9" name="Picture 8">
            <a:extLst>
              <a:ext uri="{FF2B5EF4-FFF2-40B4-BE49-F238E27FC236}">
                <a16:creationId xmlns:a16="http://schemas.microsoft.com/office/drawing/2014/main" id="{C42551BA-36E4-3D3F-702F-4DBD79001DCA}"/>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l="-927" t="-3652" b="-5100"/>
          <a:stretch/>
        </p:blipFill>
        <p:spPr>
          <a:xfrm>
            <a:off x="1555230" y="4784908"/>
            <a:ext cx="1466026" cy="269867"/>
          </a:xfrm>
          <a:prstGeom prst="rect">
            <a:avLst/>
          </a:prstGeom>
          <a:noFill/>
        </p:spPr>
      </p:pic>
      <p:grpSp>
        <p:nvGrpSpPr>
          <p:cNvPr id="10" name="Group 9">
            <a:extLst>
              <a:ext uri="{FF2B5EF4-FFF2-40B4-BE49-F238E27FC236}">
                <a16:creationId xmlns:a16="http://schemas.microsoft.com/office/drawing/2014/main" id="{0D9E782B-1971-1BC7-E88D-774B7AF56569}"/>
              </a:ext>
            </a:extLst>
          </p:cNvPr>
          <p:cNvGrpSpPr/>
          <p:nvPr userDrawn="1"/>
        </p:nvGrpSpPr>
        <p:grpSpPr>
          <a:xfrm>
            <a:off x="320772" y="4753961"/>
            <a:ext cx="1028657" cy="282398"/>
            <a:chOff x="1352731" y="5302618"/>
            <a:chExt cx="2080755" cy="571230"/>
          </a:xfrm>
        </p:grpSpPr>
        <p:pic>
          <p:nvPicPr>
            <p:cNvPr id="11" name="Picture 10" descr="A green diamond with a white background&#10;&#10;Description automatically generated">
              <a:extLst>
                <a:ext uri="{FF2B5EF4-FFF2-40B4-BE49-F238E27FC236}">
                  <a16:creationId xmlns:a16="http://schemas.microsoft.com/office/drawing/2014/main" id="{927862EA-48FB-4875-5956-350B197D06D8}"/>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52731" y="5385338"/>
              <a:ext cx="436766" cy="436765"/>
            </a:xfrm>
            <a:prstGeom prst="rect">
              <a:avLst/>
            </a:prstGeom>
          </p:spPr>
        </p:pic>
        <p:sp>
          <p:nvSpPr>
            <p:cNvPr id="12" name="TextBox 11">
              <a:extLst>
                <a:ext uri="{FF2B5EF4-FFF2-40B4-BE49-F238E27FC236}">
                  <a16:creationId xmlns:a16="http://schemas.microsoft.com/office/drawing/2014/main" id="{E72D0674-D30E-21E5-3382-84EFBEC26F1B}"/>
                </a:ext>
              </a:extLst>
            </p:cNvPr>
            <p:cNvSpPr txBox="1"/>
            <p:nvPr/>
          </p:nvSpPr>
          <p:spPr>
            <a:xfrm>
              <a:off x="1735694" y="5302618"/>
              <a:ext cx="1285989" cy="435796"/>
            </a:xfrm>
            <a:prstGeom prst="rect">
              <a:avLst/>
            </a:prstGeom>
            <a:noFill/>
          </p:spPr>
          <p:txBody>
            <a:bodyPr wrap="none" rIns="0" rtlCol="0">
              <a:spAutoFit/>
            </a:bodyPr>
            <a:lstStyle/>
            <a:p>
              <a:r>
                <a:rPr lang="en-US" sz="770" b="1" dirty="0">
                  <a:latin typeface="Arial" panose="020B0604020202020204" pitchFamily="34" charset="0"/>
                  <a:cs typeface="Arial" panose="020B0604020202020204" pitchFamily="34" charset="0"/>
                </a:rPr>
                <a:t>PowerGEM</a:t>
              </a:r>
            </a:p>
          </p:txBody>
        </p:sp>
        <p:sp>
          <p:nvSpPr>
            <p:cNvPr id="13" name="TextBox 12">
              <a:extLst>
                <a:ext uri="{FF2B5EF4-FFF2-40B4-BE49-F238E27FC236}">
                  <a16:creationId xmlns:a16="http://schemas.microsoft.com/office/drawing/2014/main" id="{D15055D6-4122-E94A-FC51-BA7BC41895E5}"/>
                </a:ext>
              </a:extLst>
            </p:cNvPr>
            <p:cNvSpPr txBox="1"/>
            <p:nvPr/>
          </p:nvSpPr>
          <p:spPr>
            <a:xfrm>
              <a:off x="1735696" y="5568790"/>
              <a:ext cx="1697790" cy="305058"/>
            </a:xfrm>
            <a:prstGeom prst="rect">
              <a:avLst/>
            </a:prstGeom>
            <a:noFill/>
          </p:spPr>
          <p:txBody>
            <a:bodyPr wrap="none" rIns="0" rtlCol="0">
              <a:spAutoFit/>
            </a:bodyPr>
            <a:lstStyle/>
            <a:p>
              <a:r>
                <a:rPr lang="en-US" sz="380" dirty="0">
                  <a:latin typeface="Arial" panose="020B0604020202020204" pitchFamily="34" charset="0"/>
                  <a:cs typeface="Arial" panose="020B0604020202020204" pitchFamily="34" charset="0"/>
                </a:rPr>
                <a:t>Power Grid Engineering &amp; Markets</a:t>
              </a:r>
            </a:p>
          </p:txBody>
        </p:sp>
      </p:grpSp>
      <p:cxnSp>
        <p:nvCxnSpPr>
          <p:cNvPr id="14" name="Straight Connector 13">
            <a:extLst>
              <a:ext uri="{FF2B5EF4-FFF2-40B4-BE49-F238E27FC236}">
                <a16:creationId xmlns:a16="http://schemas.microsoft.com/office/drawing/2014/main" id="{338D168E-1376-33CF-53C4-3FEF75078F12}"/>
              </a:ext>
            </a:extLst>
          </p:cNvPr>
          <p:cNvCxnSpPr>
            <a:cxnSpLocks/>
          </p:cNvCxnSpPr>
          <p:nvPr userDrawn="1"/>
        </p:nvCxnSpPr>
        <p:spPr>
          <a:xfrm>
            <a:off x="1459058" y="4819569"/>
            <a:ext cx="0" cy="197371"/>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677713"/>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61" r:id="rId3"/>
    <p:sldLayoutId id="2147483672" r:id="rId4"/>
    <p:sldLayoutId id="2147483674" r:id="rId5"/>
    <p:sldLayoutId id="2147483662" r:id="rId6"/>
  </p:sldLayoutIdLst>
  <p:hf hdr="0" dt="0"/>
  <p:txStyles>
    <p:titleStyle>
      <a:lvl1pPr algn="l" defTabSz="685800" rtl="0" eaLnBrk="1" latinLnBrk="0" hangingPunct="1">
        <a:lnSpc>
          <a:spcPct val="90000"/>
        </a:lnSpc>
        <a:spcBef>
          <a:spcPct val="0"/>
        </a:spcBef>
        <a:buNone/>
        <a:defRPr lang="en-US" sz="3200" b="1" kern="1200" spc="-50" dirty="0">
          <a:solidFill>
            <a:schemeClr val="accent1"/>
          </a:solidFill>
          <a:latin typeface="Aptos" panose="020B00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686A-BEFF-0403-C68D-35EB57714A8B}"/>
              </a:ext>
            </a:extLst>
          </p:cNvPr>
          <p:cNvSpPr>
            <a:spLocks noGrp="1"/>
          </p:cNvSpPr>
          <p:nvPr>
            <p:ph type="ctrTitle"/>
          </p:nvPr>
        </p:nvSpPr>
        <p:spPr>
          <a:xfrm>
            <a:off x="569552" y="1476217"/>
            <a:ext cx="4002447" cy="1757917"/>
          </a:xfrm>
        </p:spPr>
        <p:txBody>
          <a:bodyPr/>
          <a:lstStyle/>
          <a:p>
            <a:r>
              <a:rPr lang="en-US" dirty="0"/>
              <a:t>ERCOT </a:t>
            </a:r>
            <a:br>
              <a:rPr lang="en-US" dirty="0"/>
            </a:br>
            <a:r>
              <a:rPr lang="en-US" dirty="0"/>
              <a:t>ELCC Study Update</a:t>
            </a:r>
          </a:p>
        </p:txBody>
      </p:sp>
      <p:sp>
        <p:nvSpPr>
          <p:cNvPr id="3" name="Subtitle 2">
            <a:extLst>
              <a:ext uri="{FF2B5EF4-FFF2-40B4-BE49-F238E27FC236}">
                <a16:creationId xmlns:a16="http://schemas.microsoft.com/office/drawing/2014/main" id="{45968287-E969-C7F6-DA48-7332886B8D4D}"/>
              </a:ext>
            </a:extLst>
          </p:cNvPr>
          <p:cNvSpPr>
            <a:spLocks noGrp="1"/>
          </p:cNvSpPr>
          <p:nvPr>
            <p:ph type="subTitle" idx="1"/>
          </p:nvPr>
        </p:nvSpPr>
        <p:spPr/>
        <p:txBody>
          <a:bodyPr/>
          <a:lstStyle/>
          <a:p>
            <a:r>
              <a:rPr lang="en-US" dirty="0"/>
              <a:t>Kevin Carden</a:t>
            </a:r>
          </a:p>
        </p:txBody>
      </p:sp>
    </p:spTree>
    <p:extLst>
      <p:ext uri="{BB962C8B-B14F-4D97-AF65-F5344CB8AC3E}">
        <p14:creationId xmlns:p14="http://schemas.microsoft.com/office/powerpoint/2010/main" val="148769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ELCC Calculations</a:t>
            </a:r>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10</a:t>
            </a:fld>
            <a:endParaRPr lang="en-US" dirty="0"/>
          </a:p>
        </p:txBody>
      </p:sp>
      <p:sp>
        <p:nvSpPr>
          <p:cNvPr id="6" name="Content Placeholder 2">
            <a:extLst>
              <a:ext uri="{FF2B5EF4-FFF2-40B4-BE49-F238E27FC236}">
                <a16:creationId xmlns:a16="http://schemas.microsoft.com/office/drawing/2014/main" id="{D740BC21-2FC6-ABC4-F438-666E598E4DCA}"/>
              </a:ext>
            </a:extLst>
          </p:cNvPr>
          <p:cNvSpPr>
            <a:spLocks noGrp="1"/>
          </p:cNvSpPr>
          <p:nvPr>
            <p:ph idx="4294967295"/>
          </p:nvPr>
        </p:nvSpPr>
        <p:spPr>
          <a:xfrm>
            <a:off x="242888" y="581025"/>
            <a:ext cx="8646244" cy="4110038"/>
          </a:xfrm>
        </p:spPr>
        <p:txBody>
          <a:bodyPr>
            <a:normAutofit fontScale="92500" lnSpcReduction="10000"/>
          </a:bodyPr>
          <a:lstStyle/>
          <a:p>
            <a:r>
              <a:rPr lang="en-US" sz="2400" b="1" dirty="0"/>
              <a:t>Average ELCC</a:t>
            </a:r>
          </a:p>
          <a:p>
            <a:pPr lvl="1"/>
            <a:r>
              <a:rPr lang="en-US" dirty="0"/>
              <a:t>Renewables</a:t>
            </a:r>
          </a:p>
          <a:p>
            <a:pPr lvl="2"/>
            <a:r>
              <a:rPr lang="en-US" dirty="0"/>
              <a:t>Heuristic: reduction from gross load peak to net load peak</a:t>
            </a:r>
          </a:p>
          <a:p>
            <a:pPr lvl="2"/>
            <a:r>
              <a:rPr lang="en-US" dirty="0"/>
              <a:t>Calculated as portfolio ELCC from SERVM simulations</a:t>
            </a:r>
          </a:p>
          <a:p>
            <a:pPr lvl="2"/>
            <a:r>
              <a:rPr lang="en-US" dirty="0"/>
              <a:t>Technology ELCCs allocated via integration method</a:t>
            </a:r>
          </a:p>
          <a:p>
            <a:pPr lvl="1"/>
            <a:r>
              <a:rPr lang="en-US" dirty="0"/>
              <a:t>Storage</a:t>
            </a:r>
          </a:p>
          <a:p>
            <a:pPr lvl="2"/>
            <a:r>
              <a:rPr lang="en-US" dirty="0"/>
              <a:t>Heuristic: net load peak shaving</a:t>
            </a:r>
          </a:p>
          <a:p>
            <a:pPr lvl="2"/>
            <a:r>
              <a:rPr lang="en-US" dirty="0"/>
              <a:t>Calculated as portfolio ELCC from analytical approach calibrated with SERVM simulations</a:t>
            </a:r>
          </a:p>
          <a:p>
            <a:pPr lvl="2"/>
            <a:r>
              <a:rPr lang="en-US" dirty="0"/>
              <a:t>In the case of multiple durations of storage, value can be allocated amongst durations according to each tranche’s contribution to the reduction in net load peak</a:t>
            </a:r>
          </a:p>
          <a:p>
            <a:r>
              <a:rPr lang="en-US" b="1" dirty="0"/>
              <a:t>Marginal ELCC</a:t>
            </a:r>
          </a:p>
          <a:p>
            <a:pPr lvl="1"/>
            <a:r>
              <a:rPr lang="en-US" dirty="0"/>
              <a:t>All technologies assessed at average output during storage constrained periods</a:t>
            </a:r>
          </a:p>
          <a:p>
            <a:pPr lvl="1"/>
            <a:endParaRPr lang="en-US" dirty="0"/>
          </a:p>
          <a:p>
            <a:pPr marL="342900" lvl="1" indent="0">
              <a:buNone/>
            </a:pPr>
            <a:endParaRPr lang="en-US" dirty="0"/>
          </a:p>
        </p:txBody>
      </p:sp>
    </p:spTree>
    <p:extLst>
      <p:ext uri="{BB962C8B-B14F-4D97-AF65-F5344CB8AC3E}">
        <p14:creationId xmlns:p14="http://schemas.microsoft.com/office/powerpoint/2010/main" val="18517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Expected Process Summary</a:t>
            </a:r>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11</a:t>
            </a:fld>
            <a:endParaRPr lang="en-US" dirty="0"/>
          </a:p>
        </p:txBody>
      </p:sp>
      <p:graphicFrame>
        <p:nvGraphicFramePr>
          <p:cNvPr id="3" name="Content Placeholder 4">
            <a:extLst>
              <a:ext uri="{FF2B5EF4-FFF2-40B4-BE49-F238E27FC236}">
                <a16:creationId xmlns:a16="http://schemas.microsoft.com/office/drawing/2014/main" id="{D7B0E556-3913-BDD6-7A78-3F258FEA4699}"/>
              </a:ext>
            </a:extLst>
          </p:cNvPr>
          <p:cNvGraphicFramePr>
            <a:graphicFrameLocks noGrp="1"/>
          </p:cNvGraphicFramePr>
          <p:nvPr>
            <p:ph idx="1"/>
            <p:extLst>
              <p:ext uri="{D42A27DB-BD31-4B8C-83A1-F6EECF244321}">
                <p14:modId xmlns:p14="http://schemas.microsoft.com/office/powerpoint/2010/main" val="809044189"/>
              </p:ext>
            </p:extLst>
          </p:nvPr>
        </p:nvGraphicFramePr>
        <p:xfrm>
          <a:off x="242511" y="723944"/>
          <a:ext cx="8524875" cy="401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61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2882C-F443-B54E-ED87-FDAEBD91C9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64BD7-48E5-1162-392C-39A516B4CC8B}"/>
              </a:ext>
            </a:extLst>
          </p:cNvPr>
          <p:cNvSpPr>
            <a:spLocks noGrp="1"/>
          </p:cNvSpPr>
          <p:nvPr>
            <p:ph type="title"/>
          </p:nvPr>
        </p:nvSpPr>
        <p:spPr/>
        <p:txBody>
          <a:bodyPr/>
          <a:lstStyle/>
          <a:p>
            <a:r>
              <a:rPr lang="en-US" dirty="0"/>
              <a:t>ELCC Calculator – Solar and Wind</a:t>
            </a:r>
          </a:p>
        </p:txBody>
      </p:sp>
      <p:sp>
        <p:nvSpPr>
          <p:cNvPr id="4" name="Footer Placeholder 3">
            <a:extLst>
              <a:ext uri="{FF2B5EF4-FFF2-40B4-BE49-F238E27FC236}">
                <a16:creationId xmlns:a16="http://schemas.microsoft.com/office/drawing/2014/main" id="{D1D661C7-1065-C4C7-0DFE-F0C08CD9B89C}"/>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C200488A-A13B-3AE6-4EFB-666DD901C52C}"/>
              </a:ext>
            </a:extLst>
          </p:cNvPr>
          <p:cNvSpPr>
            <a:spLocks noGrp="1"/>
          </p:cNvSpPr>
          <p:nvPr>
            <p:ph type="sldNum" sz="quarter" idx="12"/>
          </p:nvPr>
        </p:nvSpPr>
        <p:spPr/>
        <p:txBody>
          <a:bodyPr/>
          <a:lstStyle/>
          <a:p>
            <a:fld id="{1BE457DC-07A4-EB43-85A4-81D9D6697F6C}" type="slidenum">
              <a:rPr lang="en-US" smtClean="0"/>
              <a:t>12</a:t>
            </a:fld>
            <a:endParaRPr lang="en-US" dirty="0"/>
          </a:p>
        </p:txBody>
      </p:sp>
      <p:sp>
        <p:nvSpPr>
          <p:cNvPr id="9" name="Content Placeholder 2">
            <a:extLst>
              <a:ext uri="{FF2B5EF4-FFF2-40B4-BE49-F238E27FC236}">
                <a16:creationId xmlns:a16="http://schemas.microsoft.com/office/drawing/2014/main" id="{F985C2B5-FF09-6E6F-746D-B352166D9501}"/>
              </a:ext>
            </a:extLst>
          </p:cNvPr>
          <p:cNvSpPr txBox="1">
            <a:spLocks/>
          </p:cNvSpPr>
          <p:nvPr/>
        </p:nvSpPr>
        <p:spPr>
          <a:xfrm>
            <a:off x="138810" y="580643"/>
            <a:ext cx="2961229" cy="41100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marL="342900" lvl="1" indent="0">
              <a:buFont typeface="Arial" panose="020B0604020202020204" pitchFamily="34" charset="0"/>
              <a:buNone/>
            </a:pPr>
            <a:endParaRPr lang="en-US" dirty="0"/>
          </a:p>
        </p:txBody>
      </p:sp>
      <p:sp>
        <p:nvSpPr>
          <p:cNvPr id="3" name="Rectangle 2">
            <a:extLst>
              <a:ext uri="{FF2B5EF4-FFF2-40B4-BE49-F238E27FC236}">
                <a16:creationId xmlns:a16="http://schemas.microsoft.com/office/drawing/2014/main" id="{8AC467B2-3EE2-F982-CE03-D8A499BDE235}"/>
              </a:ext>
            </a:extLst>
          </p:cNvPr>
          <p:cNvSpPr/>
          <p:nvPr/>
        </p:nvSpPr>
        <p:spPr>
          <a:xfrm>
            <a:off x="357203" y="759763"/>
            <a:ext cx="2831338" cy="442686"/>
          </a:xfrm>
          <a:prstGeom prst="rect">
            <a:avLst/>
          </a:prstGeom>
          <a:solidFill>
            <a:schemeClr val="bg1">
              <a:alpha val="7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Input CDR Capacity</a:t>
            </a:r>
          </a:p>
        </p:txBody>
      </p:sp>
      <p:sp>
        <p:nvSpPr>
          <p:cNvPr id="6" name="Rectangle 5">
            <a:extLst>
              <a:ext uri="{FF2B5EF4-FFF2-40B4-BE49-F238E27FC236}">
                <a16:creationId xmlns:a16="http://schemas.microsoft.com/office/drawing/2014/main" id="{FA6FFD56-65D8-DACC-5E11-5A2FEA647721}"/>
              </a:ext>
            </a:extLst>
          </p:cNvPr>
          <p:cNvSpPr/>
          <p:nvPr/>
        </p:nvSpPr>
        <p:spPr>
          <a:xfrm>
            <a:off x="2514331" y="1859387"/>
            <a:ext cx="2831339" cy="442686"/>
          </a:xfrm>
          <a:prstGeom prst="rect">
            <a:avLst/>
          </a:prstGeom>
          <a:solidFill>
            <a:schemeClr val="bg1">
              <a:alpha val="7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Calculate Portfolio ELCC</a:t>
            </a:r>
          </a:p>
        </p:txBody>
      </p:sp>
      <p:sp>
        <p:nvSpPr>
          <p:cNvPr id="7" name="Rectangle 6">
            <a:extLst>
              <a:ext uri="{FF2B5EF4-FFF2-40B4-BE49-F238E27FC236}">
                <a16:creationId xmlns:a16="http://schemas.microsoft.com/office/drawing/2014/main" id="{A14A3083-DE0D-67C1-2672-1AF8FBDA5528}"/>
              </a:ext>
            </a:extLst>
          </p:cNvPr>
          <p:cNvSpPr/>
          <p:nvPr/>
        </p:nvSpPr>
        <p:spPr>
          <a:xfrm>
            <a:off x="3826937" y="3024553"/>
            <a:ext cx="1732585" cy="1064215"/>
          </a:xfrm>
          <a:prstGeom prst="rect">
            <a:avLst/>
          </a:prstGeom>
          <a:solidFill>
            <a:schemeClr val="bg1">
              <a:alpha val="70000"/>
            </a:schemeClr>
          </a:solidFill>
          <a:ln w="47625">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Allocate Solar and Wind Contributions</a:t>
            </a:r>
          </a:p>
        </p:txBody>
      </p:sp>
      <p:sp>
        <p:nvSpPr>
          <p:cNvPr id="8" name="Rectangle 7">
            <a:extLst>
              <a:ext uri="{FF2B5EF4-FFF2-40B4-BE49-F238E27FC236}">
                <a16:creationId xmlns:a16="http://schemas.microsoft.com/office/drawing/2014/main" id="{ACA3DB41-BD96-91AB-7D17-E773D5110154}"/>
              </a:ext>
            </a:extLst>
          </p:cNvPr>
          <p:cNvSpPr/>
          <p:nvPr/>
        </p:nvSpPr>
        <p:spPr>
          <a:xfrm>
            <a:off x="6070701" y="3222718"/>
            <a:ext cx="2831339" cy="575433"/>
          </a:xfrm>
          <a:prstGeom prst="rect">
            <a:avLst/>
          </a:prstGeom>
          <a:solidFill>
            <a:schemeClr val="bg1">
              <a:alpha val="7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Allocate Location-Specific Contributions</a:t>
            </a:r>
          </a:p>
        </p:txBody>
      </p:sp>
      <p:cxnSp>
        <p:nvCxnSpPr>
          <p:cNvPr id="10" name="Straight Arrow Connector 9">
            <a:extLst>
              <a:ext uri="{FF2B5EF4-FFF2-40B4-BE49-F238E27FC236}">
                <a16:creationId xmlns:a16="http://schemas.microsoft.com/office/drawing/2014/main" id="{0B6FA4A9-2F77-334A-5D79-5D84F1D9FBDB}"/>
              </a:ext>
            </a:extLst>
          </p:cNvPr>
          <p:cNvCxnSpPr>
            <a:cxnSpLocks/>
          </p:cNvCxnSpPr>
          <p:nvPr/>
        </p:nvCxnSpPr>
        <p:spPr>
          <a:xfrm flipH="1">
            <a:off x="1772872" y="3344562"/>
            <a:ext cx="1" cy="255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662C6EE-20B8-08FB-F8FA-C0B9E31546B6}"/>
              </a:ext>
            </a:extLst>
          </p:cNvPr>
          <p:cNvPicPr>
            <a:picLocks noChangeAspect="1"/>
          </p:cNvPicPr>
          <p:nvPr/>
        </p:nvPicPr>
        <p:blipFill>
          <a:blip r:embed="rId2"/>
          <a:stretch>
            <a:fillRect/>
          </a:stretch>
        </p:blipFill>
        <p:spPr>
          <a:xfrm>
            <a:off x="3321342" y="754060"/>
            <a:ext cx="2367340" cy="549561"/>
          </a:xfrm>
          <a:prstGeom prst="rect">
            <a:avLst/>
          </a:prstGeom>
          <a:ln w="15875">
            <a:solidFill>
              <a:schemeClr val="accent1">
                <a:lumMod val="75000"/>
              </a:schemeClr>
            </a:solidFill>
          </a:ln>
        </p:spPr>
      </p:pic>
      <p:pic>
        <p:nvPicPr>
          <p:cNvPr id="12" name="Picture 11">
            <a:extLst>
              <a:ext uri="{FF2B5EF4-FFF2-40B4-BE49-F238E27FC236}">
                <a16:creationId xmlns:a16="http://schemas.microsoft.com/office/drawing/2014/main" id="{172E93D1-75EB-203A-AEFB-ED377C2EA3C5}"/>
              </a:ext>
            </a:extLst>
          </p:cNvPr>
          <p:cNvPicPr>
            <a:picLocks noChangeAspect="1"/>
          </p:cNvPicPr>
          <p:nvPr/>
        </p:nvPicPr>
        <p:blipFill>
          <a:blip r:embed="rId3"/>
          <a:stretch>
            <a:fillRect/>
          </a:stretch>
        </p:blipFill>
        <p:spPr>
          <a:xfrm>
            <a:off x="5404952" y="1488006"/>
            <a:ext cx="3168058" cy="1273512"/>
          </a:xfrm>
          <a:prstGeom prst="rect">
            <a:avLst/>
          </a:prstGeom>
          <a:ln>
            <a:solidFill>
              <a:schemeClr val="accent1">
                <a:lumMod val="60000"/>
                <a:lumOff val="40000"/>
              </a:schemeClr>
            </a:solidFill>
          </a:ln>
        </p:spPr>
      </p:pic>
      <p:sp>
        <p:nvSpPr>
          <p:cNvPr id="13" name="TextBox 29">
            <a:extLst>
              <a:ext uri="{FF2B5EF4-FFF2-40B4-BE49-F238E27FC236}">
                <a16:creationId xmlns:a16="http://schemas.microsoft.com/office/drawing/2014/main" id="{D051E1B8-08C1-4A8A-C831-264837789F81}"/>
              </a:ext>
            </a:extLst>
          </p:cNvPr>
          <p:cNvSpPr txBox="1"/>
          <p:nvPr/>
        </p:nvSpPr>
        <p:spPr>
          <a:xfrm>
            <a:off x="5682851" y="2367194"/>
            <a:ext cx="1255644" cy="338554"/>
          </a:xfrm>
          <a:prstGeom prst="rect">
            <a:avLst/>
          </a:prstGeom>
          <a:solidFill>
            <a:schemeClr val="bg1">
              <a:alpha val="71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solidFill>
                  <a:srgbClr val="FF0000"/>
                </a:solidFill>
              </a:rPr>
              <a:t>Interpolate</a:t>
            </a:r>
          </a:p>
        </p:txBody>
      </p:sp>
      <p:cxnSp>
        <p:nvCxnSpPr>
          <p:cNvPr id="14" name="Straight Arrow Connector 13">
            <a:extLst>
              <a:ext uri="{FF2B5EF4-FFF2-40B4-BE49-F238E27FC236}">
                <a16:creationId xmlns:a16="http://schemas.microsoft.com/office/drawing/2014/main" id="{3CB9F796-74C4-C94C-5B5A-4097F838312C}"/>
              </a:ext>
            </a:extLst>
          </p:cNvPr>
          <p:cNvCxnSpPr>
            <a:cxnSpLocks/>
          </p:cNvCxnSpPr>
          <p:nvPr/>
        </p:nvCxnSpPr>
        <p:spPr>
          <a:xfrm flipV="1">
            <a:off x="6820620" y="2186085"/>
            <a:ext cx="361224" cy="3385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0C8D8851-3172-D379-B8AC-F9CC7D4FD2F2}"/>
              </a:ext>
            </a:extLst>
          </p:cNvPr>
          <p:cNvPicPr>
            <a:picLocks noChangeAspect="1"/>
          </p:cNvPicPr>
          <p:nvPr/>
        </p:nvPicPr>
        <p:blipFill>
          <a:blip r:embed="rId4"/>
          <a:stretch>
            <a:fillRect/>
          </a:stretch>
        </p:blipFill>
        <p:spPr>
          <a:xfrm>
            <a:off x="715285" y="2645584"/>
            <a:ext cx="2631689" cy="1653379"/>
          </a:xfrm>
          <a:prstGeom prst="rect">
            <a:avLst/>
          </a:prstGeom>
          <a:ln w="28575">
            <a:solidFill>
              <a:schemeClr val="accent2">
                <a:lumMod val="20000"/>
                <a:lumOff val="80000"/>
              </a:schemeClr>
            </a:solidFill>
          </a:ln>
        </p:spPr>
      </p:pic>
      <p:sp>
        <p:nvSpPr>
          <p:cNvPr id="36" name="TextBox 41">
            <a:extLst>
              <a:ext uri="{FF2B5EF4-FFF2-40B4-BE49-F238E27FC236}">
                <a16:creationId xmlns:a16="http://schemas.microsoft.com/office/drawing/2014/main" id="{B2B4808E-8CB0-02DE-BA0F-B180E49AA4DF}"/>
              </a:ext>
            </a:extLst>
          </p:cNvPr>
          <p:cNvSpPr txBox="1"/>
          <p:nvPr/>
        </p:nvSpPr>
        <p:spPr>
          <a:xfrm>
            <a:off x="1378353" y="2896770"/>
            <a:ext cx="1025551" cy="830997"/>
          </a:xfrm>
          <a:prstGeom prst="rect">
            <a:avLst/>
          </a:prstGeom>
          <a:solidFill>
            <a:schemeClr val="bg1">
              <a:alpha val="71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solidFill>
                  <a:srgbClr val="FF0000"/>
                </a:solidFill>
              </a:rPr>
              <a:t>Integrate Marginal ELCCs</a:t>
            </a:r>
          </a:p>
        </p:txBody>
      </p:sp>
      <p:cxnSp>
        <p:nvCxnSpPr>
          <p:cNvPr id="37" name="Straight Arrow Connector 36">
            <a:extLst>
              <a:ext uri="{FF2B5EF4-FFF2-40B4-BE49-F238E27FC236}">
                <a16:creationId xmlns:a16="http://schemas.microsoft.com/office/drawing/2014/main" id="{16336315-B560-1658-C696-C2D3558BDBD2}"/>
              </a:ext>
            </a:extLst>
          </p:cNvPr>
          <p:cNvCxnSpPr>
            <a:cxnSpLocks/>
          </p:cNvCxnSpPr>
          <p:nvPr/>
        </p:nvCxnSpPr>
        <p:spPr>
          <a:xfrm>
            <a:off x="2321852" y="3189518"/>
            <a:ext cx="361224" cy="4104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495CCE0-0226-A0D1-3819-F33A31A6F341}"/>
              </a:ext>
            </a:extLst>
          </p:cNvPr>
          <p:cNvSpPr/>
          <p:nvPr/>
        </p:nvSpPr>
        <p:spPr>
          <a:xfrm>
            <a:off x="175524" y="630838"/>
            <a:ext cx="5819076" cy="755996"/>
          </a:xfrm>
          <a:prstGeom prst="rect">
            <a:avLst/>
          </a:prstGeom>
          <a:noFill/>
          <a:ln w="28575">
            <a:solidFill>
              <a:srgbClr val="2C93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6AEFB484-9472-990A-B5C7-9CB3D7E9D855}"/>
              </a:ext>
            </a:extLst>
          </p:cNvPr>
          <p:cNvSpPr/>
          <p:nvPr/>
        </p:nvSpPr>
        <p:spPr>
          <a:xfrm>
            <a:off x="2403905" y="1459340"/>
            <a:ext cx="6319146" cy="1375401"/>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a16="http://schemas.microsoft.com/office/drawing/2014/main" id="{2F31AA8B-4209-C498-6808-8E31731D99AC}"/>
              </a:ext>
            </a:extLst>
          </p:cNvPr>
          <p:cNvSpPr/>
          <p:nvPr/>
        </p:nvSpPr>
        <p:spPr>
          <a:xfrm>
            <a:off x="595120" y="2516591"/>
            <a:ext cx="5170879" cy="1860460"/>
          </a:xfrm>
          <a:prstGeom prst="rect">
            <a:avLst/>
          </a:prstGeom>
          <a:noFill/>
          <a:ln w="28575">
            <a:solidFill>
              <a:schemeClr val="accent2">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a:extLst>
              <a:ext uri="{FF2B5EF4-FFF2-40B4-BE49-F238E27FC236}">
                <a16:creationId xmlns:a16="http://schemas.microsoft.com/office/drawing/2014/main" id="{5589A6BE-5A9B-33BC-5F09-DB3BDF04DB50}"/>
              </a:ext>
            </a:extLst>
          </p:cNvPr>
          <p:cNvSpPr/>
          <p:nvPr/>
        </p:nvSpPr>
        <p:spPr>
          <a:xfrm>
            <a:off x="5994600" y="3130010"/>
            <a:ext cx="3010590" cy="1701875"/>
          </a:xfrm>
          <a:prstGeom prst="rect">
            <a:avLst/>
          </a:prstGeom>
          <a:noFill/>
          <a:ln w="28575">
            <a:solidFill>
              <a:schemeClr val="accent3">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43" name="Straight Arrow Connector 42">
            <a:extLst>
              <a:ext uri="{FF2B5EF4-FFF2-40B4-BE49-F238E27FC236}">
                <a16:creationId xmlns:a16="http://schemas.microsoft.com/office/drawing/2014/main" id="{2B01C4DE-A9DE-EF86-B27B-77E070062E56}"/>
              </a:ext>
            </a:extLst>
          </p:cNvPr>
          <p:cNvCxnSpPr>
            <a:cxnSpLocks/>
          </p:cNvCxnSpPr>
          <p:nvPr/>
        </p:nvCxnSpPr>
        <p:spPr>
          <a:xfrm>
            <a:off x="3952123" y="2334537"/>
            <a:ext cx="932549" cy="624474"/>
          </a:xfrm>
          <a:prstGeom prst="straightConnector1">
            <a:avLst/>
          </a:prstGeom>
          <a:ln w="31750">
            <a:solidFill>
              <a:schemeClr val="accent2">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0A8A430E-D902-2077-E92A-DA875FE0430D}"/>
              </a:ext>
            </a:extLst>
          </p:cNvPr>
          <p:cNvCxnSpPr>
            <a:cxnSpLocks/>
          </p:cNvCxnSpPr>
          <p:nvPr/>
        </p:nvCxnSpPr>
        <p:spPr>
          <a:xfrm>
            <a:off x="2683076" y="1297073"/>
            <a:ext cx="981278" cy="461142"/>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0F77B50-5E4C-531F-B071-39E3E243BF7B}"/>
              </a:ext>
            </a:extLst>
          </p:cNvPr>
          <p:cNvCxnSpPr>
            <a:cxnSpLocks/>
          </p:cNvCxnSpPr>
          <p:nvPr/>
        </p:nvCxnSpPr>
        <p:spPr>
          <a:xfrm>
            <a:off x="5543571" y="3548494"/>
            <a:ext cx="423980" cy="0"/>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9" name="Picture 48">
            <a:extLst>
              <a:ext uri="{FF2B5EF4-FFF2-40B4-BE49-F238E27FC236}">
                <a16:creationId xmlns:a16="http://schemas.microsoft.com/office/drawing/2014/main" id="{B06DEE36-96E3-23D0-7021-9D101B3BB6FA}"/>
              </a:ext>
            </a:extLst>
          </p:cNvPr>
          <p:cNvPicPr>
            <a:picLocks noChangeAspect="1"/>
          </p:cNvPicPr>
          <p:nvPr/>
        </p:nvPicPr>
        <p:blipFill>
          <a:blip r:embed="rId5"/>
          <a:stretch>
            <a:fillRect/>
          </a:stretch>
        </p:blipFill>
        <p:spPr>
          <a:xfrm>
            <a:off x="6070701" y="4050412"/>
            <a:ext cx="2867336" cy="497101"/>
          </a:xfrm>
          <a:prstGeom prst="rect">
            <a:avLst/>
          </a:prstGeom>
          <a:ln w="19050">
            <a:solidFill>
              <a:schemeClr val="accent3">
                <a:lumMod val="75000"/>
              </a:schemeClr>
            </a:solidFill>
          </a:ln>
        </p:spPr>
      </p:pic>
    </p:spTree>
    <p:extLst>
      <p:ext uri="{BB962C8B-B14F-4D97-AF65-F5344CB8AC3E}">
        <p14:creationId xmlns:p14="http://schemas.microsoft.com/office/powerpoint/2010/main" val="155717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7CCE0-0793-2F12-ABEB-E68320D6B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136CF-E371-06A1-C3BC-45D74496EA25}"/>
              </a:ext>
            </a:extLst>
          </p:cNvPr>
          <p:cNvSpPr>
            <a:spLocks noGrp="1"/>
          </p:cNvSpPr>
          <p:nvPr>
            <p:ph type="title"/>
          </p:nvPr>
        </p:nvSpPr>
        <p:spPr/>
        <p:txBody>
          <a:bodyPr/>
          <a:lstStyle/>
          <a:p>
            <a:r>
              <a:rPr lang="en-US" dirty="0"/>
              <a:t>ELCC Calculator – Solar/Wind - Summer</a:t>
            </a:r>
          </a:p>
        </p:txBody>
      </p:sp>
      <p:sp>
        <p:nvSpPr>
          <p:cNvPr id="4" name="Footer Placeholder 3">
            <a:extLst>
              <a:ext uri="{FF2B5EF4-FFF2-40B4-BE49-F238E27FC236}">
                <a16:creationId xmlns:a16="http://schemas.microsoft.com/office/drawing/2014/main" id="{4155B931-D0C9-1DB2-CF57-2CCBDB80228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F5F07A91-7EED-80A7-2689-D9E9818412B5}"/>
              </a:ext>
            </a:extLst>
          </p:cNvPr>
          <p:cNvSpPr>
            <a:spLocks noGrp="1"/>
          </p:cNvSpPr>
          <p:nvPr>
            <p:ph type="sldNum" sz="quarter" idx="12"/>
          </p:nvPr>
        </p:nvSpPr>
        <p:spPr/>
        <p:txBody>
          <a:bodyPr/>
          <a:lstStyle/>
          <a:p>
            <a:fld id="{1BE457DC-07A4-EB43-85A4-81D9D6697F6C}" type="slidenum">
              <a:rPr lang="en-US" smtClean="0"/>
              <a:t>13</a:t>
            </a:fld>
            <a:endParaRPr lang="en-US" dirty="0"/>
          </a:p>
        </p:txBody>
      </p:sp>
      <p:graphicFrame>
        <p:nvGraphicFramePr>
          <p:cNvPr id="16" name="Table 15">
            <a:extLst>
              <a:ext uri="{FF2B5EF4-FFF2-40B4-BE49-F238E27FC236}">
                <a16:creationId xmlns:a16="http://schemas.microsoft.com/office/drawing/2014/main" id="{74F0F114-4148-0521-B0CD-0E181F95AECD}"/>
              </a:ext>
            </a:extLst>
          </p:cNvPr>
          <p:cNvGraphicFramePr>
            <a:graphicFrameLocks noGrp="1"/>
          </p:cNvGraphicFramePr>
          <p:nvPr>
            <p:extLst>
              <p:ext uri="{D42A27DB-BD31-4B8C-83A1-F6EECF244321}">
                <p14:modId xmlns:p14="http://schemas.microsoft.com/office/powerpoint/2010/main" val="2078762114"/>
              </p:ext>
            </p:extLst>
          </p:nvPr>
        </p:nvGraphicFramePr>
        <p:xfrm>
          <a:off x="242511" y="1197610"/>
          <a:ext cx="4114800" cy="1986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12971154"/>
                    </a:ext>
                  </a:extLst>
                </a:gridCol>
                <a:gridCol w="1554480">
                  <a:extLst>
                    <a:ext uri="{9D8B030D-6E8A-4147-A177-3AD203B41FA5}">
                      <a16:colId xmlns:a16="http://schemas.microsoft.com/office/drawing/2014/main" val="1941643757"/>
                    </a:ext>
                  </a:extLst>
                </a:gridCol>
                <a:gridCol w="1188720">
                  <a:extLst>
                    <a:ext uri="{9D8B030D-6E8A-4147-A177-3AD203B41FA5}">
                      <a16:colId xmlns:a16="http://schemas.microsoft.com/office/drawing/2014/main" val="3571677865"/>
                    </a:ext>
                  </a:extLst>
                </a:gridCol>
              </a:tblGrid>
              <a:tr h="370840">
                <a:tc>
                  <a:txBody>
                    <a:bodyPr/>
                    <a:lstStyle/>
                    <a:p>
                      <a:pPr algn="ctr"/>
                      <a:r>
                        <a:rPr lang="en-US" dirty="0"/>
                        <a:t>ELCC Type</a:t>
                      </a:r>
                    </a:p>
                  </a:txBody>
                  <a:tcPr anchor="ctr"/>
                </a:tc>
                <a:tc>
                  <a:txBody>
                    <a:bodyPr/>
                    <a:lstStyle/>
                    <a:p>
                      <a:pPr algn="ctr"/>
                      <a:r>
                        <a:rPr lang="en-US" dirty="0"/>
                        <a:t>Technology</a:t>
                      </a:r>
                    </a:p>
                  </a:txBody>
                  <a:tcPr anchor="ctr"/>
                </a:tc>
                <a:tc>
                  <a:txBody>
                    <a:bodyPr/>
                    <a:lstStyle/>
                    <a:p>
                      <a:pPr algn="ctr"/>
                      <a:r>
                        <a:rPr lang="en-US" dirty="0"/>
                        <a:t>2025 ELCC </a:t>
                      </a:r>
                    </a:p>
                    <a:p>
                      <a:pPr algn="ctr"/>
                      <a:r>
                        <a:rPr lang="en-US" dirty="0"/>
                        <a:t>(%)</a:t>
                      </a:r>
                    </a:p>
                  </a:txBody>
                  <a:tcPr anchor="ctr"/>
                </a:tc>
                <a:extLst>
                  <a:ext uri="{0D108BD9-81ED-4DB2-BD59-A6C34878D82A}">
                    <a16:rowId xmlns:a16="http://schemas.microsoft.com/office/drawing/2014/main" val="1808628253"/>
                  </a:ext>
                </a:extLst>
              </a:tr>
              <a:tr h="370840">
                <a:tc rowSpan="2">
                  <a:txBody>
                    <a:bodyPr/>
                    <a:lstStyle/>
                    <a:p>
                      <a:pPr algn="ctr"/>
                      <a:r>
                        <a:rPr lang="en-US" dirty="0"/>
                        <a:t>Portfolio ELCC</a:t>
                      </a:r>
                    </a:p>
                  </a:txBody>
                  <a:tcPr anchor="ctr"/>
                </a:tc>
                <a:tc>
                  <a:txBody>
                    <a:bodyPr/>
                    <a:lstStyle/>
                    <a:p>
                      <a:pPr algn="ctr"/>
                      <a:r>
                        <a:rPr lang="en-US" dirty="0"/>
                        <a:t>Solar – West</a:t>
                      </a:r>
                    </a:p>
                  </a:txBody>
                  <a:tcPr anchor="ctr"/>
                </a:tc>
                <a:tc>
                  <a:txBody>
                    <a:bodyPr/>
                    <a:lstStyle/>
                    <a:p>
                      <a:pPr algn="ctr"/>
                      <a:r>
                        <a:rPr lang="en-US" dirty="0"/>
                        <a:t>36.1%</a:t>
                      </a:r>
                    </a:p>
                  </a:txBody>
                  <a:tcPr anchor="ctr"/>
                </a:tc>
                <a:extLst>
                  <a:ext uri="{0D108BD9-81ED-4DB2-BD59-A6C34878D82A}">
                    <a16:rowId xmlns:a16="http://schemas.microsoft.com/office/drawing/2014/main" val="867688491"/>
                  </a:ext>
                </a:extLst>
              </a:tr>
              <a:tr h="370840">
                <a:tc vMerge="1">
                  <a:txBody>
                    <a:bodyPr/>
                    <a:lstStyle/>
                    <a:p>
                      <a:pPr algn="ctr"/>
                      <a:endParaRPr lang="en-US" dirty="0"/>
                    </a:p>
                  </a:txBody>
                  <a:tcPr anchor="ctr"/>
                </a:tc>
                <a:tc>
                  <a:txBody>
                    <a:bodyPr/>
                    <a:lstStyle/>
                    <a:p>
                      <a:pPr algn="ctr"/>
                      <a:r>
                        <a:rPr lang="en-US" dirty="0"/>
                        <a:t>Solar – Other</a:t>
                      </a:r>
                    </a:p>
                  </a:txBody>
                  <a:tcPr anchor="ctr"/>
                </a:tc>
                <a:tc>
                  <a:txBody>
                    <a:bodyPr/>
                    <a:lstStyle/>
                    <a:p>
                      <a:pPr algn="ctr"/>
                      <a:r>
                        <a:rPr lang="en-US" dirty="0"/>
                        <a:t>27.2%</a:t>
                      </a:r>
                    </a:p>
                  </a:txBody>
                  <a:tcPr anchor="ctr"/>
                </a:tc>
                <a:extLst>
                  <a:ext uri="{0D108BD9-81ED-4DB2-BD59-A6C34878D82A}">
                    <a16:rowId xmlns:a16="http://schemas.microsoft.com/office/drawing/2014/main" val="2105500250"/>
                  </a:ext>
                </a:extLst>
              </a:tr>
              <a:tr h="370840">
                <a:tc rowSpan="2">
                  <a:txBody>
                    <a:bodyPr/>
                    <a:lstStyle/>
                    <a:p>
                      <a:pPr algn="ctr"/>
                      <a:r>
                        <a:rPr lang="en-US" dirty="0"/>
                        <a:t>Marginal ELCC</a:t>
                      </a:r>
                    </a:p>
                  </a:txBody>
                  <a:tcPr anchor="ctr"/>
                </a:tc>
                <a:tc>
                  <a:txBody>
                    <a:bodyPr/>
                    <a:lstStyle/>
                    <a:p>
                      <a:pPr algn="ctr"/>
                      <a:r>
                        <a:rPr lang="en-US" dirty="0"/>
                        <a:t>Solar – West</a:t>
                      </a:r>
                    </a:p>
                  </a:txBody>
                  <a:tcPr anchor="ctr"/>
                </a:tc>
                <a:tc>
                  <a:txBody>
                    <a:bodyPr/>
                    <a:lstStyle/>
                    <a:p>
                      <a:pPr algn="ctr"/>
                      <a:r>
                        <a:rPr lang="en-US" dirty="0"/>
                        <a:t>7.3%</a:t>
                      </a:r>
                    </a:p>
                  </a:txBody>
                  <a:tcPr anchor="ctr"/>
                </a:tc>
                <a:extLst>
                  <a:ext uri="{0D108BD9-81ED-4DB2-BD59-A6C34878D82A}">
                    <a16:rowId xmlns:a16="http://schemas.microsoft.com/office/drawing/2014/main" val="2299470757"/>
                  </a:ext>
                </a:extLst>
              </a:tr>
              <a:tr h="370840">
                <a:tc vMerge="1">
                  <a:txBody>
                    <a:bodyPr/>
                    <a:lstStyle/>
                    <a:p>
                      <a:pPr algn="ctr"/>
                      <a:endParaRPr lang="en-US" dirty="0"/>
                    </a:p>
                  </a:txBody>
                  <a:tcPr anchor="ctr"/>
                </a:tc>
                <a:tc>
                  <a:txBody>
                    <a:bodyPr/>
                    <a:lstStyle/>
                    <a:p>
                      <a:pPr algn="ctr"/>
                      <a:r>
                        <a:rPr lang="en-US" dirty="0"/>
                        <a:t>Solar - Other</a:t>
                      </a:r>
                    </a:p>
                  </a:txBody>
                  <a:tcPr anchor="ctr"/>
                </a:tc>
                <a:tc>
                  <a:txBody>
                    <a:bodyPr/>
                    <a:lstStyle/>
                    <a:p>
                      <a:pPr algn="ctr"/>
                      <a:r>
                        <a:rPr lang="en-US" dirty="0"/>
                        <a:t>5.5%</a:t>
                      </a:r>
                    </a:p>
                  </a:txBody>
                  <a:tcPr anchor="ctr"/>
                </a:tc>
                <a:extLst>
                  <a:ext uri="{0D108BD9-81ED-4DB2-BD59-A6C34878D82A}">
                    <a16:rowId xmlns:a16="http://schemas.microsoft.com/office/drawing/2014/main" val="3581983397"/>
                  </a:ext>
                </a:extLst>
              </a:tr>
            </a:tbl>
          </a:graphicData>
        </a:graphic>
      </p:graphicFrame>
      <p:graphicFrame>
        <p:nvGraphicFramePr>
          <p:cNvPr id="17" name="Table 16">
            <a:extLst>
              <a:ext uri="{FF2B5EF4-FFF2-40B4-BE49-F238E27FC236}">
                <a16:creationId xmlns:a16="http://schemas.microsoft.com/office/drawing/2014/main" id="{4D5096D1-1BF3-E83B-9B68-160C4C861753}"/>
              </a:ext>
            </a:extLst>
          </p:cNvPr>
          <p:cNvGraphicFramePr>
            <a:graphicFrameLocks noGrp="1"/>
          </p:cNvGraphicFramePr>
          <p:nvPr>
            <p:extLst>
              <p:ext uri="{D42A27DB-BD31-4B8C-83A1-F6EECF244321}">
                <p14:modId xmlns:p14="http://schemas.microsoft.com/office/powerpoint/2010/main" val="768228306"/>
              </p:ext>
            </p:extLst>
          </p:nvPr>
        </p:nvGraphicFramePr>
        <p:xfrm>
          <a:off x="4774332" y="1197610"/>
          <a:ext cx="4114800" cy="2727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12971154"/>
                    </a:ext>
                  </a:extLst>
                </a:gridCol>
                <a:gridCol w="1554480">
                  <a:extLst>
                    <a:ext uri="{9D8B030D-6E8A-4147-A177-3AD203B41FA5}">
                      <a16:colId xmlns:a16="http://schemas.microsoft.com/office/drawing/2014/main" val="1941643757"/>
                    </a:ext>
                  </a:extLst>
                </a:gridCol>
                <a:gridCol w="1188720">
                  <a:extLst>
                    <a:ext uri="{9D8B030D-6E8A-4147-A177-3AD203B41FA5}">
                      <a16:colId xmlns:a16="http://schemas.microsoft.com/office/drawing/2014/main" val="3571677865"/>
                    </a:ext>
                  </a:extLst>
                </a:gridCol>
              </a:tblGrid>
              <a:tr h="370840">
                <a:tc>
                  <a:txBody>
                    <a:bodyPr/>
                    <a:lstStyle/>
                    <a:p>
                      <a:pPr algn="ctr"/>
                      <a:r>
                        <a:rPr lang="en-US" dirty="0"/>
                        <a:t>ELCC Type</a:t>
                      </a:r>
                    </a:p>
                  </a:txBody>
                  <a:tcPr anchor="ctr"/>
                </a:tc>
                <a:tc>
                  <a:txBody>
                    <a:bodyPr/>
                    <a:lstStyle/>
                    <a:p>
                      <a:pPr algn="ctr"/>
                      <a:r>
                        <a:rPr lang="en-US" dirty="0"/>
                        <a:t>Technology</a:t>
                      </a:r>
                    </a:p>
                  </a:txBody>
                  <a:tcPr anchor="ctr"/>
                </a:tc>
                <a:tc>
                  <a:txBody>
                    <a:bodyPr/>
                    <a:lstStyle/>
                    <a:p>
                      <a:pPr algn="ctr"/>
                      <a:r>
                        <a:rPr lang="en-US" dirty="0"/>
                        <a:t>2025 ELCC </a:t>
                      </a:r>
                    </a:p>
                    <a:p>
                      <a:pPr algn="ctr"/>
                      <a:r>
                        <a:rPr lang="en-US" dirty="0"/>
                        <a:t>(%)</a:t>
                      </a:r>
                    </a:p>
                  </a:txBody>
                  <a:tcPr anchor="ctr"/>
                </a:tc>
                <a:extLst>
                  <a:ext uri="{0D108BD9-81ED-4DB2-BD59-A6C34878D82A}">
                    <a16:rowId xmlns:a16="http://schemas.microsoft.com/office/drawing/2014/main" val="1808628253"/>
                  </a:ext>
                </a:extLst>
              </a:tr>
              <a:tr h="370840">
                <a:tc rowSpan="3">
                  <a:txBody>
                    <a:bodyPr/>
                    <a:lstStyle/>
                    <a:p>
                      <a:pPr algn="ctr"/>
                      <a:r>
                        <a:rPr lang="en-US" dirty="0"/>
                        <a:t>Portfolio ELCC</a:t>
                      </a:r>
                    </a:p>
                  </a:txBody>
                  <a:tcPr anchor="ctr"/>
                </a:tc>
                <a:tc>
                  <a:txBody>
                    <a:bodyPr/>
                    <a:lstStyle/>
                    <a:p>
                      <a:pPr algn="ctr"/>
                      <a:r>
                        <a:rPr lang="en-US" dirty="0"/>
                        <a:t>Wind - Panhandle</a:t>
                      </a:r>
                    </a:p>
                  </a:txBody>
                  <a:tcPr anchor="ctr"/>
                </a:tc>
                <a:tc>
                  <a:txBody>
                    <a:bodyPr/>
                    <a:lstStyle/>
                    <a:p>
                      <a:pPr algn="ctr"/>
                      <a:r>
                        <a:rPr lang="en-US" dirty="0"/>
                        <a:t>33.6%</a:t>
                      </a:r>
                    </a:p>
                  </a:txBody>
                  <a:tcPr anchor="ctr"/>
                </a:tc>
                <a:extLst>
                  <a:ext uri="{0D108BD9-81ED-4DB2-BD59-A6C34878D82A}">
                    <a16:rowId xmlns:a16="http://schemas.microsoft.com/office/drawing/2014/main" val="867688491"/>
                  </a:ext>
                </a:extLst>
              </a:tr>
              <a:tr h="370840">
                <a:tc vMerge="1">
                  <a:txBody>
                    <a:bodyPr/>
                    <a:lstStyle/>
                    <a:p>
                      <a:pPr algn="ctr"/>
                      <a:endParaRPr lang="en-US" dirty="0"/>
                    </a:p>
                  </a:txBody>
                  <a:tcPr anchor="ctr"/>
                </a:tc>
                <a:tc>
                  <a:txBody>
                    <a:bodyPr/>
                    <a:lstStyle/>
                    <a:p>
                      <a:pPr algn="ctr"/>
                      <a:r>
                        <a:rPr lang="en-US" dirty="0"/>
                        <a:t>Wind - Coast</a:t>
                      </a:r>
                    </a:p>
                  </a:txBody>
                  <a:tcPr anchor="ctr"/>
                </a:tc>
                <a:tc>
                  <a:txBody>
                    <a:bodyPr/>
                    <a:lstStyle/>
                    <a:p>
                      <a:pPr algn="ctr"/>
                      <a:r>
                        <a:rPr lang="en-US" dirty="0"/>
                        <a:t>30.8%</a:t>
                      </a:r>
                    </a:p>
                  </a:txBody>
                  <a:tcPr anchor="ctr"/>
                </a:tc>
                <a:extLst>
                  <a:ext uri="{0D108BD9-81ED-4DB2-BD59-A6C34878D82A}">
                    <a16:rowId xmlns:a16="http://schemas.microsoft.com/office/drawing/2014/main" val="2105500250"/>
                  </a:ext>
                </a:extLst>
              </a:tr>
              <a:tr h="370840">
                <a:tc vMerge="1">
                  <a:txBody>
                    <a:bodyPr/>
                    <a:lstStyle/>
                    <a:p>
                      <a:pPr algn="ctr"/>
                      <a:endParaRPr lang="en-US" dirty="0"/>
                    </a:p>
                  </a:txBody>
                  <a:tcPr anchor="ctr"/>
                </a:tc>
                <a:tc>
                  <a:txBody>
                    <a:bodyPr/>
                    <a:lstStyle/>
                    <a:p>
                      <a:pPr algn="ctr"/>
                      <a:r>
                        <a:rPr lang="en-US" dirty="0"/>
                        <a:t>Wind - Other</a:t>
                      </a:r>
                    </a:p>
                  </a:txBody>
                  <a:tcPr anchor="ctr"/>
                </a:tc>
                <a:tc>
                  <a:txBody>
                    <a:bodyPr/>
                    <a:lstStyle/>
                    <a:p>
                      <a:pPr algn="ctr"/>
                      <a:r>
                        <a:rPr lang="en-US" dirty="0"/>
                        <a:t>15.7%</a:t>
                      </a:r>
                    </a:p>
                  </a:txBody>
                  <a:tcPr anchor="ctr"/>
                </a:tc>
                <a:extLst>
                  <a:ext uri="{0D108BD9-81ED-4DB2-BD59-A6C34878D82A}">
                    <a16:rowId xmlns:a16="http://schemas.microsoft.com/office/drawing/2014/main" val="2299470757"/>
                  </a:ext>
                </a:extLst>
              </a:tr>
              <a:tr h="370840">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Marginal ELCC</a:t>
                      </a:r>
                    </a:p>
                  </a:txBody>
                  <a:tcPr anchor="ctr"/>
                </a:tc>
                <a:tc>
                  <a:txBody>
                    <a:bodyPr/>
                    <a:lstStyle/>
                    <a:p>
                      <a:pPr algn="ctr"/>
                      <a:r>
                        <a:rPr lang="en-US" dirty="0"/>
                        <a:t>Wind - Panhandle</a:t>
                      </a:r>
                    </a:p>
                  </a:txBody>
                  <a:tcPr anchor="ctr"/>
                </a:tc>
                <a:tc>
                  <a:txBody>
                    <a:bodyPr/>
                    <a:lstStyle/>
                    <a:p>
                      <a:pPr algn="ctr"/>
                      <a:r>
                        <a:rPr lang="en-US" dirty="0"/>
                        <a:t>17.8%</a:t>
                      </a:r>
                    </a:p>
                  </a:txBody>
                  <a:tcPr anchor="ctr"/>
                </a:tc>
                <a:extLst>
                  <a:ext uri="{0D108BD9-81ED-4DB2-BD59-A6C34878D82A}">
                    <a16:rowId xmlns:a16="http://schemas.microsoft.com/office/drawing/2014/main" val="3581983397"/>
                  </a:ext>
                </a:extLst>
              </a:tr>
              <a:tr h="370840">
                <a:tc vMerge="1">
                  <a:txBody>
                    <a:bodyPr/>
                    <a:lstStyle/>
                    <a:p>
                      <a:pPr algn="ctr"/>
                      <a:endParaRPr lang="en-US" dirty="0"/>
                    </a:p>
                  </a:txBody>
                  <a:tcPr anchor="ctr"/>
                </a:tc>
                <a:tc>
                  <a:txBody>
                    <a:bodyPr/>
                    <a:lstStyle/>
                    <a:p>
                      <a:pPr algn="ctr"/>
                      <a:r>
                        <a:rPr lang="en-US" dirty="0"/>
                        <a:t>Wind - Coast</a:t>
                      </a:r>
                    </a:p>
                  </a:txBody>
                  <a:tcPr anchor="ctr"/>
                </a:tc>
                <a:tc>
                  <a:txBody>
                    <a:bodyPr/>
                    <a:lstStyle/>
                    <a:p>
                      <a:pPr algn="ctr"/>
                      <a:r>
                        <a:rPr lang="en-US" dirty="0"/>
                        <a:t>16.4%</a:t>
                      </a:r>
                    </a:p>
                  </a:txBody>
                  <a:tcPr anchor="ctr"/>
                </a:tc>
                <a:extLst>
                  <a:ext uri="{0D108BD9-81ED-4DB2-BD59-A6C34878D82A}">
                    <a16:rowId xmlns:a16="http://schemas.microsoft.com/office/drawing/2014/main" val="1685440276"/>
                  </a:ext>
                </a:extLst>
              </a:tr>
              <a:tr h="370840">
                <a:tc vMerge="1">
                  <a:txBody>
                    <a:bodyPr/>
                    <a:lstStyle/>
                    <a:p>
                      <a:pPr algn="ctr"/>
                      <a:endParaRPr lang="en-US" dirty="0"/>
                    </a:p>
                  </a:txBody>
                  <a:tcPr anchor="ctr"/>
                </a:tc>
                <a:tc>
                  <a:txBody>
                    <a:bodyPr/>
                    <a:lstStyle/>
                    <a:p>
                      <a:pPr algn="ctr"/>
                      <a:r>
                        <a:rPr lang="en-US" dirty="0"/>
                        <a:t>Wind - Other</a:t>
                      </a:r>
                    </a:p>
                  </a:txBody>
                  <a:tcPr anchor="ctr"/>
                </a:tc>
                <a:tc>
                  <a:txBody>
                    <a:bodyPr/>
                    <a:lstStyle/>
                    <a:p>
                      <a:pPr algn="ctr"/>
                      <a:r>
                        <a:rPr lang="en-US" dirty="0"/>
                        <a:t>8.3%</a:t>
                      </a:r>
                    </a:p>
                  </a:txBody>
                  <a:tcPr anchor="ctr"/>
                </a:tc>
                <a:extLst>
                  <a:ext uri="{0D108BD9-81ED-4DB2-BD59-A6C34878D82A}">
                    <a16:rowId xmlns:a16="http://schemas.microsoft.com/office/drawing/2014/main" val="2743887891"/>
                  </a:ext>
                </a:extLst>
              </a:tr>
            </a:tbl>
          </a:graphicData>
        </a:graphic>
      </p:graphicFrame>
    </p:spTree>
    <p:extLst>
      <p:ext uri="{BB962C8B-B14F-4D97-AF65-F5344CB8AC3E}">
        <p14:creationId xmlns:p14="http://schemas.microsoft.com/office/powerpoint/2010/main" val="405006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456A5-8EEB-2DFE-3107-62F5A33DB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2ECD8-E38C-F198-C47A-1FDAE363B689}"/>
              </a:ext>
            </a:extLst>
          </p:cNvPr>
          <p:cNvSpPr>
            <a:spLocks noGrp="1"/>
          </p:cNvSpPr>
          <p:nvPr>
            <p:ph type="title"/>
          </p:nvPr>
        </p:nvSpPr>
        <p:spPr/>
        <p:txBody>
          <a:bodyPr/>
          <a:lstStyle/>
          <a:p>
            <a:r>
              <a:rPr lang="en-US" dirty="0"/>
              <a:t>ELCC Calculator – Solar/Wind - Winter</a:t>
            </a:r>
          </a:p>
        </p:txBody>
      </p:sp>
      <p:sp>
        <p:nvSpPr>
          <p:cNvPr id="4" name="Footer Placeholder 3">
            <a:extLst>
              <a:ext uri="{FF2B5EF4-FFF2-40B4-BE49-F238E27FC236}">
                <a16:creationId xmlns:a16="http://schemas.microsoft.com/office/drawing/2014/main" id="{2321A9DF-8178-DC5A-497C-96C3968C46BB}"/>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59164987-DADB-0191-6C85-320BE25FC6CA}"/>
              </a:ext>
            </a:extLst>
          </p:cNvPr>
          <p:cNvSpPr>
            <a:spLocks noGrp="1"/>
          </p:cNvSpPr>
          <p:nvPr>
            <p:ph type="sldNum" sz="quarter" idx="12"/>
          </p:nvPr>
        </p:nvSpPr>
        <p:spPr/>
        <p:txBody>
          <a:bodyPr/>
          <a:lstStyle/>
          <a:p>
            <a:fld id="{1BE457DC-07A4-EB43-85A4-81D9D6697F6C}" type="slidenum">
              <a:rPr lang="en-US" smtClean="0"/>
              <a:t>14</a:t>
            </a:fld>
            <a:endParaRPr lang="en-US" dirty="0"/>
          </a:p>
        </p:txBody>
      </p:sp>
      <p:graphicFrame>
        <p:nvGraphicFramePr>
          <p:cNvPr id="16" name="Table 15">
            <a:extLst>
              <a:ext uri="{FF2B5EF4-FFF2-40B4-BE49-F238E27FC236}">
                <a16:creationId xmlns:a16="http://schemas.microsoft.com/office/drawing/2014/main" id="{93C66747-2C99-999A-426C-116252799FB1}"/>
              </a:ext>
            </a:extLst>
          </p:cNvPr>
          <p:cNvGraphicFramePr>
            <a:graphicFrameLocks noGrp="1"/>
          </p:cNvGraphicFramePr>
          <p:nvPr>
            <p:extLst>
              <p:ext uri="{D42A27DB-BD31-4B8C-83A1-F6EECF244321}">
                <p14:modId xmlns:p14="http://schemas.microsoft.com/office/powerpoint/2010/main" val="2670000686"/>
              </p:ext>
            </p:extLst>
          </p:nvPr>
        </p:nvGraphicFramePr>
        <p:xfrm>
          <a:off x="242511" y="1197610"/>
          <a:ext cx="4114800" cy="19862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12971154"/>
                    </a:ext>
                  </a:extLst>
                </a:gridCol>
                <a:gridCol w="1554480">
                  <a:extLst>
                    <a:ext uri="{9D8B030D-6E8A-4147-A177-3AD203B41FA5}">
                      <a16:colId xmlns:a16="http://schemas.microsoft.com/office/drawing/2014/main" val="1941643757"/>
                    </a:ext>
                  </a:extLst>
                </a:gridCol>
                <a:gridCol w="1188720">
                  <a:extLst>
                    <a:ext uri="{9D8B030D-6E8A-4147-A177-3AD203B41FA5}">
                      <a16:colId xmlns:a16="http://schemas.microsoft.com/office/drawing/2014/main" val="3571677865"/>
                    </a:ext>
                  </a:extLst>
                </a:gridCol>
              </a:tblGrid>
              <a:tr h="370840">
                <a:tc>
                  <a:txBody>
                    <a:bodyPr/>
                    <a:lstStyle/>
                    <a:p>
                      <a:pPr algn="ctr"/>
                      <a:r>
                        <a:rPr lang="en-US" dirty="0"/>
                        <a:t>ELCC Type</a:t>
                      </a:r>
                    </a:p>
                  </a:txBody>
                  <a:tcPr anchor="ctr"/>
                </a:tc>
                <a:tc>
                  <a:txBody>
                    <a:bodyPr/>
                    <a:lstStyle/>
                    <a:p>
                      <a:pPr algn="ctr"/>
                      <a:r>
                        <a:rPr lang="en-US" dirty="0"/>
                        <a:t>Technology</a:t>
                      </a:r>
                    </a:p>
                  </a:txBody>
                  <a:tcPr anchor="ctr"/>
                </a:tc>
                <a:tc>
                  <a:txBody>
                    <a:bodyPr/>
                    <a:lstStyle/>
                    <a:p>
                      <a:pPr algn="ctr"/>
                      <a:r>
                        <a:rPr lang="en-US" dirty="0"/>
                        <a:t>2025 ELCC </a:t>
                      </a:r>
                    </a:p>
                    <a:p>
                      <a:pPr algn="ctr"/>
                      <a:r>
                        <a:rPr lang="en-US" dirty="0"/>
                        <a:t>(%)</a:t>
                      </a:r>
                    </a:p>
                  </a:txBody>
                  <a:tcPr anchor="ctr"/>
                </a:tc>
                <a:extLst>
                  <a:ext uri="{0D108BD9-81ED-4DB2-BD59-A6C34878D82A}">
                    <a16:rowId xmlns:a16="http://schemas.microsoft.com/office/drawing/2014/main" val="1808628253"/>
                  </a:ext>
                </a:extLst>
              </a:tr>
              <a:tr h="370840">
                <a:tc rowSpan="2">
                  <a:txBody>
                    <a:bodyPr/>
                    <a:lstStyle/>
                    <a:p>
                      <a:pPr algn="ctr"/>
                      <a:r>
                        <a:rPr lang="en-US" dirty="0"/>
                        <a:t>Portfolio ELCC</a:t>
                      </a:r>
                    </a:p>
                  </a:txBody>
                  <a:tcPr anchor="ctr"/>
                </a:tc>
                <a:tc>
                  <a:txBody>
                    <a:bodyPr/>
                    <a:lstStyle/>
                    <a:p>
                      <a:pPr algn="ctr"/>
                      <a:r>
                        <a:rPr lang="en-US" dirty="0"/>
                        <a:t>Solar – West</a:t>
                      </a:r>
                    </a:p>
                  </a:txBody>
                  <a:tcPr anchor="ctr"/>
                </a:tc>
                <a:tc>
                  <a:txBody>
                    <a:bodyPr/>
                    <a:lstStyle/>
                    <a:p>
                      <a:pPr algn="ctr"/>
                      <a:r>
                        <a:rPr lang="en-US" dirty="0"/>
                        <a:t>2.6%</a:t>
                      </a:r>
                    </a:p>
                  </a:txBody>
                  <a:tcPr anchor="ctr"/>
                </a:tc>
                <a:extLst>
                  <a:ext uri="{0D108BD9-81ED-4DB2-BD59-A6C34878D82A}">
                    <a16:rowId xmlns:a16="http://schemas.microsoft.com/office/drawing/2014/main" val="867688491"/>
                  </a:ext>
                </a:extLst>
              </a:tr>
              <a:tr h="370840">
                <a:tc vMerge="1">
                  <a:txBody>
                    <a:bodyPr/>
                    <a:lstStyle/>
                    <a:p>
                      <a:pPr algn="ctr"/>
                      <a:endParaRPr lang="en-US" dirty="0"/>
                    </a:p>
                  </a:txBody>
                  <a:tcPr anchor="ctr"/>
                </a:tc>
                <a:tc>
                  <a:txBody>
                    <a:bodyPr/>
                    <a:lstStyle/>
                    <a:p>
                      <a:pPr algn="ctr"/>
                      <a:r>
                        <a:rPr lang="en-US" dirty="0"/>
                        <a:t>Solar – Other</a:t>
                      </a:r>
                    </a:p>
                  </a:txBody>
                  <a:tcPr anchor="ctr"/>
                </a:tc>
                <a:tc>
                  <a:txBody>
                    <a:bodyPr/>
                    <a:lstStyle/>
                    <a:p>
                      <a:pPr algn="ctr"/>
                      <a:r>
                        <a:rPr lang="en-US" dirty="0"/>
                        <a:t>2.0%</a:t>
                      </a:r>
                    </a:p>
                  </a:txBody>
                  <a:tcPr anchor="ctr"/>
                </a:tc>
                <a:extLst>
                  <a:ext uri="{0D108BD9-81ED-4DB2-BD59-A6C34878D82A}">
                    <a16:rowId xmlns:a16="http://schemas.microsoft.com/office/drawing/2014/main" val="2105500250"/>
                  </a:ext>
                </a:extLst>
              </a:tr>
              <a:tr h="370840">
                <a:tc rowSpan="2">
                  <a:txBody>
                    <a:bodyPr/>
                    <a:lstStyle/>
                    <a:p>
                      <a:pPr algn="ctr"/>
                      <a:r>
                        <a:rPr lang="en-US" dirty="0"/>
                        <a:t>Marginal ELCC</a:t>
                      </a:r>
                    </a:p>
                  </a:txBody>
                  <a:tcPr anchor="ctr"/>
                </a:tc>
                <a:tc>
                  <a:txBody>
                    <a:bodyPr/>
                    <a:lstStyle/>
                    <a:p>
                      <a:pPr algn="ctr"/>
                      <a:r>
                        <a:rPr lang="en-US" dirty="0"/>
                        <a:t>Solar – West</a:t>
                      </a:r>
                    </a:p>
                  </a:txBody>
                  <a:tcPr anchor="ctr"/>
                </a:tc>
                <a:tc>
                  <a:txBody>
                    <a:bodyPr/>
                    <a:lstStyle/>
                    <a:p>
                      <a:pPr algn="ctr"/>
                      <a:r>
                        <a:rPr lang="en-US" dirty="0"/>
                        <a:t>0.4%</a:t>
                      </a:r>
                    </a:p>
                  </a:txBody>
                  <a:tcPr anchor="ctr"/>
                </a:tc>
                <a:extLst>
                  <a:ext uri="{0D108BD9-81ED-4DB2-BD59-A6C34878D82A}">
                    <a16:rowId xmlns:a16="http://schemas.microsoft.com/office/drawing/2014/main" val="2299470757"/>
                  </a:ext>
                </a:extLst>
              </a:tr>
              <a:tr h="370840">
                <a:tc vMerge="1">
                  <a:txBody>
                    <a:bodyPr/>
                    <a:lstStyle/>
                    <a:p>
                      <a:pPr algn="ctr"/>
                      <a:endParaRPr lang="en-US" dirty="0"/>
                    </a:p>
                  </a:txBody>
                  <a:tcPr anchor="ctr"/>
                </a:tc>
                <a:tc>
                  <a:txBody>
                    <a:bodyPr/>
                    <a:lstStyle/>
                    <a:p>
                      <a:pPr algn="ctr"/>
                      <a:r>
                        <a:rPr lang="en-US" dirty="0"/>
                        <a:t>Solar - Other</a:t>
                      </a:r>
                    </a:p>
                  </a:txBody>
                  <a:tcPr anchor="ctr"/>
                </a:tc>
                <a:tc>
                  <a:txBody>
                    <a:bodyPr/>
                    <a:lstStyle/>
                    <a:p>
                      <a:pPr algn="ctr"/>
                      <a:r>
                        <a:rPr lang="en-US" dirty="0"/>
                        <a:t>0.3%</a:t>
                      </a:r>
                    </a:p>
                  </a:txBody>
                  <a:tcPr anchor="ctr"/>
                </a:tc>
                <a:extLst>
                  <a:ext uri="{0D108BD9-81ED-4DB2-BD59-A6C34878D82A}">
                    <a16:rowId xmlns:a16="http://schemas.microsoft.com/office/drawing/2014/main" val="3581983397"/>
                  </a:ext>
                </a:extLst>
              </a:tr>
            </a:tbl>
          </a:graphicData>
        </a:graphic>
      </p:graphicFrame>
      <p:graphicFrame>
        <p:nvGraphicFramePr>
          <p:cNvPr id="17" name="Table 16">
            <a:extLst>
              <a:ext uri="{FF2B5EF4-FFF2-40B4-BE49-F238E27FC236}">
                <a16:creationId xmlns:a16="http://schemas.microsoft.com/office/drawing/2014/main" id="{8ABF725F-CCF7-3057-5913-B03B081147E4}"/>
              </a:ext>
            </a:extLst>
          </p:cNvPr>
          <p:cNvGraphicFramePr>
            <a:graphicFrameLocks noGrp="1"/>
          </p:cNvGraphicFramePr>
          <p:nvPr>
            <p:extLst>
              <p:ext uri="{D42A27DB-BD31-4B8C-83A1-F6EECF244321}">
                <p14:modId xmlns:p14="http://schemas.microsoft.com/office/powerpoint/2010/main" val="3120944938"/>
              </p:ext>
            </p:extLst>
          </p:nvPr>
        </p:nvGraphicFramePr>
        <p:xfrm>
          <a:off x="4774332" y="1197610"/>
          <a:ext cx="4114800" cy="27279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12971154"/>
                    </a:ext>
                  </a:extLst>
                </a:gridCol>
                <a:gridCol w="1554480">
                  <a:extLst>
                    <a:ext uri="{9D8B030D-6E8A-4147-A177-3AD203B41FA5}">
                      <a16:colId xmlns:a16="http://schemas.microsoft.com/office/drawing/2014/main" val="1941643757"/>
                    </a:ext>
                  </a:extLst>
                </a:gridCol>
                <a:gridCol w="1188720">
                  <a:extLst>
                    <a:ext uri="{9D8B030D-6E8A-4147-A177-3AD203B41FA5}">
                      <a16:colId xmlns:a16="http://schemas.microsoft.com/office/drawing/2014/main" val="3571677865"/>
                    </a:ext>
                  </a:extLst>
                </a:gridCol>
              </a:tblGrid>
              <a:tr h="370840">
                <a:tc>
                  <a:txBody>
                    <a:bodyPr/>
                    <a:lstStyle/>
                    <a:p>
                      <a:pPr algn="ctr"/>
                      <a:r>
                        <a:rPr lang="en-US" dirty="0"/>
                        <a:t>ELCC Type</a:t>
                      </a:r>
                    </a:p>
                  </a:txBody>
                  <a:tcPr anchor="ctr"/>
                </a:tc>
                <a:tc>
                  <a:txBody>
                    <a:bodyPr/>
                    <a:lstStyle/>
                    <a:p>
                      <a:pPr algn="ctr"/>
                      <a:r>
                        <a:rPr lang="en-US" dirty="0"/>
                        <a:t>Technology</a:t>
                      </a:r>
                    </a:p>
                  </a:txBody>
                  <a:tcPr anchor="ctr"/>
                </a:tc>
                <a:tc>
                  <a:txBody>
                    <a:bodyPr/>
                    <a:lstStyle/>
                    <a:p>
                      <a:pPr algn="ctr"/>
                      <a:r>
                        <a:rPr lang="en-US" dirty="0"/>
                        <a:t>2025 ELCC </a:t>
                      </a:r>
                    </a:p>
                    <a:p>
                      <a:pPr algn="ctr"/>
                      <a:r>
                        <a:rPr lang="en-US" dirty="0"/>
                        <a:t>(%)</a:t>
                      </a:r>
                    </a:p>
                  </a:txBody>
                  <a:tcPr anchor="ctr"/>
                </a:tc>
                <a:extLst>
                  <a:ext uri="{0D108BD9-81ED-4DB2-BD59-A6C34878D82A}">
                    <a16:rowId xmlns:a16="http://schemas.microsoft.com/office/drawing/2014/main" val="1808628253"/>
                  </a:ext>
                </a:extLst>
              </a:tr>
              <a:tr h="370840">
                <a:tc rowSpan="3">
                  <a:txBody>
                    <a:bodyPr/>
                    <a:lstStyle/>
                    <a:p>
                      <a:pPr algn="ctr"/>
                      <a:r>
                        <a:rPr lang="en-US" dirty="0"/>
                        <a:t>Portfolio ELCC</a:t>
                      </a:r>
                    </a:p>
                  </a:txBody>
                  <a:tcPr anchor="ctr"/>
                </a:tc>
                <a:tc>
                  <a:txBody>
                    <a:bodyPr/>
                    <a:lstStyle/>
                    <a:p>
                      <a:pPr algn="ctr"/>
                      <a:r>
                        <a:rPr lang="en-US" dirty="0"/>
                        <a:t>Wind - Panhandle</a:t>
                      </a:r>
                    </a:p>
                  </a:txBody>
                  <a:tcPr anchor="ctr"/>
                </a:tc>
                <a:tc>
                  <a:txBody>
                    <a:bodyPr/>
                    <a:lstStyle/>
                    <a:p>
                      <a:pPr algn="ctr"/>
                      <a:r>
                        <a:rPr lang="en-US" dirty="0"/>
                        <a:t>32.6%</a:t>
                      </a:r>
                    </a:p>
                  </a:txBody>
                  <a:tcPr anchor="ctr"/>
                </a:tc>
                <a:extLst>
                  <a:ext uri="{0D108BD9-81ED-4DB2-BD59-A6C34878D82A}">
                    <a16:rowId xmlns:a16="http://schemas.microsoft.com/office/drawing/2014/main" val="867688491"/>
                  </a:ext>
                </a:extLst>
              </a:tr>
              <a:tr h="370840">
                <a:tc vMerge="1">
                  <a:txBody>
                    <a:bodyPr/>
                    <a:lstStyle/>
                    <a:p>
                      <a:pPr algn="ctr"/>
                      <a:endParaRPr lang="en-US" dirty="0"/>
                    </a:p>
                  </a:txBody>
                  <a:tcPr anchor="ctr"/>
                </a:tc>
                <a:tc>
                  <a:txBody>
                    <a:bodyPr/>
                    <a:lstStyle/>
                    <a:p>
                      <a:pPr algn="ctr"/>
                      <a:r>
                        <a:rPr lang="en-US" dirty="0"/>
                        <a:t>Wind - Coast</a:t>
                      </a:r>
                    </a:p>
                  </a:txBody>
                  <a:tcPr anchor="ctr"/>
                </a:tc>
                <a:tc>
                  <a:txBody>
                    <a:bodyPr/>
                    <a:lstStyle/>
                    <a:p>
                      <a:pPr algn="ctr"/>
                      <a:r>
                        <a:rPr lang="en-US" dirty="0"/>
                        <a:t>29.9%</a:t>
                      </a:r>
                    </a:p>
                  </a:txBody>
                  <a:tcPr anchor="ctr"/>
                </a:tc>
                <a:extLst>
                  <a:ext uri="{0D108BD9-81ED-4DB2-BD59-A6C34878D82A}">
                    <a16:rowId xmlns:a16="http://schemas.microsoft.com/office/drawing/2014/main" val="2105500250"/>
                  </a:ext>
                </a:extLst>
              </a:tr>
              <a:tr h="370840">
                <a:tc vMerge="1">
                  <a:txBody>
                    <a:bodyPr/>
                    <a:lstStyle/>
                    <a:p>
                      <a:pPr algn="ctr"/>
                      <a:endParaRPr lang="en-US" dirty="0"/>
                    </a:p>
                  </a:txBody>
                  <a:tcPr anchor="ctr"/>
                </a:tc>
                <a:tc>
                  <a:txBody>
                    <a:bodyPr/>
                    <a:lstStyle/>
                    <a:p>
                      <a:pPr algn="ctr"/>
                      <a:r>
                        <a:rPr lang="en-US" dirty="0"/>
                        <a:t>Wind - Other</a:t>
                      </a:r>
                    </a:p>
                  </a:txBody>
                  <a:tcPr anchor="ctr"/>
                </a:tc>
                <a:tc>
                  <a:txBody>
                    <a:bodyPr/>
                    <a:lstStyle/>
                    <a:p>
                      <a:pPr algn="ctr"/>
                      <a:r>
                        <a:rPr lang="en-US" dirty="0"/>
                        <a:t>15.2%</a:t>
                      </a:r>
                    </a:p>
                  </a:txBody>
                  <a:tcPr anchor="ctr"/>
                </a:tc>
                <a:extLst>
                  <a:ext uri="{0D108BD9-81ED-4DB2-BD59-A6C34878D82A}">
                    <a16:rowId xmlns:a16="http://schemas.microsoft.com/office/drawing/2014/main" val="2299470757"/>
                  </a:ext>
                </a:extLst>
              </a:tr>
              <a:tr h="370840">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Marginal ELCC</a:t>
                      </a:r>
                    </a:p>
                  </a:txBody>
                  <a:tcPr anchor="ctr"/>
                </a:tc>
                <a:tc>
                  <a:txBody>
                    <a:bodyPr/>
                    <a:lstStyle/>
                    <a:p>
                      <a:pPr algn="ctr"/>
                      <a:r>
                        <a:rPr lang="en-US" dirty="0"/>
                        <a:t>Wind - Panhandle</a:t>
                      </a:r>
                    </a:p>
                  </a:txBody>
                  <a:tcPr anchor="ctr"/>
                </a:tc>
                <a:tc>
                  <a:txBody>
                    <a:bodyPr/>
                    <a:lstStyle/>
                    <a:p>
                      <a:pPr algn="ctr"/>
                      <a:r>
                        <a:rPr lang="en-US" dirty="0"/>
                        <a:t>16.0%</a:t>
                      </a:r>
                    </a:p>
                  </a:txBody>
                  <a:tcPr anchor="ctr"/>
                </a:tc>
                <a:extLst>
                  <a:ext uri="{0D108BD9-81ED-4DB2-BD59-A6C34878D82A}">
                    <a16:rowId xmlns:a16="http://schemas.microsoft.com/office/drawing/2014/main" val="3581983397"/>
                  </a:ext>
                </a:extLst>
              </a:tr>
              <a:tr h="370840">
                <a:tc vMerge="1">
                  <a:txBody>
                    <a:bodyPr/>
                    <a:lstStyle/>
                    <a:p>
                      <a:pPr algn="ctr"/>
                      <a:endParaRPr lang="en-US" dirty="0"/>
                    </a:p>
                  </a:txBody>
                  <a:tcPr anchor="ctr"/>
                </a:tc>
                <a:tc>
                  <a:txBody>
                    <a:bodyPr/>
                    <a:lstStyle/>
                    <a:p>
                      <a:pPr algn="ctr"/>
                      <a:r>
                        <a:rPr lang="en-US" dirty="0"/>
                        <a:t>Wind - Coast</a:t>
                      </a:r>
                    </a:p>
                  </a:txBody>
                  <a:tcPr anchor="ctr"/>
                </a:tc>
                <a:tc>
                  <a:txBody>
                    <a:bodyPr/>
                    <a:lstStyle/>
                    <a:p>
                      <a:pPr algn="ctr"/>
                      <a:r>
                        <a:rPr lang="en-US" dirty="0"/>
                        <a:t>14.7%</a:t>
                      </a:r>
                    </a:p>
                  </a:txBody>
                  <a:tcPr anchor="ctr"/>
                </a:tc>
                <a:extLst>
                  <a:ext uri="{0D108BD9-81ED-4DB2-BD59-A6C34878D82A}">
                    <a16:rowId xmlns:a16="http://schemas.microsoft.com/office/drawing/2014/main" val="1685440276"/>
                  </a:ext>
                </a:extLst>
              </a:tr>
              <a:tr h="370840">
                <a:tc vMerge="1">
                  <a:txBody>
                    <a:bodyPr/>
                    <a:lstStyle/>
                    <a:p>
                      <a:pPr algn="ctr"/>
                      <a:endParaRPr lang="en-US" dirty="0"/>
                    </a:p>
                  </a:txBody>
                  <a:tcPr anchor="ctr"/>
                </a:tc>
                <a:tc>
                  <a:txBody>
                    <a:bodyPr/>
                    <a:lstStyle/>
                    <a:p>
                      <a:pPr algn="ctr"/>
                      <a:r>
                        <a:rPr lang="en-US" dirty="0"/>
                        <a:t>Wind - Other</a:t>
                      </a:r>
                    </a:p>
                  </a:txBody>
                  <a:tcPr anchor="ctr"/>
                </a:tc>
                <a:tc>
                  <a:txBody>
                    <a:bodyPr/>
                    <a:lstStyle/>
                    <a:p>
                      <a:pPr algn="ctr"/>
                      <a:r>
                        <a:rPr lang="en-US" dirty="0"/>
                        <a:t>7.5%</a:t>
                      </a:r>
                    </a:p>
                  </a:txBody>
                  <a:tcPr anchor="ctr"/>
                </a:tc>
                <a:extLst>
                  <a:ext uri="{0D108BD9-81ED-4DB2-BD59-A6C34878D82A}">
                    <a16:rowId xmlns:a16="http://schemas.microsoft.com/office/drawing/2014/main" val="2743887891"/>
                  </a:ext>
                </a:extLst>
              </a:tr>
            </a:tbl>
          </a:graphicData>
        </a:graphic>
      </p:graphicFrame>
    </p:spTree>
    <p:extLst>
      <p:ext uri="{BB962C8B-B14F-4D97-AF65-F5344CB8AC3E}">
        <p14:creationId xmlns:p14="http://schemas.microsoft.com/office/powerpoint/2010/main" val="350331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89174342-FBA0-F7BD-6233-278E6C8A106B}"/>
              </a:ext>
            </a:extLst>
          </p:cNvPr>
          <p:cNvPicPr>
            <a:picLocks noChangeAspect="1"/>
          </p:cNvPicPr>
          <p:nvPr/>
        </p:nvPicPr>
        <p:blipFill>
          <a:blip r:embed="rId2"/>
          <a:stretch>
            <a:fillRect/>
          </a:stretch>
        </p:blipFill>
        <p:spPr>
          <a:xfrm>
            <a:off x="3865910" y="2101389"/>
            <a:ext cx="3645647" cy="2064316"/>
          </a:xfrm>
          <a:prstGeom prst="rect">
            <a:avLst/>
          </a:prstGeom>
        </p:spPr>
      </p:pic>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ELCC Calculator – Storage</a:t>
            </a:r>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15</a:t>
            </a:fld>
            <a:endParaRPr lang="en-US" dirty="0"/>
          </a:p>
        </p:txBody>
      </p:sp>
      <p:sp>
        <p:nvSpPr>
          <p:cNvPr id="35" name="Rectangle 34">
            <a:extLst>
              <a:ext uri="{FF2B5EF4-FFF2-40B4-BE49-F238E27FC236}">
                <a16:creationId xmlns:a16="http://schemas.microsoft.com/office/drawing/2014/main" id="{DD44EBD8-A9A9-37C0-8CBA-32DCE8EB2906}"/>
              </a:ext>
            </a:extLst>
          </p:cNvPr>
          <p:cNvSpPr/>
          <p:nvPr/>
        </p:nvSpPr>
        <p:spPr>
          <a:xfrm>
            <a:off x="338846" y="759763"/>
            <a:ext cx="2831338" cy="442686"/>
          </a:xfrm>
          <a:prstGeom prst="rect">
            <a:avLst/>
          </a:prstGeom>
          <a:solidFill>
            <a:schemeClr val="bg1">
              <a:alpha val="7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Input CDR Capacity</a:t>
            </a:r>
          </a:p>
        </p:txBody>
      </p:sp>
      <p:sp>
        <p:nvSpPr>
          <p:cNvPr id="38" name="Rectangle 37">
            <a:extLst>
              <a:ext uri="{FF2B5EF4-FFF2-40B4-BE49-F238E27FC236}">
                <a16:creationId xmlns:a16="http://schemas.microsoft.com/office/drawing/2014/main" id="{4D4EC3F4-B3EF-55C7-1509-6E2B4CDEF3A0}"/>
              </a:ext>
            </a:extLst>
          </p:cNvPr>
          <p:cNvSpPr/>
          <p:nvPr/>
        </p:nvSpPr>
        <p:spPr>
          <a:xfrm>
            <a:off x="3427383" y="4374073"/>
            <a:ext cx="2831339" cy="575433"/>
          </a:xfrm>
          <a:prstGeom prst="rect">
            <a:avLst/>
          </a:prstGeom>
          <a:solidFill>
            <a:schemeClr val="bg1">
              <a:alpha val="7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Apply SERVM Calibration</a:t>
            </a:r>
          </a:p>
        </p:txBody>
      </p:sp>
      <p:sp>
        <p:nvSpPr>
          <p:cNvPr id="47" name="Rectangle 46">
            <a:extLst>
              <a:ext uri="{FF2B5EF4-FFF2-40B4-BE49-F238E27FC236}">
                <a16:creationId xmlns:a16="http://schemas.microsoft.com/office/drawing/2014/main" id="{0CD6D492-BB40-654D-36D3-7D92F86B5458}"/>
              </a:ext>
            </a:extLst>
          </p:cNvPr>
          <p:cNvSpPr/>
          <p:nvPr/>
        </p:nvSpPr>
        <p:spPr>
          <a:xfrm>
            <a:off x="157166" y="630838"/>
            <a:ext cx="8313225" cy="1386648"/>
          </a:xfrm>
          <a:prstGeom prst="rect">
            <a:avLst/>
          </a:prstGeom>
          <a:noFill/>
          <a:ln w="28575">
            <a:solidFill>
              <a:srgbClr val="2C934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a:extLst>
              <a:ext uri="{FF2B5EF4-FFF2-40B4-BE49-F238E27FC236}">
                <a16:creationId xmlns:a16="http://schemas.microsoft.com/office/drawing/2014/main" id="{A124C9C6-1898-36BB-A806-85D2F23AA674}"/>
              </a:ext>
            </a:extLst>
          </p:cNvPr>
          <p:cNvSpPr/>
          <p:nvPr/>
        </p:nvSpPr>
        <p:spPr>
          <a:xfrm>
            <a:off x="396558" y="2077299"/>
            <a:ext cx="7293956" cy="2140819"/>
          </a:xfrm>
          <a:prstGeom prst="rect">
            <a:avLst/>
          </a:prstGeom>
          <a:noFill/>
          <a:ln w="28575">
            <a:solidFill>
              <a:schemeClr val="accent1">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53" name="Straight Arrow Connector 52">
            <a:extLst>
              <a:ext uri="{FF2B5EF4-FFF2-40B4-BE49-F238E27FC236}">
                <a16:creationId xmlns:a16="http://schemas.microsoft.com/office/drawing/2014/main" id="{9AF64E57-77EC-C83B-82CA-FA6DE6031131}"/>
              </a:ext>
            </a:extLst>
          </p:cNvPr>
          <p:cNvCxnSpPr>
            <a:cxnSpLocks/>
          </p:cNvCxnSpPr>
          <p:nvPr/>
        </p:nvCxnSpPr>
        <p:spPr>
          <a:xfrm>
            <a:off x="1397313" y="1224005"/>
            <a:ext cx="554858" cy="1347745"/>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19E0B14-5916-A20F-7F93-304D709D1324}"/>
              </a:ext>
            </a:extLst>
          </p:cNvPr>
          <p:cNvCxnSpPr>
            <a:cxnSpLocks/>
            <a:endCxn id="38" idx="0"/>
          </p:cNvCxnSpPr>
          <p:nvPr/>
        </p:nvCxnSpPr>
        <p:spPr>
          <a:xfrm>
            <a:off x="2743200" y="3470496"/>
            <a:ext cx="2099853" cy="903577"/>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9AB5694B-2B22-85D8-E927-D2AC8BC93DBC}"/>
              </a:ext>
            </a:extLst>
          </p:cNvPr>
          <p:cNvSpPr/>
          <p:nvPr/>
        </p:nvSpPr>
        <p:spPr>
          <a:xfrm>
            <a:off x="619325" y="2621710"/>
            <a:ext cx="3023818" cy="798826"/>
          </a:xfrm>
          <a:prstGeom prst="rect">
            <a:avLst/>
          </a:prstGeom>
          <a:solidFill>
            <a:schemeClr val="bg1">
              <a:alpha val="7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solidFill>
                  <a:schemeClr val="tx1"/>
                </a:solidFill>
              </a:rPr>
              <a:t>Dispatch Storage in Excel Against SERVM EUE Days</a:t>
            </a:r>
          </a:p>
        </p:txBody>
      </p:sp>
      <p:pic>
        <p:nvPicPr>
          <p:cNvPr id="62" name="Picture 61">
            <a:extLst>
              <a:ext uri="{FF2B5EF4-FFF2-40B4-BE49-F238E27FC236}">
                <a16:creationId xmlns:a16="http://schemas.microsoft.com/office/drawing/2014/main" id="{547041C1-94FF-E5A3-20DC-BB8E659D285E}"/>
              </a:ext>
            </a:extLst>
          </p:cNvPr>
          <p:cNvPicPr>
            <a:picLocks noChangeAspect="1"/>
          </p:cNvPicPr>
          <p:nvPr/>
        </p:nvPicPr>
        <p:blipFill>
          <a:blip r:embed="rId3"/>
          <a:stretch>
            <a:fillRect/>
          </a:stretch>
        </p:blipFill>
        <p:spPr>
          <a:xfrm>
            <a:off x="3497698" y="683922"/>
            <a:ext cx="4825449" cy="1237109"/>
          </a:xfrm>
          <a:prstGeom prst="rect">
            <a:avLst/>
          </a:prstGeom>
          <a:solidFill>
            <a:schemeClr val="bg1">
              <a:alpha val="70000"/>
            </a:schemeClr>
          </a:solidFill>
          <a:ln>
            <a:solidFill>
              <a:schemeClr val="accent1">
                <a:lumMod val="75000"/>
              </a:schemeClr>
            </a:solidFill>
          </a:ln>
        </p:spPr>
      </p:pic>
    </p:spTree>
    <p:extLst>
      <p:ext uri="{BB962C8B-B14F-4D97-AF65-F5344CB8AC3E}">
        <p14:creationId xmlns:p14="http://schemas.microsoft.com/office/powerpoint/2010/main" val="177530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601F9-6CF6-1D02-A852-C2C81C926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9FFAB-D5C9-18DE-608B-319C226C233B}"/>
              </a:ext>
            </a:extLst>
          </p:cNvPr>
          <p:cNvSpPr>
            <a:spLocks noGrp="1"/>
          </p:cNvSpPr>
          <p:nvPr>
            <p:ph type="title"/>
          </p:nvPr>
        </p:nvSpPr>
        <p:spPr/>
        <p:txBody>
          <a:bodyPr/>
          <a:lstStyle/>
          <a:p>
            <a:r>
              <a:rPr lang="en-US" dirty="0"/>
              <a:t>SERVM/Excel Calibration</a:t>
            </a:r>
          </a:p>
        </p:txBody>
      </p:sp>
      <p:sp>
        <p:nvSpPr>
          <p:cNvPr id="4" name="Footer Placeholder 3">
            <a:extLst>
              <a:ext uri="{FF2B5EF4-FFF2-40B4-BE49-F238E27FC236}">
                <a16:creationId xmlns:a16="http://schemas.microsoft.com/office/drawing/2014/main" id="{B2B73A37-D7E0-9896-3624-3B8D27177E6F}"/>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00096653-DEE5-52B3-0336-E4298AADF422}"/>
              </a:ext>
            </a:extLst>
          </p:cNvPr>
          <p:cNvSpPr>
            <a:spLocks noGrp="1"/>
          </p:cNvSpPr>
          <p:nvPr>
            <p:ph type="sldNum" sz="quarter" idx="12"/>
          </p:nvPr>
        </p:nvSpPr>
        <p:spPr/>
        <p:txBody>
          <a:bodyPr/>
          <a:lstStyle/>
          <a:p>
            <a:fld id="{1BE457DC-07A4-EB43-85A4-81D9D6697F6C}" type="slidenum">
              <a:rPr lang="en-US" smtClean="0"/>
              <a:t>16</a:t>
            </a:fld>
            <a:endParaRPr lang="en-US" dirty="0"/>
          </a:p>
        </p:txBody>
      </p:sp>
      <p:pic>
        <p:nvPicPr>
          <p:cNvPr id="8" name="Picture 7">
            <a:extLst>
              <a:ext uri="{FF2B5EF4-FFF2-40B4-BE49-F238E27FC236}">
                <a16:creationId xmlns:a16="http://schemas.microsoft.com/office/drawing/2014/main" id="{AF12E076-6822-5755-27EA-3D55DE868723}"/>
              </a:ext>
            </a:extLst>
          </p:cNvPr>
          <p:cNvPicPr>
            <a:picLocks noChangeAspect="1"/>
          </p:cNvPicPr>
          <p:nvPr/>
        </p:nvPicPr>
        <p:blipFill>
          <a:blip r:embed="rId2"/>
          <a:stretch>
            <a:fillRect/>
          </a:stretch>
        </p:blipFill>
        <p:spPr>
          <a:xfrm>
            <a:off x="5221445" y="133185"/>
            <a:ext cx="3148555" cy="2310331"/>
          </a:xfrm>
          <a:prstGeom prst="rect">
            <a:avLst/>
          </a:prstGeom>
        </p:spPr>
      </p:pic>
      <p:pic>
        <p:nvPicPr>
          <p:cNvPr id="9" name="Picture 8">
            <a:extLst>
              <a:ext uri="{FF2B5EF4-FFF2-40B4-BE49-F238E27FC236}">
                <a16:creationId xmlns:a16="http://schemas.microsoft.com/office/drawing/2014/main" id="{BCA38919-C003-4525-0928-A4336CE0879F}"/>
              </a:ext>
            </a:extLst>
          </p:cNvPr>
          <p:cNvPicPr>
            <a:picLocks noChangeAspect="1"/>
          </p:cNvPicPr>
          <p:nvPr/>
        </p:nvPicPr>
        <p:blipFill>
          <a:blip r:embed="rId3"/>
          <a:stretch>
            <a:fillRect/>
          </a:stretch>
        </p:blipFill>
        <p:spPr>
          <a:xfrm>
            <a:off x="5221444" y="2443516"/>
            <a:ext cx="3148555" cy="2310331"/>
          </a:xfrm>
          <a:prstGeom prst="rect">
            <a:avLst/>
          </a:prstGeom>
        </p:spPr>
      </p:pic>
      <p:sp>
        <p:nvSpPr>
          <p:cNvPr id="3" name="Content Placeholder 2">
            <a:extLst>
              <a:ext uri="{FF2B5EF4-FFF2-40B4-BE49-F238E27FC236}">
                <a16:creationId xmlns:a16="http://schemas.microsoft.com/office/drawing/2014/main" id="{5366C9F9-D0AA-76BB-8C47-6DBAC102C857}"/>
              </a:ext>
            </a:extLst>
          </p:cNvPr>
          <p:cNvSpPr>
            <a:spLocks noGrp="1"/>
          </p:cNvSpPr>
          <p:nvPr>
            <p:ph idx="4294967295"/>
          </p:nvPr>
        </p:nvSpPr>
        <p:spPr>
          <a:xfrm>
            <a:off x="242510" y="580643"/>
            <a:ext cx="4678202" cy="4092095"/>
          </a:xfrm>
        </p:spPr>
        <p:txBody>
          <a:bodyPr>
            <a:normAutofit lnSpcReduction="10000"/>
          </a:bodyPr>
          <a:lstStyle/>
          <a:p>
            <a:r>
              <a:rPr lang="en-US" dirty="0"/>
              <a:t>Penalty factors were established through calibration to apply to ELCCs obtained in the Excel workbook to better match the SERVM results</a:t>
            </a:r>
          </a:p>
          <a:p>
            <a:r>
              <a:rPr lang="en-US" dirty="0"/>
              <a:t>Penalty factors capture both additional benefits and constraints not in Excel model</a:t>
            </a:r>
          </a:p>
          <a:p>
            <a:pPr lvl="1"/>
            <a:r>
              <a:rPr lang="en-US" dirty="0"/>
              <a:t>Benefits: ancillary service contribution, interactions with other resources</a:t>
            </a:r>
          </a:p>
          <a:p>
            <a:pPr lvl="1"/>
            <a:r>
              <a:rPr lang="en-US" dirty="0"/>
              <a:t>Constraints: Starting SOC, outage effects on other resources</a:t>
            </a:r>
          </a:p>
        </p:txBody>
      </p:sp>
    </p:spTree>
    <p:extLst>
      <p:ext uri="{BB962C8B-B14F-4D97-AF65-F5344CB8AC3E}">
        <p14:creationId xmlns:p14="http://schemas.microsoft.com/office/powerpoint/2010/main" val="205794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Discussion and Observations</a:t>
            </a:r>
          </a:p>
        </p:txBody>
      </p:sp>
      <p:sp>
        <p:nvSpPr>
          <p:cNvPr id="3" name="Content Placeholder 2">
            <a:extLst>
              <a:ext uri="{FF2B5EF4-FFF2-40B4-BE49-F238E27FC236}">
                <a16:creationId xmlns:a16="http://schemas.microsoft.com/office/drawing/2014/main" id="{1B686140-DC94-BB2E-9D72-35600A6A036C}"/>
              </a:ext>
            </a:extLst>
          </p:cNvPr>
          <p:cNvSpPr>
            <a:spLocks noGrp="1"/>
          </p:cNvSpPr>
          <p:nvPr>
            <p:ph idx="4294967295"/>
          </p:nvPr>
        </p:nvSpPr>
        <p:spPr>
          <a:xfrm>
            <a:off x="242510" y="580644"/>
            <a:ext cx="8646621" cy="4109920"/>
          </a:xfrm>
        </p:spPr>
        <p:txBody>
          <a:bodyPr>
            <a:normAutofit/>
          </a:bodyPr>
          <a:lstStyle/>
          <a:p>
            <a:r>
              <a:rPr lang="en-US" sz="2400" dirty="0"/>
              <a:t>Approach avoids limitations seen in ELCC Surface approach (limited flexibility in selecting battery duration and combinations of batteries)</a:t>
            </a:r>
          </a:p>
          <a:p>
            <a:r>
              <a:rPr lang="en-US" dirty="0"/>
              <a:t>Calibrated to actual SERVM simulations</a:t>
            </a:r>
          </a:p>
          <a:p>
            <a:pPr lvl="1"/>
            <a:r>
              <a:rPr lang="en-US" dirty="0"/>
              <a:t>Wide range of portfolios used for calibration to ensure fidelity</a:t>
            </a:r>
          </a:p>
          <a:p>
            <a:r>
              <a:rPr lang="en-US" dirty="0"/>
              <a:t>Desired portfolios not included within original renewable combinations require interpolation of results</a:t>
            </a:r>
          </a:p>
          <a:p>
            <a:pPr lvl="1"/>
            <a:endParaRPr lang="en-US" dirty="0"/>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17</a:t>
            </a:fld>
            <a:endParaRPr lang="en-US" dirty="0"/>
          </a:p>
        </p:txBody>
      </p:sp>
    </p:spTree>
    <p:extLst>
      <p:ext uri="{BB962C8B-B14F-4D97-AF65-F5344CB8AC3E}">
        <p14:creationId xmlns:p14="http://schemas.microsoft.com/office/powerpoint/2010/main" val="83198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12C5-2797-9630-871A-BF46C97F8A0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AB13F1-2E92-D1B9-B627-F55AD3CFE642}"/>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8472D024-F764-C09E-778A-C1F196A8099D}"/>
              </a:ext>
            </a:extLst>
          </p:cNvPr>
          <p:cNvSpPr>
            <a:spLocks noGrp="1"/>
          </p:cNvSpPr>
          <p:nvPr>
            <p:ph type="sldNum" sz="quarter" idx="12"/>
          </p:nvPr>
        </p:nvSpPr>
        <p:spPr/>
        <p:txBody>
          <a:bodyPr/>
          <a:lstStyle/>
          <a:p>
            <a:fld id="{1BE457DC-07A4-EB43-85A4-81D9D6697F6C}" type="slidenum">
              <a:rPr lang="en-US" smtClean="0"/>
              <a:t>18</a:t>
            </a:fld>
            <a:endParaRPr lang="en-US" dirty="0"/>
          </a:p>
        </p:txBody>
      </p:sp>
      <p:sp>
        <p:nvSpPr>
          <p:cNvPr id="6" name="Text Placeholder 5">
            <a:extLst>
              <a:ext uri="{FF2B5EF4-FFF2-40B4-BE49-F238E27FC236}">
                <a16:creationId xmlns:a16="http://schemas.microsoft.com/office/drawing/2014/main" id="{497F214A-BBA3-6196-E1BD-00D57ED103E7}"/>
              </a:ext>
            </a:extLst>
          </p:cNvPr>
          <p:cNvSpPr>
            <a:spLocks noGrp="1"/>
          </p:cNvSpPr>
          <p:nvPr>
            <p:ph type="body" idx="13"/>
          </p:nvPr>
        </p:nvSpPr>
        <p:spPr>
          <a:xfrm>
            <a:off x="294253" y="1942892"/>
            <a:ext cx="5378001" cy="426848"/>
          </a:xfrm>
        </p:spPr>
        <p:txBody>
          <a:bodyPr/>
          <a:lstStyle/>
          <a:p>
            <a:r>
              <a:rPr lang="en-US" sz="2400" dirty="0"/>
              <a:t>Results</a:t>
            </a:r>
          </a:p>
        </p:txBody>
      </p:sp>
    </p:spTree>
    <p:extLst>
      <p:ext uri="{BB962C8B-B14F-4D97-AF65-F5344CB8AC3E}">
        <p14:creationId xmlns:p14="http://schemas.microsoft.com/office/powerpoint/2010/main" val="374969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9048-445C-1197-297F-D798EDCDB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B0AFD-BA07-E72B-7C40-E30AF9F20FEA}"/>
              </a:ext>
            </a:extLst>
          </p:cNvPr>
          <p:cNvSpPr>
            <a:spLocks noGrp="1"/>
          </p:cNvSpPr>
          <p:nvPr>
            <p:ph type="title"/>
          </p:nvPr>
        </p:nvSpPr>
        <p:spPr/>
        <p:txBody>
          <a:bodyPr/>
          <a:lstStyle/>
          <a:p>
            <a:r>
              <a:rPr lang="en-US" dirty="0"/>
              <a:t>SERVM Simulation Results – Summer </a:t>
            </a:r>
          </a:p>
        </p:txBody>
      </p:sp>
      <p:sp>
        <p:nvSpPr>
          <p:cNvPr id="4" name="Footer Placeholder 3">
            <a:extLst>
              <a:ext uri="{FF2B5EF4-FFF2-40B4-BE49-F238E27FC236}">
                <a16:creationId xmlns:a16="http://schemas.microsoft.com/office/drawing/2014/main" id="{6DE8C1DF-9FCE-8794-82D6-D0B17A16B45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C4B82745-C7C1-F879-7E16-5B59595DB364}"/>
              </a:ext>
            </a:extLst>
          </p:cNvPr>
          <p:cNvSpPr>
            <a:spLocks noGrp="1"/>
          </p:cNvSpPr>
          <p:nvPr>
            <p:ph type="sldNum" sz="quarter" idx="12"/>
          </p:nvPr>
        </p:nvSpPr>
        <p:spPr/>
        <p:txBody>
          <a:bodyPr/>
          <a:lstStyle/>
          <a:p>
            <a:fld id="{1BE457DC-07A4-EB43-85A4-81D9D6697F6C}" type="slidenum">
              <a:rPr lang="en-US" smtClean="0"/>
              <a:t>19</a:t>
            </a:fld>
            <a:endParaRPr lang="en-US" dirty="0"/>
          </a:p>
        </p:txBody>
      </p:sp>
      <p:sp>
        <p:nvSpPr>
          <p:cNvPr id="11" name="TextBox 10">
            <a:extLst>
              <a:ext uri="{FF2B5EF4-FFF2-40B4-BE49-F238E27FC236}">
                <a16:creationId xmlns:a16="http://schemas.microsoft.com/office/drawing/2014/main" id="{FA998A16-5D5F-8931-8E2E-254B68AC8E26}"/>
              </a:ext>
            </a:extLst>
          </p:cNvPr>
          <p:cNvSpPr txBox="1"/>
          <p:nvPr/>
        </p:nvSpPr>
        <p:spPr>
          <a:xfrm>
            <a:off x="1477303" y="936907"/>
            <a:ext cx="2467342" cy="369332"/>
          </a:xfrm>
          <a:prstGeom prst="rect">
            <a:avLst/>
          </a:prstGeom>
          <a:noFill/>
        </p:spPr>
        <p:txBody>
          <a:bodyPr wrap="none" rtlCol="0">
            <a:spAutoFit/>
          </a:bodyPr>
          <a:lstStyle/>
          <a:p>
            <a:r>
              <a:rPr lang="en-US" dirty="0"/>
              <a:t>Solar Marginal ELCCs</a:t>
            </a:r>
          </a:p>
        </p:txBody>
      </p:sp>
      <p:sp>
        <p:nvSpPr>
          <p:cNvPr id="12" name="TextBox 11">
            <a:extLst>
              <a:ext uri="{FF2B5EF4-FFF2-40B4-BE49-F238E27FC236}">
                <a16:creationId xmlns:a16="http://schemas.microsoft.com/office/drawing/2014/main" id="{A048D185-E0EA-620B-8358-6AAB49201DBB}"/>
              </a:ext>
            </a:extLst>
          </p:cNvPr>
          <p:cNvSpPr txBox="1"/>
          <p:nvPr/>
        </p:nvSpPr>
        <p:spPr>
          <a:xfrm>
            <a:off x="5708168" y="936907"/>
            <a:ext cx="2454518" cy="369332"/>
          </a:xfrm>
          <a:prstGeom prst="rect">
            <a:avLst/>
          </a:prstGeom>
          <a:noFill/>
        </p:spPr>
        <p:txBody>
          <a:bodyPr wrap="none" rtlCol="0">
            <a:spAutoFit/>
          </a:bodyPr>
          <a:lstStyle/>
          <a:p>
            <a:r>
              <a:rPr lang="en-US" dirty="0"/>
              <a:t>Wind Marginal ELCCs</a:t>
            </a:r>
          </a:p>
        </p:txBody>
      </p:sp>
      <p:pic>
        <p:nvPicPr>
          <p:cNvPr id="3" name="Picture 2">
            <a:extLst>
              <a:ext uri="{FF2B5EF4-FFF2-40B4-BE49-F238E27FC236}">
                <a16:creationId xmlns:a16="http://schemas.microsoft.com/office/drawing/2014/main" id="{38B119DB-0396-0FD0-808C-0339D1D34787}"/>
              </a:ext>
            </a:extLst>
          </p:cNvPr>
          <p:cNvPicPr>
            <a:picLocks noChangeAspect="1"/>
          </p:cNvPicPr>
          <p:nvPr/>
        </p:nvPicPr>
        <p:blipFill>
          <a:blip r:embed="rId2"/>
          <a:stretch>
            <a:fillRect/>
          </a:stretch>
        </p:blipFill>
        <p:spPr>
          <a:xfrm>
            <a:off x="4795818" y="1306239"/>
            <a:ext cx="4279218" cy="2271234"/>
          </a:xfrm>
          <a:prstGeom prst="rect">
            <a:avLst/>
          </a:prstGeom>
        </p:spPr>
      </p:pic>
      <p:pic>
        <p:nvPicPr>
          <p:cNvPr id="6" name="Picture 5">
            <a:extLst>
              <a:ext uri="{FF2B5EF4-FFF2-40B4-BE49-F238E27FC236}">
                <a16:creationId xmlns:a16="http://schemas.microsoft.com/office/drawing/2014/main" id="{598E0FA8-9A8C-B158-0C0E-ADDF6DD9B960}"/>
              </a:ext>
            </a:extLst>
          </p:cNvPr>
          <p:cNvPicPr>
            <a:picLocks noChangeAspect="1"/>
          </p:cNvPicPr>
          <p:nvPr/>
        </p:nvPicPr>
        <p:blipFill>
          <a:blip r:embed="rId3"/>
          <a:stretch>
            <a:fillRect/>
          </a:stretch>
        </p:blipFill>
        <p:spPr>
          <a:xfrm>
            <a:off x="415997" y="1306239"/>
            <a:ext cx="4589953" cy="2426631"/>
          </a:xfrm>
          <a:prstGeom prst="rect">
            <a:avLst/>
          </a:prstGeom>
        </p:spPr>
      </p:pic>
    </p:spTree>
    <p:extLst>
      <p:ext uri="{BB962C8B-B14F-4D97-AF65-F5344CB8AC3E}">
        <p14:creationId xmlns:p14="http://schemas.microsoft.com/office/powerpoint/2010/main" val="352084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48559-F5FC-4A04-C99A-3E9D3FA6A430}"/>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8E541189-A5FD-B7BE-D753-B470777B7B6C}"/>
              </a:ext>
            </a:extLst>
          </p:cNvPr>
          <p:cNvSpPr>
            <a:spLocks noGrp="1"/>
          </p:cNvSpPr>
          <p:nvPr>
            <p:ph type="sldNum" sz="quarter" idx="12"/>
          </p:nvPr>
        </p:nvSpPr>
        <p:spPr/>
        <p:txBody>
          <a:bodyPr/>
          <a:lstStyle/>
          <a:p>
            <a:fld id="{1BE457DC-07A4-EB43-85A4-81D9D6697F6C}" type="slidenum">
              <a:rPr lang="en-US" smtClean="0"/>
              <a:t>2</a:t>
            </a:fld>
            <a:endParaRPr lang="en-US" dirty="0"/>
          </a:p>
        </p:txBody>
      </p:sp>
      <p:sp>
        <p:nvSpPr>
          <p:cNvPr id="6" name="Text Placeholder 5">
            <a:extLst>
              <a:ext uri="{FF2B5EF4-FFF2-40B4-BE49-F238E27FC236}">
                <a16:creationId xmlns:a16="http://schemas.microsoft.com/office/drawing/2014/main" id="{764BCF97-E69F-BDD2-9EBC-3A36E788CC7F}"/>
              </a:ext>
            </a:extLst>
          </p:cNvPr>
          <p:cNvSpPr>
            <a:spLocks noGrp="1"/>
          </p:cNvSpPr>
          <p:nvPr>
            <p:ph type="body" idx="13"/>
          </p:nvPr>
        </p:nvSpPr>
        <p:spPr>
          <a:xfrm>
            <a:off x="294253" y="1942892"/>
            <a:ext cx="5378001" cy="426848"/>
          </a:xfrm>
        </p:spPr>
        <p:txBody>
          <a:bodyPr/>
          <a:lstStyle/>
          <a:p>
            <a:r>
              <a:rPr lang="en-US" sz="2400" dirty="0"/>
              <a:t>Purpose</a:t>
            </a:r>
          </a:p>
        </p:txBody>
      </p:sp>
    </p:spTree>
    <p:extLst>
      <p:ext uri="{BB962C8B-B14F-4D97-AF65-F5344CB8AC3E}">
        <p14:creationId xmlns:p14="http://schemas.microsoft.com/office/powerpoint/2010/main" val="148254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94DCB-7452-96B5-CD2B-3514DE86F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6A362-9FAB-6C63-9B95-1FA189257E52}"/>
              </a:ext>
            </a:extLst>
          </p:cNvPr>
          <p:cNvSpPr>
            <a:spLocks noGrp="1"/>
          </p:cNvSpPr>
          <p:nvPr>
            <p:ph type="title"/>
          </p:nvPr>
        </p:nvSpPr>
        <p:spPr/>
        <p:txBody>
          <a:bodyPr/>
          <a:lstStyle/>
          <a:p>
            <a:r>
              <a:rPr lang="en-US" dirty="0"/>
              <a:t>SERVM Simulation Results – Winter </a:t>
            </a:r>
          </a:p>
        </p:txBody>
      </p:sp>
      <p:sp>
        <p:nvSpPr>
          <p:cNvPr id="4" name="Footer Placeholder 3">
            <a:extLst>
              <a:ext uri="{FF2B5EF4-FFF2-40B4-BE49-F238E27FC236}">
                <a16:creationId xmlns:a16="http://schemas.microsoft.com/office/drawing/2014/main" id="{04EF3E0C-5BAD-8DD5-A97F-51FE67BFBAEF}"/>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4C4D8CC1-E630-492C-AB68-B85E7F01566F}"/>
              </a:ext>
            </a:extLst>
          </p:cNvPr>
          <p:cNvSpPr>
            <a:spLocks noGrp="1"/>
          </p:cNvSpPr>
          <p:nvPr>
            <p:ph type="sldNum" sz="quarter" idx="12"/>
          </p:nvPr>
        </p:nvSpPr>
        <p:spPr/>
        <p:txBody>
          <a:bodyPr/>
          <a:lstStyle/>
          <a:p>
            <a:fld id="{1BE457DC-07A4-EB43-85A4-81D9D6697F6C}" type="slidenum">
              <a:rPr lang="en-US" smtClean="0"/>
              <a:t>20</a:t>
            </a:fld>
            <a:endParaRPr lang="en-US" dirty="0"/>
          </a:p>
        </p:txBody>
      </p:sp>
      <p:sp>
        <p:nvSpPr>
          <p:cNvPr id="11" name="TextBox 10">
            <a:extLst>
              <a:ext uri="{FF2B5EF4-FFF2-40B4-BE49-F238E27FC236}">
                <a16:creationId xmlns:a16="http://schemas.microsoft.com/office/drawing/2014/main" id="{B89040B6-12E3-F965-C46E-6BCDCFD6A8DC}"/>
              </a:ext>
            </a:extLst>
          </p:cNvPr>
          <p:cNvSpPr txBox="1"/>
          <p:nvPr/>
        </p:nvSpPr>
        <p:spPr>
          <a:xfrm>
            <a:off x="1061046" y="932118"/>
            <a:ext cx="2467342" cy="800219"/>
          </a:xfrm>
          <a:prstGeom prst="rect">
            <a:avLst/>
          </a:prstGeom>
          <a:noFill/>
        </p:spPr>
        <p:txBody>
          <a:bodyPr wrap="none" rtlCol="0">
            <a:spAutoFit/>
          </a:bodyPr>
          <a:lstStyle/>
          <a:p>
            <a:r>
              <a:rPr lang="en-US" dirty="0"/>
              <a:t>Solar Marginal ELCCs</a:t>
            </a:r>
          </a:p>
          <a:p>
            <a:pPr algn="ctr"/>
            <a:endParaRPr lang="en-US" sz="1400" dirty="0"/>
          </a:p>
          <a:p>
            <a:pPr algn="ctr"/>
            <a:r>
              <a:rPr lang="en-US" sz="1400" dirty="0"/>
              <a:t>All Values &lt;1%</a:t>
            </a:r>
          </a:p>
        </p:txBody>
      </p:sp>
      <p:sp>
        <p:nvSpPr>
          <p:cNvPr id="12" name="TextBox 11">
            <a:extLst>
              <a:ext uri="{FF2B5EF4-FFF2-40B4-BE49-F238E27FC236}">
                <a16:creationId xmlns:a16="http://schemas.microsoft.com/office/drawing/2014/main" id="{A4EA6389-8190-E811-CD2A-5A9C3F5A3C97}"/>
              </a:ext>
            </a:extLst>
          </p:cNvPr>
          <p:cNvSpPr txBox="1"/>
          <p:nvPr/>
        </p:nvSpPr>
        <p:spPr>
          <a:xfrm>
            <a:off x="5469332" y="932118"/>
            <a:ext cx="2454518" cy="369332"/>
          </a:xfrm>
          <a:prstGeom prst="rect">
            <a:avLst/>
          </a:prstGeom>
          <a:noFill/>
        </p:spPr>
        <p:txBody>
          <a:bodyPr wrap="none" rtlCol="0">
            <a:spAutoFit/>
          </a:bodyPr>
          <a:lstStyle/>
          <a:p>
            <a:r>
              <a:rPr lang="en-US" dirty="0"/>
              <a:t>Wind Marginal ELCCs</a:t>
            </a:r>
          </a:p>
        </p:txBody>
      </p:sp>
      <p:pic>
        <p:nvPicPr>
          <p:cNvPr id="3" name="Picture 2">
            <a:extLst>
              <a:ext uri="{FF2B5EF4-FFF2-40B4-BE49-F238E27FC236}">
                <a16:creationId xmlns:a16="http://schemas.microsoft.com/office/drawing/2014/main" id="{B8A57A3C-56A9-F34B-70F3-C8A773B88811}"/>
              </a:ext>
            </a:extLst>
          </p:cNvPr>
          <p:cNvPicPr>
            <a:picLocks noChangeAspect="1"/>
          </p:cNvPicPr>
          <p:nvPr/>
        </p:nvPicPr>
        <p:blipFill>
          <a:blip r:embed="rId2"/>
          <a:stretch>
            <a:fillRect/>
          </a:stretch>
        </p:blipFill>
        <p:spPr>
          <a:xfrm>
            <a:off x="3854040" y="1397275"/>
            <a:ext cx="5289960" cy="2809318"/>
          </a:xfrm>
          <a:prstGeom prst="rect">
            <a:avLst/>
          </a:prstGeom>
        </p:spPr>
      </p:pic>
    </p:spTree>
    <p:extLst>
      <p:ext uri="{BB962C8B-B14F-4D97-AF65-F5344CB8AC3E}">
        <p14:creationId xmlns:p14="http://schemas.microsoft.com/office/powerpoint/2010/main" val="312954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B0CC-78E4-8E09-6F92-AF70D1ED8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D08D5-F61C-7AB7-998B-0E565E7BABAA}"/>
              </a:ext>
            </a:extLst>
          </p:cNvPr>
          <p:cNvSpPr>
            <a:spLocks noGrp="1"/>
          </p:cNvSpPr>
          <p:nvPr>
            <p:ph type="title"/>
          </p:nvPr>
        </p:nvSpPr>
        <p:spPr/>
        <p:txBody>
          <a:bodyPr/>
          <a:lstStyle/>
          <a:p>
            <a:r>
              <a:rPr lang="en-US" dirty="0"/>
              <a:t>SERVM Simulation Results – EUE Reports</a:t>
            </a:r>
          </a:p>
        </p:txBody>
      </p:sp>
      <p:sp>
        <p:nvSpPr>
          <p:cNvPr id="3" name="Content Placeholder 2">
            <a:extLst>
              <a:ext uri="{FF2B5EF4-FFF2-40B4-BE49-F238E27FC236}">
                <a16:creationId xmlns:a16="http://schemas.microsoft.com/office/drawing/2014/main" id="{AB50A278-5B79-3873-7C18-FD1DE5F01799}"/>
              </a:ext>
            </a:extLst>
          </p:cNvPr>
          <p:cNvSpPr>
            <a:spLocks noGrp="1"/>
          </p:cNvSpPr>
          <p:nvPr>
            <p:ph idx="4294967295"/>
          </p:nvPr>
        </p:nvSpPr>
        <p:spPr>
          <a:xfrm>
            <a:off x="242510" y="580644"/>
            <a:ext cx="8509604" cy="4109920"/>
          </a:xfrm>
        </p:spPr>
        <p:txBody>
          <a:bodyPr>
            <a:normAutofit/>
          </a:bodyPr>
          <a:lstStyle/>
          <a:p>
            <a:r>
              <a:rPr lang="en-US" dirty="0"/>
              <a:t>Loss of load events are pulled from all solar and wind penetration cases</a:t>
            </a:r>
          </a:p>
          <a:p>
            <a:r>
              <a:rPr lang="en-US" dirty="0"/>
              <a:t>Perform storage peak shaving on loss of load events </a:t>
            </a:r>
          </a:p>
          <a:p>
            <a:pPr marL="0" indent="0">
              <a:buNone/>
            </a:pPr>
            <a:endParaRPr lang="en-US" dirty="0"/>
          </a:p>
        </p:txBody>
      </p:sp>
      <p:sp>
        <p:nvSpPr>
          <p:cNvPr id="4" name="Footer Placeholder 3">
            <a:extLst>
              <a:ext uri="{FF2B5EF4-FFF2-40B4-BE49-F238E27FC236}">
                <a16:creationId xmlns:a16="http://schemas.microsoft.com/office/drawing/2014/main" id="{4210F1D1-6969-5275-1C04-07C64DA7F355}"/>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0ED785A4-4137-1519-DE5A-C31475F19F2F}"/>
              </a:ext>
            </a:extLst>
          </p:cNvPr>
          <p:cNvSpPr>
            <a:spLocks noGrp="1"/>
          </p:cNvSpPr>
          <p:nvPr>
            <p:ph type="sldNum" sz="quarter" idx="12"/>
          </p:nvPr>
        </p:nvSpPr>
        <p:spPr/>
        <p:txBody>
          <a:bodyPr/>
          <a:lstStyle/>
          <a:p>
            <a:fld id="{1BE457DC-07A4-EB43-85A4-81D9D6697F6C}" type="slidenum">
              <a:rPr lang="en-US" smtClean="0"/>
              <a:t>21</a:t>
            </a:fld>
            <a:endParaRPr lang="en-US" dirty="0"/>
          </a:p>
        </p:txBody>
      </p:sp>
      <p:pic>
        <p:nvPicPr>
          <p:cNvPr id="8" name="Picture 7">
            <a:extLst>
              <a:ext uri="{FF2B5EF4-FFF2-40B4-BE49-F238E27FC236}">
                <a16:creationId xmlns:a16="http://schemas.microsoft.com/office/drawing/2014/main" id="{9F5F1437-BB97-4DFC-DE61-98221C23CEF2}"/>
              </a:ext>
            </a:extLst>
          </p:cNvPr>
          <p:cNvPicPr>
            <a:picLocks noChangeAspect="1"/>
          </p:cNvPicPr>
          <p:nvPr/>
        </p:nvPicPr>
        <p:blipFill>
          <a:blip r:embed="rId2"/>
          <a:stretch>
            <a:fillRect/>
          </a:stretch>
        </p:blipFill>
        <p:spPr>
          <a:xfrm>
            <a:off x="834289" y="1840561"/>
            <a:ext cx="7463064" cy="2406860"/>
          </a:xfrm>
          <a:prstGeom prst="rect">
            <a:avLst/>
          </a:prstGeom>
        </p:spPr>
      </p:pic>
    </p:spTree>
    <p:extLst>
      <p:ext uri="{BB962C8B-B14F-4D97-AF65-F5344CB8AC3E}">
        <p14:creationId xmlns:p14="http://schemas.microsoft.com/office/powerpoint/2010/main" val="106575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4061E-EA3F-0209-926F-6EDDB6E56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0074C-406F-F343-D446-9901B390014E}"/>
              </a:ext>
            </a:extLst>
          </p:cNvPr>
          <p:cNvSpPr>
            <a:spLocks noGrp="1"/>
          </p:cNvSpPr>
          <p:nvPr>
            <p:ph type="title"/>
          </p:nvPr>
        </p:nvSpPr>
        <p:spPr/>
        <p:txBody>
          <a:bodyPr/>
          <a:lstStyle/>
          <a:p>
            <a:r>
              <a:rPr lang="en-US" dirty="0"/>
              <a:t>Locational Adjustments</a:t>
            </a:r>
          </a:p>
        </p:txBody>
      </p:sp>
      <p:sp>
        <p:nvSpPr>
          <p:cNvPr id="3" name="Content Placeholder 2">
            <a:extLst>
              <a:ext uri="{FF2B5EF4-FFF2-40B4-BE49-F238E27FC236}">
                <a16:creationId xmlns:a16="http://schemas.microsoft.com/office/drawing/2014/main" id="{0AAD56E3-291C-C995-96F5-F8F771CBFDD0}"/>
              </a:ext>
            </a:extLst>
          </p:cNvPr>
          <p:cNvSpPr>
            <a:spLocks noGrp="1"/>
          </p:cNvSpPr>
          <p:nvPr>
            <p:ph idx="4294967295"/>
          </p:nvPr>
        </p:nvSpPr>
        <p:spPr>
          <a:xfrm>
            <a:off x="242510" y="580644"/>
            <a:ext cx="8646621" cy="4109920"/>
          </a:xfrm>
        </p:spPr>
        <p:txBody>
          <a:bodyPr>
            <a:normAutofit/>
          </a:bodyPr>
          <a:lstStyle/>
          <a:p>
            <a:r>
              <a:rPr lang="en-US" dirty="0"/>
              <a:t>Locational wind and solar ELCCs were calculated at 2025 penetrations for a 1 GW marginal unit</a:t>
            </a:r>
          </a:p>
          <a:p>
            <a:pPr lvl="1"/>
            <a:r>
              <a:rPr lang="en-US" dirty="0"/>
              <a:t>Wind-C</a:t>
            </a:r>
          </a:p>
          <a:p>
            <a:pPr lvl="1"/>
            <a:r>
              <a:rPr lang="en-US" dirty="0"/>
              <a:t>Wind-O</a:t>
            </a:r>
          </a:p>
          <a:p>
            <a:pPr lvl="1"/>
            <a:r>
              <a:rPr lang="en-US" dirty="0"/>
              <a:t>Wind-P</a:t>
            </a:r>
          </a:p>
          <a:p>
            <a:pPr lvl="1"/>
            <a:r>
              <a:rPr lang="en-US" dirty="0"/>
              <a:t>Solar-West</a:t>
            </a:r>
          </a:p>
          <a:p>
            <a:pPr lvl="1"/>
            <a:r>
              <a:rPr lang="en-US" dirty="0"/>
              <a:t>Solar-Other</a:t>
            </a:r>
          </a:p>
        </p:txBody>
      </p:sp>
      <p:sp>
        <p:nvSpPr>
          <p:cNvPr id="4" name="Footer Placeholder 3">
            <a:extLst>
              <a:ext uri="{FF2B5EF4-FFF2-40B4-BE49-F238E27FC236}">
                <a16:creationId xmlns:a16="http://schemas.microsoft.com/office/drawing/2014/main" id="{44DADF7E-CE54-9643-96DC-399A8B5C4F96}"/>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E2F259D7-46FA-76E9-0C03-7B7CDA6A8A2C}"/>
              </a:ext>
            </a:extLst>
          </p:cNvPr>
          <p:cNvSpPr>
            <a:spLocks noGrp="1"/>
          </p:cNvSpPr>
          <p:nvPr>
            <p:ph type="sldNum" sz="quarter" idx="12"/>
          </p:nvPr>
        </p:nvSpPr>
        <p:spPr/>
        <p:txBody>
          <a:bodyPr/>
          <a:lstStyle/>
          <a:p>
            <a:fld id="{1BE457DC-07A4-EB43-85A4-81D9D6697F6C}" type="slidenum">
              <a:rPr lang="en-US" smtClean="0"/>
              <a:t>22</a:t>
            </a:fld>
            <a:endParaRPr lang="en-US" dirty="0"/>
          </a:p>
        </p:txBody>
      </p:sp>
    </p:spTree>
    <p:extLst>
      <p:ext uri="{BB962C8B-B14F-4D97-AF65-F5344CB8AC3E}">
        <p14:creationId xmlns:p14="http://schemas.microsoft.com/office/powerpoint/2010/main" val="249518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FBF9-01AA-1D86-416F-545A7F063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1450A-082A-CEF8-F929-D90F8F440AC1}"/>
              </a:ext>
            </a:extLst>
          </p:cNvPr>
          <p:cNvSpPr>
            <a:spLocks noGrp="1"/>
          </p:cNvSpPr>
          <p:nvPr>
            <p:ph type="title"/>
          </p:nvPr>
        </p:nvSpPr>
        <p:spPr/>
        <p:txBody>
          <a:bodyPr/>
          <a:lstStyle/>
          <a:p>
            <a:r>
              <a:rPr lang="en-US" dirty="0"/>
              <a:t>ELCC Calculator – Inputs </a:t>
            </a:r>
          </a:p>
        </p:txBody>
      </p:sp>
      <p:sp>
        <p:nvSpPr>
          <p:cNvPr id="3" name="Content Placeholder 2">
            <a:extLst>
              <a:ext uri="{FF2B5EF4-FFF2-40B4-BE49-F238E27FC236}">
                <a16:creationId xmlns:a16="http://schemas.microsoft.com/office/drawing/2014/main" id="{93E06AC4-2B6C-9362-6872-95284ADEE483}"/>
              </a:ext>
            </a:extLst>
          </p:cNvPr>
          <p:cNvSpPr>
            <a:spLocks noGrp="1"/>
          </p:cNvSpPr>
          <p:nvPr>
            <p:ph idx="4294967295"/>
          </p:nvPr>
        </p:nvSpPr>
        <p:spPr>
          <a:xfrm>
            <a:off x="242510" y="580644"/>
            <a:ext cx="8646621" cy="4109920"/>
          </a:xfrm>
        </p:spPr>
        <p:txBody>
          <a:bodyPr>
            <a:normAutofit/>
          </a:bodyPr>
          <a:lstStyle/>
          <a:p>
            <a:r>
              <a:rPr lang="en-US" dirty="0"/>
              <a:t>Inputs based on CDR capacities</a:t>
            </a:r>
          </a:p>
        </p:txBody>
      </p:sp>
      <p:sp>
        <p:nvSpPr>
          <p:cNvPr id="4" name="Footer Placeholder 3">
            <a:extLst>
              <a:ext uri="{FF2B5EF4-FFF2-40B4-BE49-F238E27FC236}">
                <a16:creationId xmlns:a16="http://schemas.microsoft.com/office/drawing/2014/main" id="{1D9B4343-7294-5472-9466-21254958B190}"/>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5221B4FB-C05C-C029-8DC1-07C148B87037}"/>
              </a:ext>
            </a:extLst>
          </p:cNvPr>
          <p:cNvSpPr>
            <a:spLocks noGrp="1"/>
          </p:cNvSpPr>
          <p:nvPr>
            <p:ph type="sldNum" sz="quarter" idx="12"/>
          </p:nvPr>
        </p:nvSpPr>
        <p:spPr/>
        <p:txBody>
          <a:bodyPr/>
          <a:lstStyle/>
          <a:p>
            <a:fld id="{1BE457DC-07A4-EB43-85A4-81D9D6697F6C}" type="slidenum">
              <a:rPr lang="en-US" smtClean="0"/>
              <a:t>23</a:t>
            </a:fld>
            <a:endParaRPr lang="en-US" dirty="0"/>
          </a:p>
        </p:txBody>
      </p:sp>
      <p:sp>
        <p:nvSpPr>
          <p:cNvPr id="7" name="Content Placeholder 2">
            <a:extLst>
              <a:ext uri="{FF2B5EF4-FFF2-40B4-BE49-F238E27FC236}">
                <a16:creationId xmlns:a16="http://schemas.microsoft.com/office/drawing/2014/main" id="{94AAFAC3-B0EA-603E-6249-6DC38ED4415C}"/>
              </a:ext>
            </a:extLst>
          </p:cNvPr>
          <p:cNvSpPr txBox="1">
            <a:spLocks/>
          </p:cNvSpPr>
          <p:nvPr/>
        </p:nvSpPr>
        <p:spPr>
          <a:xfrm>
            <a:off x="401837" y="4429021"/>
            <a:ext cx="8646621" cy="2801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1 MW is included for any storage penetration/duration combination that is without capacity in the CDR </a:t>
            </a:r>
          </a:p>
        </p:txBody>
      </p:sp>
      <p:pic>
        <p:nvPicPr>
          <p:cNvPr id="8" name="Picture 7">
            <a:extLst>
              <a:ext uri="{FF2B5EF4-FFF2-40B4-BE49-F238E27FC236}">
                <a16:creationId xmlns:a16="http://schemas.microsoft.com/office/drawing/2014/main" id="{E0D5EA38-9B54-B994-358F-CB104AABB60F}"/>
              </a:ext>
            </a:extLst>
          </p:cNvPr>
          <p:cNvPicPr>
            <a:picLocks noChangeAspect="1"/>
          </p:cNvPicPr>
          <p:nvPr/>
        </p:nvPicPr>
        <p:blipFill>
          <a:blip r:embed="rId2"/>
          <a:stretch>
            <a:fillRect/>
          </a:stretch>
        </p:blipFill>
        <p:spPr>
          <a:xfrm>
            <a:off x="725714" y="954783"/>
            <a:ext cx="7543449" cy="3474237"/>
          </a:xfrm>
          <a:prstGeom prst="rect">
            <a:avLst/>
          </a:prstGeom>
        </p:spPr>
      </p:pic>
    </p:spTree>
    <p:extLst>
      <p:ext uri="{BB962C8B-B14F-4D97-AF65-F5344CB8AC3E}">
        <p14:creationId xmlns:p14="http://schemas.microsoft.com/office/powerpoint/2010/main" val="33551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256D6-82A3-F8EF-4D1F-13BA3D441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F1E24-84FA-3918-F495-5B17D11755B8}"/>
              </a:ext>
            </a:extLst>
          </p:cNvPr>
          <p:cNvSpPr>
            <a:spLocks noGrp="1"/>
          </p:cNvSpPr>
          <p:nvPr>
            <p:ph type="title"/>
          </p:nvPr>
        </p:nvSpPr>
        <p:spPr/>
        <p:txBody>
          <a:bodyPr/>
          <a:lstStyle/>
          <a:p>
            <a:r>
              <a:rPr lang="en-US" dirty="0"/>
              <a:t>ELCC Calculator – Outputs </a:t>
            </a:r>
          </a:p>
        </p:txBody>
      </p:sp>
      <p:sp>
        <p:nvSpPr>
          <p:cNvPr id="4" name="Footer Placeholder 3">
            <a:extLst>
              <a:ext uri="{FF2B5EF4-FFF2-40B4-BE49-F238E27FC236}">
                <a16:creationId xmlns:a16="http://schemas.microsoft.com/office/drawing/2014/main" id="{31CFAC9F-FBFA-4739-29C6-DB7B6B4D37C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BD16D3B5-FDDD-AB39-4B5F-8266C0F04D5A}"/>
              </a:ext>
            </a:extLst>
          </p:cNvPr>
          <p:cNvSpPr>
            <a:spLocks noGrp="1"/>
          </p:cNvSpPr>
          <p:nvPr>
            <p:ph type="sldNum" sz="quarter" idx="12"/>
          </p:nvPr>
        </p:nvSpPr>
        <p:spPr/>
        <p:txBody>
          <a:bodyPr/>
          <a:lstStyle/>
          <a:p>
            <a:fld id="{1BE457DC-07A4-EB43-85A4-81D9D6697F6C}" type="slidenum">
              <a:rPr lang="en-US" smtClean="0"/>
              <a:t>24</a:t>
            </a:fld>
            <a:endParaRPr lang="en-US" dirty="0"/>
          </a:p>
        </p:txBody>
      </p:sp>
      <p:pic>
        <p:nvPicPr>
          <p:cNvPr id="6" name="Picture 5">
            <a:extLst>
              <a:ext uri="{FF2B5EF4-FFF2-40B4-BE49-F238E27FC236}">
                <a16:creationId xmlns:a16="http://schemas.microsoft.com/office/drawing/2014/main" id="{7E77593F-F76F-4296-B750-D3E9EB27F5BC}"/>
              </a:ext>
            </a:extLst>
          </p:cNvPr>
          <p:cNvPicPr>
            <a:picLocks noChangeAspect="1"/>
          </p:cNvPicPr>
          <p:nvPr/>
        </p:nvPicPr>
        <p:blipFill>
          <a:blip r:embed="rId2"/>
          <a:stretch>
            <a:fillRect/>
          </a:stretch>
        </p:blipFill>
        <p:spPr>
          <a:xfrm>
            <a:off x="118898" y="1308851"/>
            <a:ext cx="8906204" cy="2525797"/>
          </a:xfrm>
          <a:prstGeom prst="rect">
            <a:avLst/>
          </a:prstGeom>
        </p:spPr>
      </p:pic>
    </p:spTree>
    <p:extLst>
      <p:ext uri="{BB962C8B-B14F-4D97-AF65-F5344CB8AC3E}">
        <p14:creationId xmlns:p14="http://schemas.microsoft.com/office/powerpoint/2010/main" val="1412282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CC12-91AF-AA4B-70CB-F44ACE57C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EB0FA-DEFA-A9C4-E70A-F42465F5D14C}"/>
              </a:ext>
            </a:extLst>
          </p:cNvPr>
          <p:cNvSpPr>
            <a:spLocks noGrp="1"/>
          </p:cNvSpPr>
          <p:nvPr>
            <p:ph type="title"/>
          </p:nvPr>
        </p:nvSpPr>
        <p:spPr>
          <a:xfrm>
            <a:off x="242511" y="42226"/>
            <a:ext cx="8646621" cy="538417"/>
          </a:xfrm>
        </p:spPr>
        <p:txBody>
          <a:bodyPr/>
          <a:lstStyle/>
          <a:p>
            <a:r>
              <a:rPr lang="en-US" dirty="0"/>
              <a:t>ELCC Calculator – Summer Results - Solar</a:t>
            </a:r>
          </a:p>
        </p:txBody>
      </p:sp>
      <p:sp>
        <p:nvSpPr>
          <p:cNvPr id="4" name="Footer Placeholder 3">
            <a:extLst>
              <a:ext uri="{FF2B5EF4-FFF2-40B4-BE49-F238E27FC236}">
                <a16:creationId xmlns:a16="http://schemas.microsoft.com/office/drawing/2014/main" id="{11616649-4EDD-1B8C-4849-6008E71E1DD3}"/>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ED9A27A4-C411-E223-D569-128E5DF21B85}"/>
              </a:ext>
            </a:extLst>
          </p:cNvPr>
          <p:cNvSpPr>
            <a:spLocks noGrp="1"/>
          </p:cNvSpPr>
          <p:nvPr>
            <p:ph type="sldNum" sz="quarter" idx="12"/>
          </p:nvPr>
        </p:nvSpPr>
        <p:spPr/>
        <p:txBody>
          <a:bodyPr/>
          <a:lstStyle/>
          <a:p>
            <a:fld id="{1BE457DC-07A4-EB43-85A4-81D9D6697F6C}" type="slidenum">
              <a:rPr lang="en-US" smtClean="0"/>
              <a:t>25</a:t>
            </a:fld>
            <a:endParaRPr lang="en-US" dirty="0"/>
          </a:p>
        </p:txBody>
      </p:sp>
      <p:pic>
        <p:nvPicPr>
          <p:cNvPr id="3" name="Picture 2">
            <a:extLst>
              <a:ext uri="{FF2B5EF4-FFF2-40B4-BE49-F238E27FC236}">
                <a16:creationId xmlns:a16="http://schemas.microsoft.com/office/drawing/2014/main" id="{5A77DEB2-57E8-5725-FE6B-B47DB6CE59AB}"/>
              </a:ext>
            </a:extLst>
          </p:cNvPr>
          <p:cNvPicPr>
            <a:picLocks noChangeAspect="1"/>
          </p:cNvPicPr>
          <p:nvPr/>
        </p:nvPicPr>
        <p:blipFill>
          <a:blip r:embed="rId2"/>
          <a:stretch>
            <a:fillRect/>
          </a:stretch>
        </p:blipFill>
        <p:spPr>
          <a:xfrm>
            <a:off x="1529832" y="840336"/>
            <a:ext cx="6084335" cy="3462828"/>
          </a:xfrm>
          <a:prstGeom prst="rect">
            <a:avLst/>
          </a:prstGeom>
        </p:spPr>
      </p:pic>
    </p:spTree>
    <p:extLst>
      <p:ext uri="{BB962C8B-B14F-4D97-AF65-F5344CB8AC3E}">
        <p14:creationId xmlns:p14="http://schemas.microsoft.com/office/powerpoint/2010/main" val="362776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2173A-50FE-48F4-6102-447B652660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CE2CF-2864-91DA-5544-3FBC8E95D1F2}"/>
              </a:ext>
            </a:extLst>
          </p:cNvPr>
          <p:cNvSpPr>
            <a:spLocks noGrp="1"/>
          </p:cNvSpPr>
          <p:nvPr>
            <p:ph type="title"/>
          </p:nvPr>
        </p:nvSpPr>
        <p:spPr/>
        <p:txBody>
          <a:bodyPr/>
          <a:lstStyle/>
          <a:p>
            <a:r>
              <a:rPr lang="en-US" dirty="0"/>
              <a:t>ELCC Calculator – Summer Results – Wind </a:t>
            </a:r>
          </a:p>
        </p:txBody>
      </p:sp>
      <p:sp>
        <p:nvSpPr>
          <p:cNvPr id="4" name="Footer Placeholder 3">
            <a:extLst>
              <a:ext uri="{FF2B5EF4-FFF2-40B4-BE49-F238E27FC236}">
                <a16:creationId xmlns:a16="http://schemas.microsoft.com/office/drawing/2014/main" id="{1A70A845-E876-E8B0-2408-13EF876525BF}"/>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1802D69E-EACB-582B-DD96-1E23AE9E0123}"/>
              </a:ext>
            </a:extLst>
          </p:cNvPr>
          <p:cNvSpPr>
            <a:spLocks noGrp="1"/>
          </p:cNvSpPr>
          <p:nvPr>
            <p:ph type="sldNum" sz="quarter" idx="12"/>
          </p:nvPr>
        </p:nvSpPr>
        <p:spPr/>
        <p:txBody>
          <a:bodyPr/>
          <a:lstStyle/>
          <a:p>
            <a:fld id="{1BE457DC-07A4-EB43-85A4-81D9D6697F6C}" type="slidenum">
              <a:rPr lang="en-US" smtClean="0"/>
              <a:t>26</a:t>
            </a:fld>
            <a:endParaRPr lang="en-US" dirty="0"/>
          </a:p>
        </p:txBody>
      </p:sp>
      <p:pic>
        <p:nvPicPr>
          <p:cNvPr id="3" name="Picture 2">
            <a:extLst>
              <a:ext uri="{FF2B5EF4-FFF2-40B4-BE49-F238E27FC236}">
                <a16:creationId xmlns:a16="http://schemas.microsoft.com/office/drawing/2014/main" id="{AFD865FB-0DB8-E771-EC9C-A8A847F92C3C}"/>
              </a:ext>
            </a:extLst>
          </p:cNvPr>
          <p:cNvPicPr>
            <a:picLocks noChangeAspect="1"/>
          </p:cNvPicPr>
          <p:nvPr/>
        </p:nvPicPr>
        <p:blipFill>
          <a:blip r:embed="rId2"/>
          <a:stretch>
            <a:fillRect/>
          </a:stretch>
        </p:blipFill>
        <p:spPr>
          <a:xfrm>
            <a:off x="1194523" y="565992"/>
            <a:ext cx="6754953" cy="4011516"/>
          </a:xfrm>
          <a:prstGeom prst="rect">
            <a:avLst/>
          </a:prstGeom>
        </p:spPr>
      </p:pic>
    </p:spTree>
    <p:extLst>
      <p:ext uri="{BB962C8B-B14F-4D97-AF65-F5344CB8AC3E}">
        <p14:creationId xmlns:p14="http://schemas.microsoft.com/office/powerpoint/2010/main" val="3536746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27B0-8F1D-F51C-007C-86A28B02F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4B528-2360-51EA-13BE-8DA3A74EDB36}"/>
              </a:ext>
            </a:extLst>
          </p:cNvPr>
          <p:cNvSpPr>
            <a:spLocks noGrp="1"/>
          </p:cNvSpPr>
          <p:nvPr>
            <p:ph type="title"/>
          </p:nvPr>
        </p:nvSpPr>
        <p:spPr/>
        <p:txBody>
          <a:bodyPr/>
          <a:lstStyle/>
          <a:p>
            <a:r>
              <a:rPr lang="en-US" dirty="0"/>
              <a:t>ELCC Calculator – Summer Results – Storage </a:t>
            </a:r>
          </a:p>
        </p:txBody>
      </p:sp>
      <p:sp>
        <p:nvSpPr>
          <p:cNvPr id="4" name="Footer Placeholder 3">
            <a:extLst>
              <a:ext uri="{FF2B5EF4-FFF2-40B4-BE49-F238E27FC236}">
                <a16:creationId xmlns:a16="http://schemas.microsoft.com/office/drawing/2014/main" id="{2405F042-B29C-82D8-35B7-1E4A827D2DEA}"/>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3C58C795-9E1D-604E-B7B9-D81B79FE7419}"/>
              </a:ext>
            </a:extLst>
          </p:cNvPr>
          <p:cNvSpPr>
            <a:spLocks noGrp="1"/>
          </p:cNvSpPr>
          <p:nvPr>
            <p:ph type="sldNum" sz="quarter" idx="12"/>
          </p:nvPr>
        </p:nvSpPr>
        <p:spPr/>
        <p:txBody>
          <a:bodyPr/>
          <a:lstStyle/>
          <a:p>
            <a:fld id="{1BE457DC-07A4-EB43-85A4-81D9D6697F6C}" type="slidenum">
              <a:rPr lang="en-US" smtClean="0"/>
              <a:t>27</a:t>
            </a:fld>
            <a:endParaRPr lang="en-US" dirty="0"/>
          </a:p>
        </p:txBody>
      </p:sp>
      <p:sp>
        <p:nvSpPr>
          <p:cNvPr id="10" name="Content Placeholder 2">
            <a:extLst>
              <a:ext uri="{FF2B5EF4-FFF2-40B4-BE49-F238E27FC236}">
                <a16:creationId xmlns:a16="http://schemas.microsoft.com/office/drawing/2014/main" id="{AAE2A94A-ED28-E08A-811A-F4A14E26098A}"/>
              </a:ext>
            </a:extLst>
          </p:cNvPr>
          <p:cNvSpPr txBox="1">
            <a:spLocks/>
          </p:cNvSpPr>
          <p:nvPr/>
        </p:nvSpPr>
        <p:spPr>
          <a:xfrm>
            <a:off x="401837" y="4429021"/>
            <a:ext cx="8646621" cy="2801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All Storage ELCCs to be adjusted by EFORd</a:t>
            </a:r>
          </a:p>
        </p:txBody>
      </p:sp>
      <p:pic>
        <p:nvPicPr>
          <p:cNvPr id="11" name="Picture 10">
            <a:extLst>
              <a:ext uri="{FF2B5EF4-FFF2-40B4-BE49-F238E27FC236}">
                <a16:creationId xmlns:a16="http://schemas.microsoft.com/office/drawing/2014/main" id="{394F938F-FB01-1240-7D94-B4599B577659}"/>
              </a:ext>
            </a:extLst>
          </p:cNvPr>
          <p:cNvPicPr>
            <a:picLocks noChangeAspect="1"/>
          </p:cNvPicPr>
          <p:nvPr/>
        </p:nvPicPr>
        <p:blipFill>
          <a:blip r:embed="rId2"/>
          <a:stretch>
            <a:fillRect/>
          </a:stretch>
        </p:blipFill>
        <p:spPr>
          <a:xfrm>
            <a:off x="254869" y="896516"/>
            <a:ext cx="4206240" cy="3346346"/>
          </a:xfrm>
          <a:prstGeom prst="rect">
            <a:avLst/>
          </a:prstGeom>
        </p:spPr>
      </p:pic>
      <p:pic>
        <p:nvPicPr>
          <p:cNvPr id="3" name="Picture 2">
            <a:extLst>
              <a:ext uri="{FF2B5EF4-FFF2-40B4-BE49-F238E27FC236}">
                <a16:creationId xmlns:a16="http://schemas.microsoft.com/office/drawing/2014/main" id="{27BC8CD8-0B21-6C08-1384-A581D16DCB6E}"/>
              </a:ext>
            </a:extLst>
          </p:cNvPr>
          <p:cNvPicPr>
            <a:picLocks noChangeAspect="1"/>
          </p:cNvPicPr>
          <p:nvPr/>
        </p:nvPicPr>
        <p:blipFill>
          <a:blip r:embed="rId3"/>
          <a:stretch>
            <a:fillRect/>
          </a:stretch>
        </p:blipFill>
        <p:spPr>
          <a:xfrm>
            <a:off x="4682891" y="896516"/>
            <a:ext cx="4206240" cy="3350469"/>
          </a:xfrm>
          <a:prstGeom prst="rect">
            <a:avLst/>
          </a:prstGeom>
        </p:spPr>
      </p:pic>
    </p:spTree>
    <p:extLst>
      <p:ext uri="{BB962C8B-B14F-4D97-AF65-F5344CB8AC3E}">
        <p14:creationId xmlns:p14="http://schemas.microsoft.com/office/powerpoint/2010/main" val="417600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6E36D-ABE9-BABD-4B98-1EA154E57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B5A50-DF3D-7CE2-A432-57BDB13D1492}"/>
              </a:ext>
            </a:extLst>
          </p:cNvPr>
          <p:cNvSpPr>
            <a:spLocks noGrp="1"/>
          </p:cNvSpPr>
          <p:nvPr>
            <p:ph type="title"/>
          </p:nvPr>
        </p:nvSpPr>
        <p:spPr>
          <a:xfrm>
            <a:off x="242511" y="42226"/>
            <a:ext cx="8646621" cy="538417"/>
          </a:xfrm>
        </p:spPr>
        <p:txBody>
          <a:bodyPr/>
          <a:lstStyle/>
          <a:p>
            <a:r>
              <a:rPr lang="en-US" dirty="0"/>
              <a:t>ELCC Calculator – Winter Results - Solar</a:t>
            </a:r>
          </a:p>
        </p:txBody>
      </p:sp>
      <p:sp>
        <p:nvSpPr>
          <p:cNvPr id="4" name="Footer Placeholder 3">
            <a:extLst>
              <a:ext uri="{FF2B5EF4-FFF2-40B4-BE49-F238E27FC236}">
                <a16:creationId xmlns:a16="http://schemas.microsoft.com/office/drawing/2014/main" id="{B23A7E52-1856-1425-9A05-835249364C89}"/>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1EF2D1B7-22C3-30CF-6941-46FF4E2F0967}"/>
              </a:ext>
            </a:extLst>
          </p:cNvPr>
          <p:cNvSpPr>
            <a:spLocks noGrp="1"/>
          </p:cNvSpPr>
          <p:nvPr>
            <p:ph type="sldNum" sz="quarter" idx="12"/>
          </p:nvPr>
        </p:nvSpPr>
        <p:spPr/>
        <p:txBody>
          <a:bodyPr/>
          <a:lstStyle/>
          <a:p>
            <a:fld id="{1BE457DC-07A4-EB43-85A4-81D9D6697F6C}" type="slidenum">
              <a:rPr lang="en-US" smtClean="0"/>
              <a:t>28</a:t>
            </a:fld>
            <a:endParaRPr lang="en-US" dirty="0"/>
          </a:p>
        </p:txBody>
      </p:sp>
      <p:pic>
        <p:nvPicPr>
          <p:cNvPr id="6" name="Picture 5">
            <a:extLst>
              <a:ext uri="{FF2B5EF4-FFF2-40B4-BE49-F238E27FC236}">
                <a16:creationId xmlns:a16="http://schemas.microsoft.com/office/drawing/2014/main" id="{0EFB2893-D521-0084-614B-767715CAEA3D}"/>
              </a:ext>
            </a:extLst>
          </p:cNvPr>
          <p:cNvPicPr>
            <a:picLocks noChangeAspect="1"/>
          </p:cNvPicPr>
          <p:nvPr/>
        </p:nvPicPr>
        <p:blipFill>
          <a:blip r:embed="rId2"/>
          <a:stretch>
            <a:fillRect/>
          </a:stretch>
        </p:blipFill>
        <p:spPr>
          <a:xfrm>
            <a:off x="1529832" y="840336"/>
            <a:ext cx="6084335" cy="3462828"/>
          </a:xfrm>
          <a:prstGeom prst="rect">
            <a:avLst/>
          </a:prstGeom>
        </p:spPr>
      </p:pic>
    </p:spTree>
    <p:extLst>
      <p:ext uri="{BB962C8B-B14F-4D97-AF65-F5344CB8AC3E}">
        <p14:creationId xmlns:p14="http://schemas.microsoft.com/office/powerpoint/2010/main" val="2983773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2CDB-9851-C2C7-1CB5-FA32A70E5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5636C7-4832-C9CF-FD94-BD26D6D30E8D}"/>
              </a:ext>
            </a:extLst>
          </p:cNvPr>
          <p:cNvSpPr>
            <a:spLocks noGrp="1"/>
          </p:cNvSpPr>
          <p:nvPr>
            <p:ph type="title"/>
          </p:nvPr>
        </p:nvSpPr>
        <p:spPr/>
        <p:txBody>
          <a:bodyPr/>
          <a:lstStyle/>
          <a:p>
            <a:r>
              <a:rPr lang="en-US" dirty="0"/>
              <a:t>ELCC Calculator – Winter Results – Wind </a:t>
            </a:r>
          </a:p>
        </p:txBody>
      </p:sp>
      <p:sp>
        <p:nvSpPr>
          <p:cNvPr id="4" name="Footer Placeholder 3">
            <a:extLst>
              <a:ext uri="{FF2B5EF4-FFF2-40B4-BE49-F238E27FC236}">
                <a16:creationId xmlns:a16="http://schemas.microsoft.com/office/drawing/2014/main" id="{1C199DAB-F367-364B-46CA-EDDC4EC5280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440D4D07-5289-D5A6-03C4-266D1FC0B878}"/>
              </a:ext>
            </a:extLst>
          </p:cNvPr>
          <p:cNvSpPr>
            <a:spLocks noGrp="1"/>
          </p:cNvSpPr>
          <p:nvPr>
            <p:ph type="sldNum" sz="quarter" idx="12"/>
          </p:nvPr>
        </p:nvSpPr>
        <p:spPr/>
        <p:txBody>
          <a:bodyPr/>
          <a:lstStyle/>
          <a:p>
            <a:fld id="{1BE457DC-07A4-EB43-85A4-81D9D6697F6C}" type="slidenum">
              <a:rPr lang="en-US" smtClean="0"/>
              <a:t>29</a:t>
            </a:fld>
            <a:endParaRPr lang="en-US" dirty="0"/>
          </a:p>
        </p:txBody>
      </p:sp>
      <p:pic>
        <p:nvPicPr>
          <p:cNvPr id="6" name="Picture 5">
            <a:extLst>
              <a:ext uri="{FF2B5EF4-FFF2-40B4-BE49-F238E27FC236}">
                <a16:creationId xmlns:a16="http://schemas.microsoft.com/office/drawing/2014/main" id="{6CE77AD1-2231-6A3B-28A8-8D16CDAA7E4D}"/>
              </a:ext>
            </a:extLst>
          </p:cNvPr>
          <p:cNvPicPr>
            <a:picLocks noChangeAspect="1"/>
          </p:cNvPicPr>
          <p:nvPr/>
        </p:nvPicPr>
        <p:blipFill>
          <a:blip r:embed="rId2"/>
          <a:stretch>
            <a:fillRect/>
          </a:stretch>
        </p:blipFill>
        <p:spPr>
          <a:xfrm>
            <a:off x="1194523" y="565992"/>
            <a:ext cx="6754953" cy="4011516"/>
          </a:xfrm>
          <a:prstGeom prst="rect">
            <a:avLst/>
          </a:prstGeom>
        </p:spPr>
      </p:pic>
    </p:spTree>
    <p:extLst>
      <p:ext uri="{BB962C8B-B14F-4D97-AF65-F5344CB8AC3E}">
        <p14:creationId xmlns:p14="http://schemas.microsoft.com/office/powerpoint/2010/main" val="41516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3A9A-BD78-6C5A-B1C0-784B45D64205}"/>
              </a:ext>
            </a:extLst>
          </p:cNvPr>
          <p:cNvSpPr>
            <a:spLocks noGrp="1"/>
          </p:cNvSpPr>
          <p:nvPr>
            <p:ph type="title"/>
          </p:nvPr>
        </p:nvSpPr>
        <p:spPr>
          <a:xfrm>
            <a:off x="242511" y="76346"/>
            <a:ext cx="8646621" cy="814325"/>
          </a:xfrm>
        </p:spPr>
        <p:txBody>
          <a:bodyPr/>
          <a:lstStyle/>
          <a:p>
            <a:r>
              <a:rPr lang="en-US" dirty="0"/>
              <a:t>Purpose</a:t>
            </a:r>
            <a:br>
              <a:rPr lang="en-US" dirty="0"/>
            </a:br>
            <a:endParaRPr lang="en-US" sz="2000" dirty="0"/>
          </a:p>
        </p:txBody>
      </p:sp>
      <p:sp>
        <p:nvSpPr>
          <p:cNvPr id="3" name="Content Placeholder 2">
            <a:extLst>
              <a:ext uri="{FF2B5EF4-FFF2-40B4-BE49-F238E27FC236}">
                <a16:creationId xmlns:a16="http://schemas.microsoft.com/office/drawing/2014/main" id="{39D8A12B-C9E4-284F-9016-B5221C8AF11F}"/>
              </a:ext>
            </a:extLst>
          </p:cNvPr>
          <p:cNvSpPr>
            <a:spLocks noGrp="1"/>
          </p:cNvSpPr>
          <p:nvPr>
            <p:ph idx="4294967295"/>
          </p:nvPr>
        </p:nvSpPr>
        <p:spPr>
          <a:xfrm>
            <a:off x="-176229" y="397347"/>
            <a:ext cx="8646621" cy="4054373"/>
          </a:xfrm>
        </p:spPr>
        <p:txBody>
          <a:bodyPr>
            <a:normAutofit/>
          </a:bodyPr>
          <a:lstStyle/>
          <a:p>
            <a:pPr marL="0" indent="0">
              <a:buNone/>
            </a:pPr>
            <a:endParaRPr lang="en-US" sz="2400" dirty="0"/>
          </a:p>
          <a:p>
            <a:pPr lvl="1"/>
            <a:endParaRPr lang="en-US" sz="1800" dirty="0"/>
          </a:p>
          <a:p>
            <a:pPr lvl="1"/>
            <a:r>
              <a:rPr lang="en-US" sz="1800" dirty="0"/>
              <a:t>To generate ELCCs by technology for 2 non-dispatchable technologies (e.g. 0-60GW Solar PV, 0-60GW Wind) and unlimited combinations of storage duration (X GW of 2 Hr Battery, Y GW of 4 Hr Battery, Z GW of 8 Hr Battery, etc.)</a:t>
            </a:r>
          </a:p>
          <a:p>
            <a:pPr lvl="2"/>
            <a:r>
              <a:rPr lang="en-US" dirty="0"/>
              <a:t>Approach allows the user to define any given portfolio within a specified range</a:t>
            </a:r>
          </a:p>
          <a:p>
            <a:pPr lvl="2"/>
            <a:r>
              <a:rPr lang="en-US" dirty="0"/>
              <a:t>This approach avoids intractable number of simulations to generate ELCCs</a:t>
            </a:r>
          </a:p>
          <a:p>
            <a:pPr lvl="2"/>
            <a:endParaRPr lang="en-US" sz="1400" dirty="0"/>
          </a:p>
        </p:txBody>
      </p:sp>
      <p:sp>
        <p:nvSpPr>
          <p:cNvPr id="4" name="Footer Placeholder 3">
            <a:extLst>
              <a:ext uri="{FF2B5EF4-FFF2-40B4-BE49-F238E27FC236}">
                <a16:creationId xmlns:a16="http://schemas.microsoft.com/office/drawing/2014/main" id="{C8657BDD-AE3D-1ACD-DE20-0BB4413BF32E}"/>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33E25D13-17BB-B3C3-DF7B-A99A960E60E5}"/>
              </a:ext>
            </a:extLst>
          </p:cNvPr>
          <p:cNvSpPr>
            <a:spLocks noGrp="1"/>
          </p:cNvSpPr>
          <p:nvPr>
            <p:ph type="sldNum" sz="quarter" idx="12"/>
          </p:nvPr>
        </p:nvSpPr>
        <p:spPr/>
        <p:txBody>
          <a:bodyPr/>
          <a:lstStyle/>
          <a:p>
            <a:fld id="{1BE457DC-07A4-EB43-85A4-81D9D6697F6C}" type="slidenum">
              <a:rPr lang="en-US" smtClean="0"/>
              <a:t>3</a:t>
            </a:fld>
            <a:endParaRPr lang="en-US" dirty="0"/>
          </a:p>
        </p:txBody>
      </p:sp>
    </p:spTree>
    <p:extLst>
      <p:ext uri="{BB962C8B-B14F-4D97-AF65-F5344CB8AC3E}">
        <p14:creationId xmlns:p14="http://schemas.microsoft.com/office/powerpoint/2010/main" val="3755964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27A6-B785-8BE8-60B0-4EC8ADA83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A5B90-6117-F2EE-85AE-69AB5E44CEB7}"/>
              </a:ext>
            </a:extLst>
          </p:cNvPr>
          <p:cNvSpPr>
            <a:spLocks noGrp="1"/>
          </p:cNvSpPr>
          <p:nvPr>
            <p:ph type="title"/>
          </p:nvPr>
        </p:nvSpPr>
        <p:spPr/>
        <p:txBody>
          <a:bodyPr/>
          <a:lstStyle/>
          <a:p>
            <a:r>
              <a:rPr lang="en-US" dirty="0"/>
              <a:t>ELCC Calculator – Winter Example – Storage </a:t>
            </a:r>
          </a:p>
        </p:txBody>
      </p:sp>
      <p:sp>
        <p:nvSpPr>
          <p:cNvPr id="4" name="Footer Placeholder 3">
            <a:extLst>
              <a:ext uri="{FF2B5EF4-FFF2-40B4-BE49-F238E27FC236}">
                <a16:creationId xmlns:a16="http://schemas.microsoft.com/office/drawing/2014/main" id="{9E08BC50-7EF9-57C8-1E35-1A79628E0CF8}"/>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72E0FA95-7ADC-24AC-2619-21A7A69E2B52}"/>
              </a:ext>
            </a:extLst>
          </p:cNvPr>
          <p:cNvSpPr>
            <a:spLocks noGrp="1"/>
          </p:cNvSpPr>
          <p:nvPr>
            <p:ph type="sldNum" sz="quarter" idx="12"/>
          </p:nvPr>
        </p:nvSpPr>
        <p:spPr/>
        <p:txBody>
          <a:bodyPr/>
          <a:lstStyle/>
          <a:p>
            <a:fld id="{1BE457DC-07A4-EB43-85A4-81D9D6697F6C}" type="slidenum">
              <a:rPr lang="en-US" smtClean="0"/>
              <a:t>30</a:t>
            </a:fld>
            <a:endParaRPr lang="en-US" dirty="0"/>
          </a:p>
        </p:txBody>
      </p:sp>
      <p:sp>
        <p:nvSpPr>
          <p:cNvPr id="10" name="Content Placeholder 2">
            <a:extLst>
              <a:ext uri="{FF2B5EF4-FFF2-40B4-BE49-F238E27FC236}">
                <a16:creationId xmlns:a16="http://schemas.microsoft.com/office/drawing/2014/main" id="{A41B9C40-338E-7B27-E77D-90B08BA8F1BD}"/>
              </a:ext>
            </a:extLst>
          </p:cNvPr>
          <p:cNvSpPr txBox="1">
            <a:spLocks/>
          </p:cNvSpPr>
          <p:nvPr/>
        </p:nvSpPr>
        <p:spPr>
          <a:xfrm>
            <a:off x="401837" y="4429021"/>
            <a:ext cx="8646621" cy="2801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All Storage ELCCs to be adjusted by EFORd</a:t>
            </a:r>
          </a:p>
        </p:txBody>
      </p:sp>
      <p:pic>
        <p:nvPicPr>
          <p:cNvPr id="3" name="Picture 2">
            <a:extLst>
              <a:ext uri="{FF2B5EF4-FFF2-40B4-BE49-F238E27FC236}">
                <a16:creationId xmlns:a16="http://schemas.microsoft.com/office/drawing/2014/main" id="{043C8854-1905-C903-A88E-9416085561F1}"/>
              </a:ext>
            </a:extLst>
          </p:cNvPr>
          <p:cNvPicPr>
            <a:picLocks noChangeAspect="1"/>
          </p:cNvPicPr>
          <p:nvPr/>
        </p:nvPicPr>
        <p:blipFill>
          <a:blip r:embed="rId2"/>
          <a:stretch>
            <a:fillRect/>
          </a:stretch>
        </p:blipFill>
        <p:spPr>
          <a:xfrm>
            <a:off x="2099857" y="602571"/>
            <a:ext cx="4754880" cy="3787488"/>
          </a:xfrm>
          <a:prstGeom prst="rect">
            <a:avLst/>
          </a:prstGeom>
        </p:spPr>
      </p:pic>
    </p:spTree>
    <p:extLst>
      <p:ext uri="{BB962C8B-B14F-4D97-AF65-F5344CB8AC3E}">
        <p14:creationId xmlns:p14="http://schemas.microsoft.com/office/powerpoint/2010/main" val="355931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1FB2-7F73-C540-15DE-E256E4441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231F8-9051-3FA3-1CA8-7D4463BE354A}"/>
              </a:ext>
            </a:extLst>
          </p:cNvPr>
          <p:cNvSpPr>
            <a:spLocks noGrp="1"/>
          </p:cNvSpPr>
          <p:nvPr>
            <p:ph type="title"/>
          </p:nvPr>
        </p:nvSpPr>
        <p:spPr>
          <a:xfrm>
            <a:off x="242511" y="76346"/>
            <a:ext cx="8646621" cy="814325"/>
          </a:xfrm>
        </p:spPr>
        <p:txBody>
          <a:bodyPr/>
          <a:lstStyle/>
          <a:p>
            <a:r>
              <a:rPr lang="en-US" dirty="0"/>
              <a:t>Simulated Surface</a:t>
            </a:r>
            <a:br>
              <a:rPr lang="en-US" dirty="0"/>
            </a:br>
            <a:endParaRPr lang="en-US" sz="2000" dirty="0"/>
          </a:p>
        </p:txBody>
      </p:sp>
      <p:sp>
        <p:nvSpPr>
          <p:cNvPr id="3" name="Content Placeholder 2">
            <a:extLst>
              <a:ext uri="{FF2B5EF4-FFF2-40B4-BE49-F238E27FC236}">
                <a16:creationId xmlns:a16="http://schemas.microsoft.com/office/drawing/2014/main" id="{AD9F781A-37FE-4B19-F560-A949D5C38F0E}"/>
              </a:ext>
            </a:extLst>
          </p:cNvPr>
          <p:cNvSpPr>
            <a:spLocks noGrp="1"/>
          </p:cNvSpPr>
          <p:nvPr>
            <p:ph idx="4294967295"/>
          </p:nvPr>
        </p:nvSpPr>
        <p:spPr>
          <a:xfrm>
            <a:off x="-176229" y="397347"/>
            <a:ext cx="8646621" cy="4054373"/>
          </a:xfrm>
        </p:spPr>
        <p:txBody>
          <a:bodyPr>
            <a:normAutofit/>
          </a:bodyPr>
          <a:lstStyle/>
          <a:p>
            <a:pPr marL="0" indent="0">
              <a:buNone/>
            </a:pPr>
            <a:endParaRPr lang="en-US" sz="2400" dirty="0"/>
          </a:p>
          <a:p>
            <a:pPr lvl="1"/>
            <a:endParaRPr lang="en-US" sz="1800" dirty="0"/>
          </a:p>
          <a:p>
            <a:pPr lvl="1"/>
            <a:r>
              <a:rPr lang="en-US" sz="1800" dirty="0"/>
              <a:t>Simplify problem by leveraging SERVM to produce numerous LOLE Events for combinations of solar and wind at 0.1 LOLE, and utilizing out of model approach to establish storage value for each portfolio</a:t>
            </a:r>
          </a:p>
          <a:p>
            <a:pPr lvl="2"/>
            <a:endParaRPr lang="en-US" sz="1400" dirty="0"/>
          </a:p>
        </p:txBody>
      </p:sp>
      <p:sp>
        <p:nvSpPr>
          <p:cNvPr id="4" name="Footer Placeholder 3">
            <a:extLst>
              <a:ext uri="{FF2B5EF4-FFF2-40B4-BE49-F238E27FC236}">
                <a16:creationId xmlns:a16="http://schemas.microsoft.com/office/drawing/2014/main" id="{F27026D0-EF77-EB9E-4BDA-C22EFA7929D6}"/>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47D2DE3D-B566-96A2-B033-54FD20631A6D}"/>
              </a:ext>
            </a:extLst>
          </p:cNvPr>
          <p:cNvSpPr>
            <a:spLocks noGrp="1"/>
          </p:cNvSpPr>
          <p:nvPr>
            <p:ph type="sldNum" sz="quarter" idx="12"/>
          </p:nvPr>
        </p:nvSpPr>
        <p:spPr/>
        <p:txBody>
          <a:bodyPr/>
          <a:lstStyle/>
          <a:p>
            <a:fld id="{1BE457DC-07A4-EB43-85A4-81D9D6697F6C}" type="slidenum">
              <a:rPr lang="en-US" smtClean="0"/>
              <a:t>4</a:t>
            </a:fld>
            <a:endParaRPr lang="en-US" dirty="0"/>
          </a:p>
        </p:txBody>
      </p:sp>
      <p:graphicFrame>
        <p:nvGraphicFramePr>
          <p:cNvPr id="6" name="Table 5">
            <a:extLst>
              <a:ext uri="{FF2B5EF4-FFF2-40B4-BE49-F238E27FC236}">
                <a16:creationId xmlns:a16="http://schemas.microsoft.com/office/drawing/2014/main" id="{8718EC0B-3BCF-772B-CB56-5AA47B0C56D1}"/>
              </a:ext>
            </a:extLst>
          </p:cNvPr>
          <p:cNvGraphicFramePr>
            <a:graphicFrameLocks noGrp="1"/>
          </p:cNvGraphicFramePr>
          <p:nvPr>
            <p:extLst>
              <p:ext uri="{D42A27DB-BD31-4B8C-83A1-F6EECF244321}">
                <p14:modId xmlns:p14="http://schemas.microsoft.com/office/powerpoint/2010/main" val="1463909772"/>
              </p:ext>
            </p:extLst>
          </p:nvPr>
        </p:nvGraphicFramePr>
        <p:xfrm>
          <a:off x="2044700" y="1991632"/>
          <a:ext cx="5054600" cy="2314575"/>
        </p:xfrm>
        <a:graphic>
          <a:graphicData uri="http://schemas.openxmlformats.org/drawingml/2006/table">
            <a:tbl>
              <a:tblPr/>
              <a:tblGrid>
                <a:gridCol w="254000">
                  <a:extLst>
                    <a:ext uri="{9D8B030D-6E8A-4147-A177-3AD203B41FA5}">
                      <a16:colId xmlns:a16="http://schemas.microsoft.com/office/drawing/2014/main" val="957001858"/>
                    </a:ext>
                  </a:extLst>
                </a:gridCol>
                <a:gridCol w="533400">
                  <a:extLst>
                    <a:ext uri="{9D8B030D-6E8A-4147-A177-3AD203B41FA5}">
                      <a16:colId xmlns:a16="http://schemas.microsoft.com/office/drawing/2014/main" val="3108173575"/>
                    </a:ext>
                  </a:extLst>
                </a:gridCol>
                <a:gridCol w="533400">
                  <a:extLst>
                    <a:ext uri="{9D8B030D-6E8A-4147-A177-3AD203B41FA5}">
                      <a16:colId xmlns:a16="http://schemas.microsoft.com/office/drawing/2014/main" val="1214909056"/>
                    </a:ext>
                  </a:extLst>
                </a:gridCol>
                <a:gridCol w="533400">
                  <a:extLst>
                    <a:ext uri="{9D8B030D-6E8A-4147-A177-3AD203B41FA5}">
                      <a16:colId xmlns:a16="http://schemas.microsoft.com/office/drawing/2014/main" val="4003935509"/>
                    </a:ext>
                  </a:extLst>
                </a:gridCol>
                <a:gridCol w="533400">
                  <a:extLst>
                    <a:ext uri="{9D8B030D-6E8A-4147-A177-3AD203B41FA5}">
                      <a16:colId xmlns:a16="http://schemas.microsoft.com/office/drawing/2014/main" val="3370884246"/>
                    </a:ext>
                  </a:extLst>
                </a:gridCol>
                <a:gridCol w="533400">
                  <a:extLst>
                    <a:ext uri="{9D8B030D-6E8A-4147-A177-3AD203B41FA5}">
                      <a16:colId xmlns:a16="http://schemas.microsoft.com/office/drawing/2014/main" val="2038221545"/>
                    </a:ext>
                  </a:extLst>
                </a:gridCol>
                <a:gridCol w="533400">
                  <a:extLst>
                    <a:ext uri="{9D8B030D-6E8A-4147-A177-3AD203B41FA5}">
                      <a16:colId xmlns:a16="http://schemas.microsoft.com/office/drawing/2014/main" val="142178415"/>
                    </a:ext>
                  </a:extLst>
                </a:gridCol>
                <a:gridCol w="533400">
                  <a:extLst>
                    <a:ext uri="{9D8B030D-6E8A-4147-A177-3AD203B41FA5}">
                      <a16:colId xmlns:a16="http://schemas.microsoft.com/office/drawing/2014/main" val="2441972277"/>
                    </a:ext>
                  </a:extLst>
                </a:gridCol>
                <a:gridCol w="533400">
                  <a:extLst>
                    <a:ext uri="{9D8B030D-6E8A-4147-A177-3AD203B41FA5}">
                      <a16:colId xmlns:a16="http://schemas.microsoft.com/office/drawing/2014/main" val="2991805067"/>
                    </a:ext>
                  </a:extLst>
                </a:gridCol>
                <a:gridCol w="533400">
                  <a:extLst>
                    <a:ext uri="{9D8B030D-6E8A-4147-A177-3AD203B41FA5}">
                      <a16:colId xmlns:a16="http://schemas.microsoft.com/office/drawing/2014/main" val="1568410363"/>
                    </a:ext>
                  </a:extLst>
                </a:gridCol>
              </a:tblGrid>
              <a:tr h="20002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8">
                  <a:txBody>
                    <a:bodyPr/>
                    <a:lstStyle/>
                    <a:p>
                      <a:pPr algn="ctr" fontAlgn="b"/>
                      <a:r>
                        <a:rPr lang="en-US" sz="1100" b="1" i="0" u="none" strike="noStrike">
                          <a:solidFill>
                            <a:srgbClr val="000000"/>
                          </a:solidFill>
                          <a:effectLst/>
                          <a:latin typeface="Calibri" panose="020F0502020204030204" pitchFamily="34" charset="0"/>
                        </a:rPr>
                        <a:t>Wind MW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7133711"/>
                  </a:ext>
                </a:extLst>
              </a:tr>
              <a:tr h="200025">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30,000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35,000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40,000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45,000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50,000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55,000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60,000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1223271"/>
                  </a:ext>
                </a:extLst>
              </a:tr>
              <a:tr h="190500">
                <a:tc rowSpan="10">
                  <a:txBody>
                    <a:bodyPr/>
                    <a:lstStyle/>
                    <a:p>
                      <a:pPr algn="ctr" fontAlgn="ctr"/>
                      <a:r>
                        <a:rPr lang="en-US" sz="1100" b="1" i="0" u="none" strike="noStrike">
                          <a:solidFill>
                            <a:srgbClr val="000000"/>
                          </a:solidFill>
                          <a:effectLst/>
                          <a:latin typeface="Calibri" panose="020F0502020204030204" pitchFamily="34" charset="0"/>
                        </a:rPr>
                        <a:t>Solar MW</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579935513"/>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20,000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02054702"/>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25,000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735119808"/>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30,000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035199203"/>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35,000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146094623"/>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40,000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71185545"/>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45,000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595390992"/>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50,000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785124889"/>
                  </a:ext>
                </a:extLst>
              </a:tr>
              <a:tr h="19050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55,000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06281906"/>
                  </a:ext>
                </a:extLst>
              </a:tr>
              <a:tr h="200025">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   60,000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l" rtl="0"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224017515"/>
                  </a:ext>
                </a:extLst>
              </a:tr>
            </a:tbl>
          </a:graphicData>
        </a:graphic>
      </p:graphicFrame>
    </p:spTree>
    <p:extLst>
      <p:ext uri="{BB962C8B-B14F-4D97-AF65-F5344CB8AC3E}">
        <p14:creationId xmlns:p14="http://schemas.microsoft.com/office/powerpoint/2010/main" val="354776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8D4C-BB9D-B6B1-0773-798C3D9F5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07B25-9E4F-9861-B9E8-DBDFB7088A1B}"/>
              </a:ext>
            </a:extLst>
          </p:cNvPr>
          <p:cNvSpPr>
            <a:spLocks noGrp="1"/>
          </p:cNvSpPr>
          <p:nvPr>
            <p:ph type="title"/>
          </p:nvPr>
        </p:nvSpPr>
        <p:spPr/>
        <p:txBody>
          <a:bodyPr/>
          <a:lstStyle/>
          <a:p>
            <a:r>
              <a:rPr lang="en-US" dirty="0"/>
              <a:t>Marginal Versus Average ELCC</a:t>
            </a:r>
          </a:p>
        </p:txBody>
      </p:sp>
      <p:sp>
        <p:nvSpPr>
          <p:cNvPr id="4" name="Footer Placeholder 3">
            <a:extLst>
              <a:ext uri="{FF2B5EF4-FFF2-40B4-BE49-F238E27FC236}">
                <a16:creationId xmlns:a16="http://schemas.microsoft.com/office/drawing/2014/main" id="{F8E4989A-9535-20CE-5F96-55BA515AFD28}"/>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0F2D9F44-80C8-4221-B330-9DEB7105530C}"/>
              </a:ext>
            </a:extLst>
          </p:cNvPr>
          <p:cNvSpPr>
            <a:spLocks noGrp="1"/>
          </p:cNvSpPr>
          <p:nvPr>
            <p:ph type="sldNum" sz="quarter" idx="12"/>
          </p:nvPr>
        </p:nvSpPr>
        <p:spPr/>
        <p:txBody>
          <a:bodyPr/>
          <a:lstStyle/>
          <a:p>
            <a:fld id="{1BE457DC-07A4-EB43-85A4-81D9D6697F6C}" type="slidenum">
              <a:rPr lang="en-US" smtClean="0"/>
              <a:t>5</a:t>
            </a:fld>
            <a:endParaRPr lang="en-US" dirty="0"/>
          </a:p>
        </p:txBody>
      </p:sp>
      <p:pic>
        <p:nvPicPr>
          <p:cNvPr id="7" name="Picture 6">
            <a:extLst>
              <a:ext uri="{FF2B5EF4-FFF2-40B4-BE49-F238E27FC236}">
                <a16:creationId xmlns:a16="http://schemas.microsoft.com/office/drawing/2014/main" id="{B014DEDF-7B34-4E67-0691-67335B7397E8}"/>
              </a:ext>
            </a:extLst>
          </p:cNvPr>
          <p:cNvPicPr>
            <a:picLocks noChangeAspect="1"/>
          </p:cNvPicPr>
          <p:nvPr/>
        </p:nvPicPr>
        <p:blipFill>
          <a:blip r:embed="rId2"/>
          <a:stretch>
            <a:fillRect/>
          </a:stretch>
        </p:blipFill>
        <p:spPr>
          <a:xfrm>
            <a:off x="3941513" y="733476"/>
            <a:ext cx="4871036" cy="3676548"/>
          </a:xfrm>
          <a:prstGeom prst="rect">
            <a:avLst/>
          </a:prstGeom>
        </p:spPr>
      </p:pic>
      <p:sp>
        <p:nvSpPr>
          <p:cNvPr id="8" name="TextBox 7">
            <a:extLst>
              <a:ext uri="{FF2B5EF4-FFF2-40B4-BE49-F238E27FC236}">
                <a16:creationId xmlns:a16="http://schemas.microsoft.com/office/drawing/2014/main" id="{641988AD-2FC9-544B-FB4D-0DE6C083F323}"/>
              </a:ext>
            </a:extLst>
          </p:cNvPr>
          <p:cNvSpPr txBox="1"/>
          <p:nvPr/>
        </p:nvSpPr>
        <p:spPr>
          <a:xfrm>
            <a:off x="2339340" y="4141043"/>
            <a:ext cx="6549792" cy="646331"/>
          </a:xfrm>
          <a:prstGeom prst="rect">
            <a:avLst/>
          </a:prstGeom>
          <a:noFill/>
        </p:spPr>
        <p:txBody>
          <a:bodyPr wrap="square">
            <a:spAutoFit/>
          </a:bodyPr>
          <a:lstStyle/>
          <a:p>
            <a:r>
              <a:rPr lang="en-US" sz="900" b="1" i="1" u="none" strike="noStrike" dirty="0">
                <a:solidFill>
                  <a:srgbClr val="003594"/>
                </a:solidFill>
                <a:effectLst/>
                <a:latin typeface="houschka-pro"/>
              </a:rPr>
              <a:t>Adapted from:</a:t>
            </a:r>
          </a:p>
          <a:p>
            <a:r>
              <a:rPr lang="en-US" sz="900" b="1" i="1" u="none" strike="noStrike" dirty="0">
                <a:solidFill>
                  <a:srgbClr val="003594"/>
                </a:solidFill>
                <a:effectLst/>
                <a:latin typeface="houschka-pro"/>
              </a:rPr>
              <a:t>A review of the latest developments in ISO/RTOs across the country</a:t>
            </a:r>
            <a:br>
              <a:rPr lang="en-US" sz="900" i="1" dirty="0"/>
            </a:br>
            <a:r>
              <a:rPr lang="en-US" sz="900" b="0" i="1" dirty="0">
                <a:solidFill>
                  <a:srgbClr val="000000"/>
                </a:solidFill>
                <a:effectLst/>
                <a:latin typeface="houschka-pro"/>
              </a:rPr>
              <a:t>Zachary Ming, E3</a:t>
            </a:r>
          </a:p>
          <a:p>
            <a:r>
              <a:rPr lang="en-US" sz="900" i="1" dirty="0"/>
              <a:t>https://www.naruc.org/core-sectors/electricity-energy/bulk-power-system/bulk-power-system-learning-modules/</a:t>
            </a:r>
          </a:p>
        </p:txBody>
      </p:sp>
      <p:sp>
        <p:nvSpPr>
          <p:cNvPr id="3" name="Content Placeholder 2">
            <a:extLst>
              <a:ext uri="{FF2B5EF4-FFF2-40B4-BE49-F238E27FC236}">
                <a16:creationId xmlns:a16="http://schemas.microsoft.com/office/drawing/2014/main" id="{AE267737-97F6-946D-83FA-D165BC1FFCFF}"/>
              </a:ext>
            </a:extLst>
          </p:cNvPr>
          <p:cNvSpPr txBox="1">
            <a:spLocks/>
          </p:cNvSpPr>
          <p:nvPr/>
        </p:nvSpPr>
        <p:spPr>
          <a:xfrm>
            <a:off x="242511" y="1033580"/>
            <a:ext cx="3736095" cy="41099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For each solar and wind combination at 0.1 LOLE, and for each day with any EUE, the peak shaving capability of storage technology/ technologies can be calculated in Excel, then calibrated to SERVM simulations</a:t>
            </a:r>
          </a:p>
          <a:p>
            <a:pPr marL="342900" lvl="1" indent="0">
              <a:buFont typeface="Arial" panose="020B0604020202020204" pitchFamily="34" charset="0"/>
              <a:buNone/>
            </a:pPr>
            <a:endParaRPr lang="en-US" dirty="0"/>
          </a:p>
        </p:txBody>
      </p:sp>
    </p:spTree>
    <p:extLst>
      <p:ext uri="{BB962C8B-B14F-4D97-AF65-F5344CB8AC3E}">
        <p14:creationId xmlns:p14="http://schemas.microsoft.com/office/powerpoint/2010/main" val="192301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6571-00CF-13F1-43C9-DAA652468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96674-3B75-B9BF-BEEF-A6741EA3411C}"/>
              </a:ext>
            </a:extLst>
          </p:cNvPr>
          <p:cNvSpPr>
            <a:spLocks noGrp="1"/>
          </p:cNvSpPr>
          <p:nvPr>
            <p:ph type="title"/>
          </p:nvPr>
        </p:nvSpPr>
        <p:spPr/>
        <p:txBody>
          <a:bodyPr/>
          <a:lstStyle/>
          <a:p>
            <a:r>
              <a:rPr lang="en-US" dirty="0"/>
              <a:t>Risk Period Mapping</a:t>
            </a:r>
          </a:p>
        </p:txBody>
      </p:sp>
      <p:sp>
        <p:nvSpPr>
          <p:cNvPr id="3" name="Content Placeholder 2">
            <a:extLst>
              <a:ext uri="{FF2B5EF4-FFF2-40B4-BE49-F238E27FC236}">
                <a16:creationId xmlns:a16="http://schemas.microsoft.com/office/drawing/2014/main" id="{1CC059F6-A7E2-C5CF-EA8F-8CEDF3009041}"/>
              </a:ext>
            </a:extLst>
          </p:cNvPr>
          <p:cNvSpPr>
            <a:spLocks noGrp="1"/>
          </p:cNvSpPr>
          <p:nvPr>
            <p:ph idx="4294967295"/>
          </p:nvPr>
        </p:nvSpPr>
        <p:spPr>
          <a:xfrm>
            <a:off x="4655820" y="580644"/>
            <a:ext cx="4096294" cy="4109920"/>
          </a:xfrm>
        </p:spPr>
        <p:txBody>
          <a:bodyPr>
            <a:normAutofit/>
          </a:bodyPr>
          <a:lstStyle/>
          <a:p>
            <a:r>
              <a:rPr lang="en-US" dirty="0"/>
              <a:t>Risk periods were an output of the model; NOT a predefined input to the study</a:t>
            </a:r>
          </a:p>
          <a:p>
            <a:r>
              <a:rPr lang="en-US" dirty="0"/>
              <a:t>Winter risk did not shift between gross load and net load</a:t>
            </a:r>
          </a:p>
          <a:p>
            <a:pPr marL="0" indent="0">
              <a:buNone/>
            </a:pPr>
            <a:endParaRPr lang="en-US" dirty="0"/>
          </a:p>
        </p:txBody>
      </p:sp>
      <p:sp>
        <p:nvSpPr>
          <p:cNvPr id="4" name="Footer Placeholder 3">
            <a:extLst>
              <a:ext uri="{FF2B5EF4-FFF2-40B4-BE49-F238E27FC236}">
                <a16:creationId xmlns:a16="http://schemas.microsoft.com/office/drawing/2014/main" id="{0F4D33E0-6B63-EEDF-C8FC-8436A57EF1C6}"/>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CD65847F-0979-51C0-59F3-950FCCF9D656}"/>
              </a:ext>
            </a:extLst>
          </p:cNvPr>
          <p:cNvSpPr>
            <a:spLocks noGrp="1"/>
          </p:cNvSpPr>
          <p:nvPr>
            <p:ph type="sldNum" sz="quarter" idx="12"/>
          </p:nvPr>
        </p:nvSpPr>
        <p:spPr/>
        <p:txBody>
          <a:bodyPr/>
          <a:lstStyle/>
          <a:p>
            <a:fld id="{1BE457DC-07A4-EB43-85A4-81D9D6697F6C}" type="slidenum">
              <a:rPr lang="en-US" smtClean="0"/>
              <a:t>6</a:t>
            </a:fld>
            <a:endParaRPr lang="en-US" dirty="0"/>
          </a:p>
        </p:txBody>
      </p:sp>
      <p:pic>
        <p:nvPicPr>
          <p:cNvPr id="8" name="Picture 7">
            <a:extLst>
              <a:ext uri="{FF2B5EF4-FFF2-40B4-BE49-F238E27FC236}">
                <a16:creationId xmlns:a16="http://schemas.microsoft.com/office/drawing/2014/main" id="{91BB6084-E438-D7F5-5AA3-64B826BB8DBE}"/>
              </a:ext>
            </a:extLst>
          </p:cNvPr>
          <p:cNvPicPr>
            <a:picLocks noChangeAspect="1"/>
          </p:cNvPicPr>
          <p:nvPr/>
        </p:nvPicPr>
        <p:blipFill>
          <a:blip r:embed="rId2"/>
          <a:stretch>
            <a:fillRect/>
          </a:stretch>
        </p:blipFill>
        <p:spPr>
          <a:xfrm>
            <a:off x="171349" y="3097861"/>
            <a:ext cx="4169261" cy="1344599"/>
          </a:xfrm>
          <a:prstGeom prst="rect">
            <a:avLst/>
          </a:prstGeom>
        </p:spPr>
      </p:pic>
      <p:sp>
        <p:nvSpPr>
          <p:cNvPr id="9" name="TextBox 8">
            <a:extLst>
              <a:ext uri="{FF2B5EF4-FFF2-40B4-BE49-F238E27FC236}">
                <a16:creationId xmlns:a16="http://schemas.microsoft.com/office/drawing/2014/main" id="{78EE730F-1D15-5469-DA46-CD218EE952C3}"/>
              </a:ext>
            </a:extLst>
          </p:cNvPr>
          <p:cNvSpPr txBox="1"/>
          <p:nvPr/>
        </p:nvSpPr>
        <p:spPr>
          <a:xfrm>
            <a:off x="171349" y="814347"/>
            <a:ext cx="4572000" cy="307777"/>
          </a:xfrm>
          <a:prstGeom prst="rect">
            <a:avLst/>
          </a:prstGeom>
          <a:noFill/>
        </p:spPr>
        <p:txBody>
          <a:bodyPr wrap="square">
            <a:spAutoFit/>
          </a:bodyPr>
          <a:lstStyle/>
          <a:p>
            <a:r>
              <a:rPr lang="en-US" sz="1400" dirty="0"/>
              <a:t>Gross Load – Afternoon Risk Period – Average ELCC</a:t>
            </a:r>
          </a:p>
        </p:txBody>
      </p:sp>
      <p:sp>
        <p:nvSpPr>
          <p:cNvPr id="11" name="TextBox 10">
            <a:extLst>
              <a:ext uri="{FF2B5EF4-FFF2-40B4-BE49-F238E27FC236}">
                <a16:creationId xmlns:a16="http://schemas.microsoft.com/office/drawing/2014/main" id="{6BD786F8-A786-FC75-DF37-568B075BF121}"/>
              </a:ext>
            </a:extLst>
          </p:cNvPr>
          <p:cNvSpPr txBox="1"/>
          <p:nvPr/>
        </p:nvSpPr>
        <p:spPr>
          <a:xfrm>
            <a:off x="83820" y="2714247"/>
            <a:ext cx="4572000" cy="307777"/>
          </a:xfrm>
          <a:prstGeom prst="rect">
            <a:avLst/>
          </a:prstGeom>
          <a:noFill/>
        </p:spPr>
        <p:txBody>
          <a:bodyPr wrap="square">
            <a:spAutoFit/>
          </a:bodyPr>
          <a:lstStyle/>
          <a:p>
            <a:r>
              <a:rPr lang="en-US" sz="1400" dirty="0"/>
              <a:t>Net Load – Evening Risk Period – Marginal ELCC</a:t>
            </a:r>
          </a:p>
        </p:txBody>
      </p:sp>
      <p:sp>
        <p:nvSpPr>
          <p:cNvPr id="14" name="Rectangle 13">
            <a:extLst>
              <a:ext uri="{FF2B5EF4-FFF2-40B4-BE49-F238E27FC236}">
                <a16:creationId xmlns:a16="http://schemas.microsoft.com/office/drawing/2014/main" id="{7F987664-077F-7CE0-039B-4D181EFE0234}"/>
              </a:ext>
            </a:extLst>
          </p:cNvPr>
          <p:cNvSpPr/>
          <p:nvPr/>
        </p:nvSpPr>
        <p:spPr>
          <a:xfrm>
            <a:off x="3284220" y="3657600"/>
            <a:ext cx="737653" cy="512956"/>
          </a:xfrm>
          <a:prstGeom prst="rect">
            <a:avLst/>
          </a:prstGeom>
          <a:solidFill>
            <a:srgbClr val="FFC000">
              <a:alpha val="45000"/>
            </a:srgbClr>
          </a:solid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D561EC03-FBB3-A2AD-CCD0-6DEF774E784C}"/>
              </a:ext>
            </a:extLst>
          </p:cNvPr>
          <p:cNvPicPr>
            <a:picLocks noChangeAspect="1"/>
          </p:cNvPicPr>
          <p:nvPr/>
        </p:nvPicPr>
        <p:blipFill>
          <a:blip r:embed="rId3"/>
          <a:stretch>
            <a:fillRect/>
          </a:stretch>
        </p:blipFill>
        <p:spPr>
          <a:xfrm>
            <a:off x="195413" y="1286712"/>
            <a:ext cx="4208947" cy="1348892"/>
          </a:xfrm>
          <a:prstGeom prst="rect">
            <a:avLst/>
          </a:prstGeom>
        </p:spPr>
      </p:pic>
      <p:sp>
        <p:nvSpPr>
          <p:cNvPr id="17" name="Rectangle 16">
            <a:extLst>
              <a:ext uri="{FF2B5EF4-FFF2-40B4-BE49-F238E27FC236}">
                <a16:creationId xmlns:a16="http://schemas.microsoft.com/office/drawing/2014/main" id="{497022C0-2EB7-6AF3-C62C-1EB2A3EBAAC5}"/>
              </a:ext>
            </a:extLst>
          </p:cNvPr>
          <p:cNvSpPr/>
          <p:nvPr/>
        </p:nvSpPr>
        <p:spPr>
          <a:xfrm>
            <a:off x="2356624" y="1880839"/>
            <a:ext cx="1070517" cy="475785"/>
          </a:xfrm>
          <a:prstGeom prst="rect">
            <a:avLst/>
          </a:prstGeom>
          <a:solidFill>
            <a:srgbClr val="FFC000">
              <a:alpha val="45000"/>
            </a:srgbClr>
          </a:solid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5857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ELCC Calculation Strategy</a:t>
            </a:r>
          </a:p>
        </p:txBody>
      </p:sp>
      <p:sp>
        <p:nvSpPr>
          <p:cNvPr id="3" name="Content Placeholder 2">
            <a:extLst>
              <a:ext uri="{FF2B5EF4-FFF2-40B4-BE49-F238E27FC236}">
                <a16:creationId xmlns:a16="http://schemas.microsoft.com/office/drawing/2014/main" id="{1B686140-DC94-BB2E-9D72-35600A6A036C}"/>
              </a:ext>
            </a:extLst>
          </p:cNvPr>
          <p:cNvSpPr>
            <a:spLocks noGrp="1"/>
          </p:cNvSpPr>
          <p:nvPr>
            <p:ph idx="4294967295"/>
          </p:nvPr>
        </p:nvSpPr>
        <p:spPr>
          <a:xfrm>
            <a:off x="242511" y="1033580"/>
            <a:ext cx="3736095" cy="4109920"/>
          </a:xfrm>
        </p:spPr>
        <p:txBody>
          <a:bodyPr>
            <a:normAutofit/>
          </a:bodyPr>
          <a:lstStyle/>
          <a:p>
            <a:r>
              <a:rPr lang="en-US" sz="2400" dirty="0"/>
              <a:t>For each solar and wind combination at 0.1 LOLE*, and for each day with any EUE, the peak shaving capability of storage technology/ technologies can be calculated in Excel, then calibrated to SERVM simulations</a:t>
            </a:r>
            <a:endParaRPr lang="en-US" dirty="0"/>
          </a:p>
          <a:p>
            <a:pPr marL="342900" lvl="1" indent="0">
              <a:buNone/>
            </a:pPr>
            <a:endParaRPr lang="en-US" dirty="0"/>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7</a:t>
            </a:fld>
            <a:endParaRPr lang="en-US" dirty="0"/>
          </a:p>
        </p:txBody>
      </p:sp>
      <p:pic>
        <p:nvPicPr>
          <p:cNvPr id="6" name="Picture 5">
            <a:extLst>
              <a:ext uri="{FF2B5EF4-FFF2-40B4-BE49-F238E27FC236}">
                <a16:creationId xmlns:a16="http://schemas.microsoft.com/office/drawing/2014/main" id="{7749738C-5126-E93A-A4E1-9EAAE019B16E}"/>
              </a:ext>
            </a:extLst>
          </p:cNvPr>
          <p:cNvPicPr>
            <a:picLocks noChangeAspect="1"/>
          </p:cNvPicPr>
          <p:nvPr/>
        </p:nvPicPr>
        <p:blipFill>
          <a:blip r:embed="rId2"/>
          <a:stretch>
            <a:fillRect/>
          </a:stretch>
        </p:blipFill>
        <p:spPr>
          <a:xfrm>
            <a:off x="3978606" y="1124927"/>
            <a:ext cx="4846740" cy="3212870"/>
          </a:xfrm>
          <a:prstGeom prst="rect">
            <a:avLst/>
          </a:prstGeom>
        </p:spPr>
      </p:pic>
      <p:sp>
        <p:nvSpPr>
          <p:cNvPr id="7" name="Content Placeholder 2">
            <a:extLst>
              <a:ext uri="{FF2B5EF4-FFF2-40B4-BE49-F238E27FC236}">
                <a16:creationId xmlns:a16="http://schemas.microsoft.com/office/drawing/2014/main" id="{6F71D518-8AAA-46BB-CEDB-9FDBA27726C0}"/>
              </a:ext>
            </a:extLst>
          </p:cNvPr>
          <p:cNvSpPr txBox="1">
            <a:spLocks/>
          </p:cNvSpPr>
          <p:nvPr/>
        </p:nvSpPr>
        <p:spPr>
          <a:xfrm>
            <a:off x="1945209" y="4399685"/>
            <a:ext cx="4974784" cy="3409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i="1" dirty="0"/>
              <a:t>*0.1 LOLE is a proxy for the reliability standard </a:t>
            </a:r>
          </a:p>
          <a:p>
            <a:pPr lvl="1"/>
            <a:endParaRPr lang="en-US" sz="1600" i="1" dirty="0"/>
          </a:p>
        </p:txBody>
      </p:sp>
    </p:spTree>
    <p:extLst>
      <p:ext uri="{BB962C8B-B14F-4D97-AF65-F5344CB8AC3E}">
        <p14:creationId xmlns:p14="http://schemas.microsoft.com/office/powerpoint/2010/main" val="411654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Storage ELCC Quantification</a:t>
            </a:r>
          </a:p>
        </p:txBody>
      </p:sp>
      <p:sp>
        <p:nvSpPr>
          <p:cNvPr id="3" name="Content Placeholder 2">
            <a:extLst>
              <a:ext uri="{FF2B5EF4-FFF2-40B4-BE49-F238E27FC236}">
                <a16:creationId xmlns:a16="http://schemas.microsoft.com/office/drawing/2014/main" id="{1B686140-DC94-BB2E-9D72-35600A6A036C}"/>
              </a:ext>
            </a:extLst>
          </p:cNvPr>
          <p:cNvSpPr>
            <a:spLocks noGrp="1"/>
          </p:cNvSpPr>
          <p:nvPr>
            <p:ph idx="4294967295"/>
          </p:nvPr>
        </p:nvSpPr>
        <p:spPr>
          <a:xfrm>
            <a:off x="242510" y="580644"/>
            <a:ext cx="4606581" cy="4109920"/>
          </a:xfrm>
        </p:spPr>
        <p:txBody>
          <a:bodyPr>
            <a:normAutofit/>
          </a:bodyPr>
          <a:lstStyle/>
          <a:p>
            <a:r>
              <a:rPr lang="en-US" sz="2400" dirty="0"/>
              <a:t>Storage is used to shave the net load peak in ascending order of storage duration</a:t>
            </a:r>
          </a:p>
          <a:p>
            <a:r>
              <a:rPr lang="en-US" dirty="0"/>
              <a:t>Peak shaved MW for each class of duration defines its average ELCC</a:t>
            </a:r>
          </a:p>
          <a:p>
            <a:pPr marL="342900" lvl="1" indent="0">
              <a:buNone/>
            </a:pPr>
            <a:endParaRPr lang="en-US" dirty="0"/>
          </a:p>
          <a:p>
            <a:pPr marL="342900" lvl="1" indent="0">
              <a:buNone/>
            </a:pPr>
            <a:endParaRPr lang="en-US" dirty="0"/>
          </a:p>
        </p:txBody>
      </p:sp>
      <p:sp>
        <p:nvSpPr>
          <p:cNvPr id="4" name="Footer Placeholder 3">
            <a:extLst>
              <a:ext uri="{FF2B5EF4-FFF2-40B4-BE49-F238E27FC236}">
                <a16:creationId xmlns:a16="http://schemas.microsoft.com/office/drawing/2014/main" id="{A631E851-F22E-BCF0-4FBC-6631AA43B837}"/>
              </a:ext>
            </a:extLst>
          </p:cNvPr>
          <p:cNvSpPr>
            <a:spLocks noGrp="1"/>
          </p:cNvSpPr>
          <p:nvPr>
            <p:ph type="ftr" sz="quarter" idx="11"/>
          </p:nvPr>
        </p:nvSpPr>
        <p:spPr/>
        <p:txBody>
          <a:bodyPr/>
          <a:lstStyle/>
          <a:p>
            <a:r>
              <a:rPr lang="en-US"/>
              <a:t>PowerGEM</a:t>
            </a:r>
            <a:endParaRPr lang="en-US" dirty="0"/>
          </a:p>
        </p:txBody>
      </p:sp>
      <p:sp>
        <p:nvSpPr>
          <p:cNvPr id="5" name="Slide Number Placeholder 4">
            <a:extLst>
              <a:ext uri="{FF2B5EF4-FFF2-40B4-BE49-F238E27FC236}">
                <a16:creationId xmlns:a16="http://schemas.microsoft.com/office/drawing/2014/main" id="{69C0462B-C337-93F4-ED20-2547DBEA9EDA}"/>
              </a:ext>
            </a:extLst>
          </p:cNvPr>
          <p:cNvSpPr>
            <a:spLocks noGrp="1"/>
          </p:cNvSpPr>
          <p:nvPr>
            <p:ph type="sldNum" sz="quarter" idx="12"/>
          </p:nvPr>
        </p:nvSpPr>
        <p:spPr/>
        <p:txBody>
          <a:bodyPr/>
          <a:lstStyle/>
          <a:p>
            <a:fld id="{1BE457DC-07A4-EB43-85A4-81D9D6697F6C}" type="slidenum">
              <a:rPr lang="en-US" smtClean="0"/>
              <a:t>8</a:t>
            </a:fld>
            <a:endParaRPr lang="en-US" dirty="0"/>
          </a:p>
        </p:txBody>
      </p:sp>
      <p:pic>
        <p:nvPicPr>
          <p:cNvPr id="12" name="Picture 11">
            <a:extLst>
              <a:ext uri="{FF2B5EF4-FFF2-40B4-BE49-F238E27FC236}">
                <a16:creationId xmlns:a16="http://schemas.microsoft.com/office/drawing/2014/main" id="{9D20CC13-46A0-3D40-29DB-3A6E33CBD180}"/>
              </a:ext>
            </a:extLst>
          </p:cNvPr>
          <p:cNvPicPr>
            <a:picLocks noChangeAspect="1"/>
          </p:cNvPicPr>
          <p:nvPr/>
        </p:nvPicPr>
        <p:blipFill>
          <a:blip r:embed="rId2"/>
          <a:stretch>
            <a:fillRect/>
          </a:stretch>
        </p:blipFill>
        <p:spPr>
          <a:xfrm>
            <a:off x="4628346" y="580643"/>
            <a:ext cx="4182218" cy="2956816"/>
          </a:xfrm>
          <a:prstGeom prst="rect">
            <a:avLst/>
          </a:prstGeom>
        </p:spPr>
      </p:pic>
      <p:graphicFrame>
        <p:nvGraphicFramePr>
          <p:cNvPr id="13" name="Content Placeholder 6">
            <a:extLst>
              <a:ext uri="{FF2B5EF4-FFF2-40B4-BE49-F238E27FC236}">
                <a16:creationId xmlns:a16="http://schemas.microsoft.com/office/drawing/2014/main" id="{95D18FD3-5335-6ACF-9F35-D92E256F36F1}"/>
              </a:ext>
            </a:extLst>
          </p:cNvPr>
          <p:cNvGraphicFramePr>
            <a:graphicFrameLocks noGrp="1"/>
          </p:cNvGraphicFramePr>
          <p:nvPr>
            <p:ph idx="1"/>
            <p:extLst>
              <p:ext uri="{D42A27DB-BD31-4B8C-83A1-F6EECF244321}">
                <p14:modId xmlns:p14="http://schemas.microsoft.com/office/powerpoint/2010/main" val="2718528770"/>
              </p:ext>
            </p:extLst>
          </p:nvPr>
        </p:nvGraphicFramePr>
        <p:xfrm>
          <a:off x="590695" y="2732944"/>
          <a:ext cx="4297680" cy="1829912"/>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603997657"/>
                    </a:ext>
                  </a:extLst>
                </a:gridCol>
                <a:gridCol w="731520">
                  <a:extLst>
                    <a:ext uri="{9D8B030D-6E8A-4147-A177-3AD203B41FA5}">
                      <a16:colId xmlns:a16="http://schemas.microsoft.com/office/drawing/2014/main" val="2469650274"/>
                    </a:ext>
                  </a:extLst>
                </a:gridCol>
                <a:gridCol w="640080">
                  <a:extLst>
                    <a:ext uri="{9D8B030D-6E8A-4147-A177-3AD203B41FA5}">
                      <a16:colId xmlns:a16="http://schemas.microsoft.com/office/drawing/2014/main" val="2106365905"/>
                    </a:ext>
                  </a:extLst>
                </a:gridCol>
                <a:gridCol w="548640">
                  <a:extLst>
                    <a:ext uri="{9D8B030D-6E8A-4147-A177-3AD203B41FA5}">
                      <a16:colId xmlns:a16="http://schemas.microsoft.com/office/drawing/2014/main" val="1310800669"/>
                    </a:ext>
                  </a:extLst>
                </a:gridCol>
                <a:gridCol w="914400">
                  <a:extLst>
                    <a:ext uri="{9D8B030D-6E8A-4147-A177-3AD203B41FA5}">
                      <a16:colId xmlns:a16="http://schemas.microsoft.com/office/drawing/2014/main" val="2433494237"/>
                    </a:ext>
                  </a:extLst>
                </a:gridCol>
                <a:gridCol w="731520">
                  <a:extLst>
                    <a:ext uri="{9D8B030D-6E8A-4147-A177-3AD203B41FA5}">
                      <a16:colId xmlns:a16="http://schemas.microsoft.com/office/drawing/2014/main" val="2433922355"/>
                    </a:ext>
                  </a:extLst>
                </a:gridCol>
              </a:tblGrid>
              <a:tr h="592816">
                <a:tc>
                  <a:txBody>
                    <a:bodyPr/>
                    <a:lstStyle/>
                    <a:p>
                      <a:pPr algn="ctr"/>
                      <a:r>
                        <a:rPr lang="en-US" sz="900" dirty="0"/>
                        <a:t>Resource Class </a:t>
                      </a:r>
                    </a:p>
                  </a:txBody>
                  <a:tcPr anchor="ctr"/>
                </a:tc>
                <a:tc>
                  <a:txBody>
                    <a:bodyPr/>
                    <a:lstStyle/>
                    <a:p>
                      <a:pPr algn="ctr"/>
                      <a:r>
                        <a:rPr lang="en-US" sz="900" dirty="0"/>
                        <a:t>Installed MW</a:t>
                      </a:r>
                    </a:p>
                  </a:txBody>
                  <a:tcPr anchor="ctr"/>
                </a:tc>
                <a:tc>
                  <a:txBody>
                    <a:bodyPr/>
                    <a:lstStyle/>
                    <a:p>
                      <a:pPr algn="ctr"/>
                      <a:r>
                        <a:rPr lang="en-US" sz="900" dirty="0"/>
                        <a:t>Total Peak Shaved (MW)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Avg ELCC (%)</a:t>
                      </a:r>
                    </a:p>
                  </a:txBody>
                  <a:tcPr anchor="ctr"/>
                </a:tc>
                <a:tc>
                  <a:txBody>
                    <a:bodyPr/>
                    <a:lstStyle/>
                    <a:p>
                      <a:pPr algn="ctr"/>
                      <a:r>
                        <a:rPr lang="en-US" sz="900" dirty="0"/>
                        <a:t>Avg Output During Energy Constrained Period (MW)</a:t>
                      </a:r>
                    </a:p>
                  </a:txBody>
                  <a:tcPr anchor="ctr"/>
                </a:tc>
                <a:tc>
                  <a:txBody>
                    <a:bodyPr/>
                    <a:lstStyle/>
                    <a:p>
                      <a:pPr algn="ctr"/>
                      <a:r>
                        <a:rPr lang="en-US" sz="900" dirty="0"/>
                        <a:t>Marginal ELCC (%)</a:t>
                      </a:r>
                    </a:p>
                  </a:txBody>
                  <a:tcPr anchor="ctr"/>
                </a:tc>
                <a:extLst>
                  <a:ext uri="{0D108BD9-81ED-4DB2-BD59-A6C34878D82A}">
                    <a16:rowId xmlns:a16="http://schemas.microsoft.com/office/drawing/2014/main" val="893664077"/>
                  </a:ext>
                </a:extLst>
              </a:tr>
              <a:tr h="343456">
                <a:tc>
                  <a:txBody>
                    <a:bodyPr/>
                    <a:lstStyle/>
                    <a:p>
                      <a:pPr algn="ctr"/>
                      <a:r>
                        <a:rPr lang="en-US" sz="900" dirty="0"/>
                        <a:t>All Storage</a:t>
                      </a:r>
                    </a:p>
                  </a:txBody>
                  <a:tcPr anchor="ctr"/>
                </a:tc>
                <a:tc>
                  <a:txBody>
                    <a:bodyPr/>
                    <a:lstStyle/>
                    <a:p>
                      <a:pPr algn="ctr"/>
                      <a:r>
                        <a:rPr lang="en-US" sz="900" dirty="0"/>
                        <a:t>12,000</a:t>
                      </a:r>
                    </a:p>
                  </a:txBody>
                  <a:tcPr anchor="ctr"/>
                </a:tc>
                <a:tc>
                  <a:txBody>
                    <a:bodyPr/>
                    <a:lstStyle/>
                    <a:p>
                      <a:pPr algn="ctr"/>
                      <a:r>
                        <a:rPr lang="en-US" sz="900" dirty="0"/>
                        <a:t>10,425</a:t>
                      </a:r>
                    </a:p>
                  </a:txBody>
                  <a:tcPr anchor="ctr"/>
                </a:tc>
                <a:tc>
                  <a:txBody>
                    <a:bodyPr/>
                    <a:lstStyle/>
                    <a:p>
                      <a:pPr algn="ctr"/>
                      <a:r>
                        <a:rPr lang="en-US" sz="900" dirty="0"/>
                        <a:t>-</a:t>
                      </a:r>
                    </a:p>
                  </a:txBody>
                  <a:tcPr anchor="ctr"/>
                </a:tc>
                <a:tc>
                  <a:txBody>
                    <a:bodyPr/>
                    <a:lstStyle/>
                    <a:p>
                      <a:pPr algn="ctr"/>
                      <a:r>
                        <a:rPr lang="en-US" sz="900" dirty="0"/>
                        <a:t>10,012</a:t>
                      </a:r>
                    </a:p>
                  </a:txBody>
                  <a:tcPr anchor="ctr"/>
                </a:tc>
                <a:tc>
                  <a:txBody>
                    <a:bodyPr/>
                    <a:lstStyle/>
                    <a:p>
                      <a:pPr algn="ctr"/>
                      <a:r>
                        <a:rPr lang="en-US" sz="900" dirty="0"/>
                        <a:t>-</a:t>
                      </a:r>
                    </a:p>
                  </a:txBody>
                  <a:tcPr anchor="ctr"/>
                </a:tc>
                <a:extLst>
                  <a:ext uri="{0D108BD9-81ED-4DB2-BD59-A6C34878D82A}">
                    <a16:rowId xmlns:a16="http://schemas.microsoft.com/office/drawing/2014/main" val="2750911830"/>
                  </a:ext>
                </a:extLst>
              </a:tr>
              <a:tr h="343456">
                <a:tc>
                  <a:txBody>
                    <a:bodyPr/>
                    <a:lstStyle/>
                    <a:p>
                      <a:pPr algn="ctr"/>
                      <a:r>
                        <a:rPr lang="en-US" sz="900" dirty="0"/>
                        <a:t>2 Hour </a:t>
                      </a:r>
                    </a:p>
                  </a:txBody>
                  <a:tcPr anchor="ctr"/>
                </a:tc>
                <a:tc>
                  <a:txBody>
                    <a:bodyPr/>
                    <a:lstStyle/>
                    <a:p>
                      <a:pPr algn="ctr"/>
                      <a:r>
                        <a:rPr lang="en-US" sz="900" dirty="0"/>
                        <a:t>4,000</a:t>
                      </a:r>
                    </a:p>
                  </a:txBody>
                  <a:tcPr anchor="ctr"/>
                </a:tc>
                <a:tc>
                  <a:txBody>
                    <a:bodyPr/>
                    <a:lstStyle/>
                    <a:p>
                      <a:pPr algn="ctr"/>
                      <a:r>
                        <a:rPr lang="en-US" sz="900" dirty="0"/>
                        <a:t>2,425</a:t>
                      </a:r>
                    </a:p>
                  </a:txBody>
                  <a:tcPr anchor="ctr"/>
                </a:tc>
                <a:tc>
                  <a:txBody>
                    <a:bodyPr/>
                    <a:lstStyle/>
                    <a:p>
                      <a:pPr algn="ctr"/>
                      <a:r>
                        <a:rPr lang="en-US" sz="900" dirty="0"/>
                        <a:t>61%</a:t>
                      </a:r>
                    </a:p>
                  </a:txBody>
                  <a:tcPr anchor="ctr"/>
                </a:tc>
                <a:tc>
                  <a:txBody>
                    <a:bodyPr/>
                    <a:lstStyle/>
                    <a:p>
                      <a:pPr algn="ctr"/>
                      <a:r>
                        <a:rPr lang="en-US" sz="900" dirty="0"/>
                        <a:t>2,012</a:t>
                      </a:r>
                    </a:p>
                  </a:txBody>
                  <a:tcPr anchor="ctr"/>
                </a:tc>
                <a:tc>
                  <a:txBody>
                    <a:bodyPr/>
                    <a:lstStyle/>
                    <a:p>
                      <a:pPr algn="ctr"/>
                      <a:r>
                        <a:rPr lang="en-US" sz="900" dirty="0"/>
                        <a:t>50%</a:t>
                      </a:r>
                    </a:p>
                  </a:txBody>
                  <a:tcPr anchor="ctr"/>
                </a:tc>
                <a:extLst>
                  <a:ext uri="{0D108BD9-81ED-4DB2-BD59-A6C34878D82A}">
                    <a16:rowId xmlns:a16="http://schemas.microsoft.com/office/drawing/2014/main" val="3939353949"/>
                  </a:ext>
                </a:extLst>
              </a:tr>
              <a:tr h="343456">
                <a:tc>
                  <a:txBody>
                    <a:bodyPr/>
                    <a:lstStyle/>
                    <a:p>
                      <a:pPr algn="ctr"/>
                      <a:r>
                        <a:rPr lang="en-US" sz="900" dirty="0"/>
                        <a:t>8 Hour</a:t>
                      </a:r>
                    </a:p>
                  </a:txBody>
                  <a:tcPr anchor="ctr"/>
                </a:tc>
                <a:tc>
                  <a:txBody>
                    <a:bodyPr/>
                    <a:lstStyle/>
                    <a:p>
                      <a:pPr algn="ctr"/>
                      <a:r>
                        <a:rPr lang="en-US" sz="900" dirty="0"/>
                        <a:t>8,000</a:t>
                      </a:r>
                    </a:p>
                  </a:txBody>
                  <a:tcPr anchor="ctr"/>
                </a:tc>
                <a:tc>
                  <a:txBody>
                    <a:bodyPr/>
                    <a:lstStyle/>
                    <a:p>
                      <a:pPr algn="ctr"/>
                      <a:r>
                        <a:rPr lang="en-US" sz="900" dirty="0"/>
                        <a:t>8,000</a:t>
                      </a:r>
                    </a:p>
                  </a:txBody>
                  <a:tcPr anchor="ctr"/>
                </a:tc>
                <a:tc>
                  <a:txBody>
                    <a:bodyPr/>
                    <a:lstStyle/>
                    <a:p>
                      <a:pPr algn="ctr"/>
                      <a:r>
                        <a:rPr lang="en-US" sz="900" dirty="0"/>
                        <a:t>100%</a:t>
                      </a:r>
                    </a:p>
                  </a:txBody>
                  <a:tcPr anchor="ctr"/>
                </a:tc>
                <a:tc>
                  <a:txBody>
                    <a:bodyPr/>
                    <a:lstStyle/>
                    <a:p>
                      <a:pPr algn="ctr"/>
                      <a:r>
                        <a:rPr lang="en-US" sz="900" dirty="0"/>
                        <a:t>8,000</a:t>
                      </a:r>
                    </a:p>
                  </a:txBody>
                  <a:tcPr anchor="ctr"/>
                </a:tc>
                <a:tc>
                  <a:txBody>
                    <a:bodyPr/>
                    <a:lstStyle/>
                    <a:p>
                      <a:pPr algn="ctr"/>
                      <a:r>
                        <a:rPr lang="en-US" sz="900" dirty="0"/>
                        <a:t>100%</a:t>
                      </a:r>
                    </a:p>
                  </a:txBody>
                  <a:tcPr anchor="ctr"/>
                </a:tc>
                <a:extLst>
                  <a:ext uri="{0D108BD9-81ED-4DB2-BD59-A6C34878D82A}">
                    <a16:rowId xmlns:a16="http://schemas.microsoft.com/office/drawing/2014/main" val="4130366822"/>
                  </a:ext>
                </a:extLst>
              </a:tr>
            </a:tbl>
          </a:graphicData>
        </a:graphic>
      </p:graphicFrame>
    </p:spTree>
    <p:extLst>
      <p:ext uri="{BB962C8B-B14F-4D97-AF65-F5344CB8AC3E}">
        <p14:creationId xmlns:p14="http://schemas.microsoft.com/office/powerpoint/2010/main" val="89193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D34E-E06B-1D10-AE64-E9323437F930}"/>
              </a:ext>
            </a:extLst>
          </p:cNvPr>
          <p:cNvSpPr>
            <a:spLocks noGrp="1"/>
          </p:cNvSpPr>
          <p:nvPr>
            <p:ph type="title"/>
          </p:nvPr>
        </p:nvSpPr>
        <p:spPr/>
        <p:txBody>
          <a:bodyPr/>
          <a:lstStyle/>
          <a:p>
            <a:r>
              <a:rPr lang="en-US" dirty="0"/>
              <a:t>ELCC Visualization</a:t>
            </a:r>
          </a:p>
        </p:txBody>
      </p:sp>
      <p:pic>
        <p:nvPicPr>
          <p:cNvPr id="6" name="Picture 5">
            <a:extLst>
              <a:ext uri="{FF2B5EF4-FFF2-40B4-BE49-F238E27FC236}">
                <a16:creationId xmlns:a16="http://schemas.microsoft.com/office/drawing/2014/main" id="{2AB4B244-B216-47F9-C906-3526F8A68B56}"/>
              </a:ext>
            </a:extLst>
          </p:cNvPr>
          <p:cNvPicPr>
            <a:picLocks noChangeAspect="1"/>
          </p:cNvPicPr>
          <p:nvPr/>
        </p:nvPicPr>
        <p:blipFill>
          <a:blip r:embed="rId2"/>
          <a:stretch>
            <a:fillRect/>
          </a:stretch>
        </p:blipFill>
        <p:spPr>
          <a:xfrm>
            <a:off x="1234769" y="580643"/>
            <a:ext cx="6387686" cy="4080172"/>
          </a:xfrm>
          <a:prstGeom prst="rect">
            <a:avLst/>
          </a:prstGeom>
        </p:spPr>
      </p:pic>
      <p:sp>
        <p:nvSpPr>
          <p:cNvPr id="5" name="Footer Placeholder 3">
            <a:extLst>
              <a:ext uri="{FF2B5EF4-FFF2-40B4-BE49-F238E27FC236}">
                <a16:creationId xmlns:a16="http://schemas.microsoft.com/office/drawing/2014/main" id="{381A12AB-392B-4ACC-9B49-0AF39A9E9F6A}"/>
              </a:ext>
            </a:extLst>
          </p:cNvPr>
          <p:cNvSpPr>
            <a:spLocks noGrp="1"/>
          </p:cNvSpPr>
          <p:nvPr>
            <p:ph type="ftr" sz="quarter" idx="11"/>
          </p:nvPr>
        </p:nvSpPr>
        <p:spPr>
          <a:xfrm>
            <a:off x="6454139" y="4882081"/>
            <a:ext cx="2016253" cy="172694"/>
          </a:xfrm>
        </p:spPr>
        <p:txBody>
          <a:bodyPr/>
          <a:lstStyle/>
          <a:p>
            <a:r>
              <a:rPr lang="en-US" dirty="0"/>
              <a:t>PowerGEM</a:t>
            </a:r>
          </a:p>
        </p:txBody>
      </p:sp>
      <p:sp>
        <p:nvSpPr>
          <p:cNvPr id="7" name="Slide Number Placeholder 4">
            <a:extLst>
              <a:ext uri="{FF2B5EF4-FFF2-40B4-BE49-F238E27FC236}">
                <a16:creationId xmlns:a16="http://schemas.microsoft.com/office/drawing/2014/main" id="{9FEE5623-9281-FD80-33B1-934E4CB359CF}"/>
              </a:ext>
            </a:extLst>
          </p:cNvPr>
          <p:cNvSpPr>
            <a:spLocks noGrp="1"/>
          </p:cNvSpPr>
          <p:nvPr>
            <p:ph type="sldNum" sz="quarter" idx="12"/>
          </p:nvPr>
        </p:nvSpPr>
        <p:spPr>
          <a:xfrm>
            <a:off x="8515350" y="4882081"/>
            <a:ext cx="373782" cy="172694"/>
          </a:xfrm>
        </p:spPr>
        <p:txBody>
          <a:bodyPr/>
          <a:lstStyle/>
          <a:p>
            <a:fld id="{1BE457DC-07A4-EB43-85A4-81D9D6697F6C}" type="slidenum">
              <a:rPr lang="en-US" smtClean="0"/>
              <a:t>9</a:t>
            </a:fld>
            <a:endParaRPr lang="en-US" dirty="0"/>
          </a:p>
        </p:txBody>
      </p:sp>
    </p:spTree>
    <p:extLst>
      <p:ext uri="{BB962C8B-B14F-4D97-AF65-F5344CB8AC3E}">
        <p14:creationId xmlns:p14="http://schemas.microsoft.com/office/powerpoint/2010/main" val="147767424"/>
      </p:ext>
    </p:extLst>
  </p:cSld>
  <p:clrMapOvr>
    <a:masterClrMapping/>
  </p:clrMapOvr>
</p:sld>
</file>

<file path=ppt/theme/theme1.xml><?xml version="1.0" encoding="utf-8"?>
<a:theme xmlns:a="http://schemas.openxmlformats.org/drawingml/2006/main" name="Office Theme">
  <a:themeElements>
    <a:clrScheme name="PowerGEM 2">
      <a:dk1>
        <a:srgbClr val="000000"/>
      </a:dk1>
      <a:lt1>
        <a:srgbClr val="FFFFFF"/>
      </a:lt1>
      <a:dk2>
        <a:srgbClr val="414141"/>
      </a:dk2>
      <a:lt2>
        <a:srgbClr val="DEDEDE"/>
      </a:lt2>
      <a:accent1>
        <a:srgbClr val="2B9244"/>
      </a:accent1>
      <a:accent2>
        <a:srgbClr val="6FBF45"/>
      </a:accent2>
      <a:accent3>
        <a:srgbClr val="F0E086"/>
      </a:accent3>
      <a:accent4>
        <a:srgbClr val="00457F"/>
      </a:accent4>
      <a:accent5>
        <a:srgbClr val="4A83C4"/>
      </a:accent5>
      <a:accent6>
        <a:srgbClr val="49B5C4"/>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70000"/>
          </a:schemeClr>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10768</TotalTime>
  <Words>1226</Words>
  <Application>Microsoft Office PowerPoint</Application>
  <PresentationFormat>On-screen Show (16:9)</PresentationFormat>
  <Paragraphs>361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Calibri</vt:lpstr>
      <vt:lpstr>houschka-pro</vt:lpstr>
      <vt:lpstr>System Font Regular</vt:lpstr>
      <vt:lpstr>Wingdings</vt:lpstr>
      <vt:lpstr>Office Theme</vt:lpstr>
      <vt:lpstr>ERCOT  ELCC Study Update</vt:lpstr>
      <vt:lpstr>PowerPoint Presentation</vt:lpstr>
      <vt:lpstr>Purpose </vt:lpstr>
      <vt:lpstr>Simulated Surface </vt:lpstr>
      <vt:lpstr>Marginal Versus Average ELCC</vt:lpstr>
      <vt:lpstr>Risk Period Mapping</vt:lpstr>
      <vt:lpstr>ELCC Calculation Strategy</vt:lpstr>
      <vt:lpstr>Storage ELCC Quantification</vt:lpstr>
      <vt:lpstr>ELCC Visualization</vt:lpstr>
      <vt:lpstr>ELCC Calculations</vt:lpstr>
      <vt:lpstr>Expected Process Summary</vt:lpstr>
      <vt:lpstr>ELCC Calculator – Solar and Wind</vt:lpstr>
      <vt:lpstr>ELCC Calculator – Solar/Wind - Summer</vt:lpstr>
      <vt:lpstr>ELCC Calculator – Solar/Wind - Winter</vt:lpstr>
      <vt:lpstr>ELCC Calculator – Storage</vt:lpstr>
      <vt:lpstr>SERVM/Excel Calibration</vt:lpstr>
      <vt:lpstr>Discussion and Observations</vt:lpstr>
      <vt:lpstr>PowerPoint Presentation</vt:lpstr>
      <vt:lpstr>SERVM Simulation Results – Summer </vt:lpstr>
      <vt:lpstr>SERVM Simulation Results – Winter </vt:lpstr>
      <vt:lpstr>SERVM Simulation Results – EUE Reports</vt:lpstr>
      <vt:lpstr>Locational Adjustments</vt:lpstr>
      <vt:lpstr>ELCC Calculator – Inputs </vt:lpstr>
      <vt:lpstr>ELCC Calculator – Outputs </vt:lpstr>
      <vt:lpstr>ELCC Calculator – Summer Results - Solar</vt:lpstr>
      <vt:lpstr>ELCC Calculator – Summer Results – Wind </vt:lpstr>
      <vt:lpstr>ELCC Calculator – Summer Results – Storage </vt:lpstr>
      <vt:lpstr>ELCC Calculator – Winter Results - Solar</vt:lpstr>
      <vt:lpstr>ELCC Calculator – Winter Results – Wind </vt:lpstr>
      <vt:lpstr>ELCC Calculator – Winter Example – Storage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 Unger</dc:creator>
  <cp:lastModifiedBy>Warnken, Pete</cp:lastModifiedBy>
  <cp:revision>327</cp:revision>
  <dcterms:created xsi:type="dcterms:W3CDTF">2024-04-17T12:54:41Z</dcterms:created>
  <dcterms:modified xsi:type="dcterms:W3CDTF">2024-11-22T13:55:04Z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2024-11-21T01:24:08Z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f2ad640a-4397-47f4-a371-1f2f6e8c7dfd</vt:lpwstr>
  </property>
  <property fmtid="{D5CDD505-2E9C-101B-9397-08002B2CF9AE}" pid="8" name="MSIP_Label_7084cbda-52b8-46fb-a7b7-cb5bd465ed85_ContentBits">
    <vt:lpwstr>0</vt:lpwstr>
  </property>
</Properties>
</file>