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4"/>
    <p:sldMasterId id="2147483663" r:id="rId5"/>
    <p:sldMasterId id="2147483739" r:id="rId6"/>
  </p:sldMasterIdLst>
  <p:notesMasterIdLst>
    <p:notesMasterId r:id="rId10"/>
  </p:notesMasterIdLst>
  <p:handoutMasterIdLst>
    <p:handoutMasterId r:id="rId11"/>
  </p:handoutMasterIdLst>
  <p:sldIdLst>
    <p:sldId id="542" r:id="rId7"/>
    <p:sldId id="2738" r:id="rId8"/>
    <p:sldId id="2741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CE2E846-A41C-7095-E2BA-36D0669FFA49}" name="Drake, Gordon" initials="GD" userId="S::Gordon.Drake@ercot.com::d3aa080c-bd91-4052-98d6-063a86a83a9f" providerId="AD"/>
  <p188:author id="{F24CEF7A-2E4C-9E46-94A3-5D31EB18D995}" name="Webster, Trudi" initials="WT" userId="S::trudi.webster@ercot.com::8d3e025b-0265-4fbd-b136-a7bc92c16fd8" providerId="AD"/>
  <p188:author id="{8F8837AE-1793-2348-8629-CFFA9D6407D8}" name="Collins, Keith" initials="CK" userId="S::keith.collins@ercot.com::bf982f14-b726-4b2a-bff8-6f7cf9674ef3" providerId="AD"/>
  <p188:author id="{43831BD2-3014-FC08-390A-9936949E1516}" name="Maggio, Dave" initials="DM" userId="S::David.Maggio@ercot.com::ac169136-3d92-4093-a1ee-cd2fa0ab630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D07C"/>
    <a:srgbClr val="0076C6"/>
    <a:srgbClr val="98C3FA"/>
    <a:srgbClr val="00AEC7"/>
    <a:srgbClr val="E6EBF0"/>
    <a:srgbClr val="093C61"/>
    <a:srgbClr val="70CDD9"/>
    <a:srgbClr val="8DC3E5"/>
    <a:srgbClr val="A9E5EA"/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307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105419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127000" rIns="127000" bIns="127000" numCol="1" spcCol="1270" anchor="ctr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/>
            <a:t>Click to edit Master subtitle style</a:t>
          </a:r>
        </a:p>
      </dsp:txBody>
      <dsp:txXfrm>
        <a:off x="761512" y="548640"/>
        <a:ext cx="105419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101431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127000" rIns="127000" bIns="127000" numCol="1" spcCol="1270" anchor="ctr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/>
            <a:t>Click to edit Master subtitle style</a:t>
          </a:r>
        </a:p>
      </dsp:txBody>
      <dsp:txXfrm>
        <a:off x="1160373" y="2194560"/>
        <a:ext cx="101431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105419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127000" rIns="127000" bIns="127000" numCol="1" spcCol="1270" anchor="ctr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/>
            <a:t>Click to edit Master subtitle style</a:t>
          </a:r>
        </a:p>
      </dsp:txBody>
      <dsp:txXfrm>
        <a:off x="761512" y="3840480"/>
        <a:ext cx="105419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53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1FF48671-73D4-A8B4-B73D-773427B40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11379200" cy="3886198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BAC8498-C400-3675-A8B1-3E1519AB81C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06400" y="4648200"/>
            <a:ext cx="11379200" cy="14478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accent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81068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811FEB3-47F2-0622-E85A-BC25AB9BF11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06400" y="4648198"/>
            <a:ext cx="11379200" cy="14478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accent1"/>
                </a:solidFill>
              </a:defRPr>
            </a:lvl1pPr>
            <a:lvl2pPr>
              <a:defRPr sz="1400">
                <a:solidFill>
                  <a:schemeClr val="accent1"/>
                </a:solidFill>
              </a:defRPr>
            </a:lvl2pPr>
            <a:lvl3pPr>
              <a:defRPr sz="1200">
                <a:solidFill>
                  <a:schemeClr val="accent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1A157481-F789-46DE-2E72-928DE5021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11379200" cy="3886198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7938207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74168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823200" y="762000"/>
            <a:ext cx="3962400" cy="5334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1">
                <a:solidFill>
                  <a:schemeClr val="tx1"/>
                </a:solidFill>
              </a:defRPr>
            </a:lvl1pPr>
            <a:lvl2pPr>
              <a:defRPr sz="1400" b="1">
                <a:solidFill>
                  <a:schemeClr val="tx1"/>
                </a:solidFill>
              </a:defRPr>
            </a:lvl2pPr>
            <a:lvl3pPr>
              <a:defRPr sz="1200" b="1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41AE20F-67AB-7F58-E5C0-B80B60EB4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B40FEBA-A659-D520-0764-206779E237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240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1C8B81A-95BD-E991-9B9F-3E9298BDD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D1C03C-3DF7-A3DE-6887-F11B8EF5149C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FB76CBF-9431-A50C-08E3-E8EE4F236149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B59DB38-0284-35BB-FCF2-EAA64B408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9556402B-DC9D-8431-8023-AD33522805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26476B1-2B93-3388-ACFC-33AE1AE583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74168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463BB2B-CBD9-709B-A906-D89DFB66823B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823200" y="762000"/>
            <a:ext cx="3962400" cy="5334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1">
                <a:solidFill>
                  <a:schemeClr val="accent1"/>
                </a:solidFill>
              </a:defRPr>
            </a:lvl1pPr>
            <a:lvl2pPr>
              <a:defRPr sz="1400" b="0">
                <a:solidFill>
                  <a:schemeClr val="tx1"/>
                </a:solidFill>
              </a:defRPr>
            </a:lvl2pPr>
            <a:lvl3pPr>
              <a:defRPr sz="1200" b="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047984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3DA0FCEA-D36B-8171-D6EF-668CFAA33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435EFE1-64FF-A596-7050-A720211A5B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177308-3907-6CA9-7CB5-C0735CA9F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74168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75F68D-3D9A-6D91-3F0D-447EAB2D4871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823200" y="762000"/>
            <a:ext cx="3962400" cy="533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62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1">
                <a:solidFill>
                  <a:schemeClr val="tx1"/>
                </a:solidFill>
              </a:defRPr>
            </a:lvl1pPr>
            <a:lvl2pPr>
              <a:defRPr sz="1400" b="0">
                <a:solidFill>
                  <a:schemeClr val="tx1"/>
                </a:solidFill>
              </a:defRPr>
            </a:lvl2pPr>
            <a:lvl3pPr>
              <a:defRPr sz="1200" b="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432911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CEE2A56D-1F8F-6D34-5142-3AFE504C0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19A953EB-673D-F477-0F68-19BB330849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605768" y="1066801"/>
            <a:ext cx="11179833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accent2"/>
                </a:solidFill>
              </a:defRPr>
            </a:lvl2pPr>
            <a:lvl3pPr>
              <a:defRPr sz="16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605768" y="3574375"/>
            <a:ext cx="11179833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0293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06400" y="762000"/>
            <a:ext cx="56134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4EF78B07-4E0F-444F-3584-E6AC1A3DDB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F102CE92-D29A-FB05-C2BE-5719859D9A95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6172200" y="762000"/>
            <a:ext cx="56134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405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8000" y="1240594"/>
            <a:ext cx="36576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534021" y="1926394"/>
            <a:ext cx="36576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4267200" y="1240594"/>
            <a:ext cx="36576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4293221" y="1926394"/>
            <a:ext cx="36576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8000379" y="1237099"/>
            <a:ext cx="36576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8026400" y="1922899"/>
            <a:ext cx="36576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5">
            <a:extLst>
              <a:ext uri="{FF2B5EF4-FFF2-40B4-BE49-F238E27FC236}">
                <a16:creationId xmlns:a16="http://schemas.microsoft.com/office/drawing/2014/main" id="{3C43E465-E8F7-518D-DB0A-14D6D41085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796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E8A51F0A-9475-9DAE-242E-33E187825E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1C3F1F4B-3D53-13EB-F7A7-FBE1490E5A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6400" y="838199"/>
            <a:ext cx="34798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8969C8AB-1BCA-24D0-736D-93C929E8286C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4356100" y="838199"/>
            <a:ext cx="34798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Content Placeholder 4">
            <a:extLst>
              <a:ext uri="{FF2B5EF4-FFF2-40B4-BE49-F238E27FC236}">
                <a16:creationId xmlns:a16="http://schemas.microsoft.com/office/drawing/2014/main" id="{4C6A27E7-4D0F-AFA6-D74E-7A37DB1ACC12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8305800" y="838199"/>
            <a:ext cx="34798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0262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406400" y="762000"/>
          <a:ext cx="113792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E1BA5E2-F942-F1C0-42B8-24244D128F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386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1200" y="2130430"/>
            <a:ext cx="10674157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5B677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36557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BA199AC-D2A1-091A-DA81-F6D6886C50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3166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48AD6824-F45A-D13D-1EAE-FA0E64F58C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2400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264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635F2-47C7-E5B0-DC5D-8BCFB40269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5400" y="2206630"/>
            <a:ext cx="9855200" cy="1470025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75FD51-383E-7023-CF18-A1096F0F27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39188" y="3962400"/>
            <a:ext cx="7392213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EFE0F2B-895A-01C4-906F-ECEF63E9CC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2400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1053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BFF6F-8B1A-4BD3-028C-BDD34EB7A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457201"/>
            <a:ext cx="9431547" cy="838200"/>
          </a:xfrm>
          <a:prstGeom prst="rect">
            <a:avLst/>
          </a:prstGeom>
        </p:spPr>
        <p:txBody>
          <a:bodyPr lIns="274320" tIns="274320" rIns="274320" bIns="274320"/>
          <a:lstStyle>
            <a:lvl1pPr algn="l">
              <a:defRPr sz="2800" b="1">
                <a:solidFill>
                  <a:srgbClr val="00AEC7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54021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457201"/>
            <a:ext cx="9753600" cy="6019799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b="0">
                <a:solidFill>
                  <a:schemeClr val="tx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01076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FA728217-1A70-D6DE-1FDC-B59387B100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457201"/>
            <a:ext cx="9753600" cy="6019799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913838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315200" y="0"/>
            <a:ext cx="4876800" cy="6858000"/>
          </a:xfrm>
          <a:prstGeom prst="rect">
            <a:avLst/>
          </a:prstGeom>
          <a:solidFill>
            <a:srgbClr val="E6EBF0"/>
          </a:solidFill>
        </p:spPr>
        <p:txBody>
          <a:bodyPr lIns="274320" tIns="822960" rIns="274320" bIns="731520"/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B27E0C2C-4698-AD1C-B4E7-5F039AA4F8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2400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1BD709F-0A3C-01D5-E62E-0200648A53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457201"/>
            <a:ext cx="5486400" cy="6019799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b="0">
                <a:solidFill>
                  <a:schemeClr val="tx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14363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9887A0C9-D189-074D-476B-96F8FE8F64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2400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3851130-8033-E431-8B4B-475C34C974E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315200" y="0"/>
            <a:ext cx="4876800" cy="6858000"/>
          </a:xfrm>
          <a:prstGeom prst="rect">
            <a:avLst/>
          </a:prstGeom>
          <a:solidFill>
            <a:srgbClr val="E6EBF0"/>
          </a:solidFill>
        </p:spPr>
        <p:txBody>
          <a:bodyPr lIns="274320" tIns="822960" rIns="274320" bIns="731520"/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4A29F4E-D3DA-485F-FAE9-8A2D54E680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457201"/>
            <a:ext cx="5486400" cy="6019799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893247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3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A431F1-E681-368A-8F5C-DBA97E41C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1324769"/>
            <a:ext cx="5638799" cy="5199061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AD76CDD-E83E-314F-46D6-468E51433F4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467599" y="1324770"/>
            <a:ext cx="3792747" cy="5076029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53DC60-7E75-C50D-B745-FE778EE09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457201"/>
            <a:ext cx="9431547" cy="838200"/>
          </a:xfrm>
          <a:prstGeom prst="rect">
            <a:avLst/>
          </a:prstGeom>
        </p:spPr>
        <p:txBody>
          <a:bodyPr lIns="274320" tIns="274320" rIns="274320" bIns="274320"/>
          <a:lstStyle>
            <a:lvl1pPr algn="l">
              <a:defRPr sz="2800" b="1">
                <a:solidFill>
                  <a:srgbClr val="00AEC7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826717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5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013D0552-3BBB-9B28-D5AD-A56A7F9DDE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2400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0D994-9CB8-091A-F135-4C63DD6A2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1324769"/>
            <a:ext cx="5638799" cy="5199061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3B8AF75-82AB-2468-225C-1D6809B35E4F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467599" y="1324770"/>
            <a:ext cx="3792747" cy="50760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chemeClr val="accent1"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A7F2099-8AF9-FE6A-AA32-8BF83025E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457201"/>
            <a:ext cx="9431547" cy="838200"/>
          </a:xfrm>
          <a:prstGeom prst="rect">
            <a:avLst/>
          </a:prstGeom>
        </p:spPr>
        <p:txBody>
          <a:bodyPr lIns="274320" tIns="274320" rIns="274320" bIns="274320"/>
          <a:lstStyle>
            <a:lvl1pPr algn="l">
              <a:defRPr sz="2800" b="1">
                <a:solidFill>
                  <a:srgbClr val="00AEC7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7883853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in Shape with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6">
            <a:extLst>
              <a:ext uri="{FF2B5EF4-FFF2-40B4-BE49-F238E27FC236}">
                <a16:creationId xmlns:a16="http://schemas.microsoft.com/office/drawing/2014/main" id="{C3ED11FE-8556-BDBD-C1A4-1DDF827CEB3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1828800" y="1524000"/>
            <a:ext cx="9431547" cy="23883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 marL="914400" indent="0">
              <a:buNone/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FB0943CB-AB77-66FC-B5C6-9EF57AD713B2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1828800" y="4191000"/>
            <a:ext cx="9431547" cy="2211888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 marL="914400" indent="0">
              <a:buNone/>
              <a:defRPr sz="12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3DC78C45-6E98-98A0-B9AA-6958474BB2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2400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CAFB0F2-A816-28BC-EE48-E4D1FB1A2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457201"/>
            <a:ext cx="9431547" cy="838200"/>
          </a:xfrm>
          <a:prstGeom prst="rect">
            <a:avLst/>
          </a:prstGeom>
        </p:spPr>
        <p:txBody>
          <a:bodyPr lIns="274320" tIns="274320" rIns="274320" bIns="274320"/>
          <a:lstStyle>
            <a:lvl1pPr algn="l">
              <a:defRPr sz="2800" b="1">
                <a:solidFill>
                  <a:srgbClr val="00AEC7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03180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1200" y="2438405"/>
            <a:ext cx="10674157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F8914-EDD3-FC49-4CAF-D7AFEA0598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55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F5400B3-30FC-250E-0E40-F769CD495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72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F5400B3-30FC-250E-0E40-F769CD495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 descr="xdgdfgdfg">
            <a:extLst>
              <a:ext uri="{FF2B5EF4-FFF2-40B4-BE49-F238E27FC236}">
                <a16:creationId xmlns:a16="http://schemas.microsoft.com/office/drawing/2014/main" id="{598BF201-9067-3A1D-911D-FB3EA47FFC0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06400" y="1058219"/>
            <a:ext cx="11377706" cy="1948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13BC7D2-FAD9-20EE-F85E-A8C0876CD499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06400" y="3524730"/>
            <a:ext cx="11377706" cy="2212106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158973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762001"/>
            <a:ext cx="113792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 b="1">
                <a:solidFill>
                  <a:schemeClr val="tx1"/>
                </a:solidFill>
              </a:defRPr>
            </a:lvl1pPr>
            <a:lvl2pPr>
              <a:defRPr sz="1800">
                <a:solidFill>
                  <a:srgbClr val="5B6770"/>
                </a:solidFill>
              </a:defRPr>
            </a:lvl2pPr>
            <a:lvl3pPr>
              <a:defRPr sz="1600">
                <a:solidFill>
                  <a:srgbClr val="5B6770"/>
                </a:solidFill>
              </a:defRPr>
            </a:lvl3pPr>
            <a:lvl4pPr>
              <a:defRPr sz="1400">
                <a:solidFill>
                  <a:srgbClr val="5B6770"/>
                </a:solidFill>
              </a:defRPr>
            </a:lvl4pPr>
            <a:lvl5pPr>
              <a:defRPr sz="1200">
                <a:solidFill>
                  <a:srgbClr val="5B677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271C7-351C-6A53-1BD1-4B6987F11F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117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315200" y="0"/>
            <a:ext cx="4876800" cy="6464808"/>
          </a:xfrm>
          <a:prstGeom prst="rect">
            <a:avLst/>
          </a:prstGeom>
          <a:solidFill>
            <a:srgbClr val="E6EBF0"/>
          </a:solidFill>
        </p:spPr>
        <p:txBody>
          <a:bodyPr lIns="274320" tIns="1097280" rIns="274320" bIns="731520"/>
          <a:lstStyle>
            <a:lvl1pPr marL="0" indent="0" algn="l">
              <a:buNone/>
              <a:defRPr sz="2000" b="0">
                <a:solidFill>
                  <a:schemeClr val="tx1"/>
                </a:solidFill>
              </a:defRPr>
            </a:lvl1pPr>
            <a:lvl2pPr algn="l">
              <a:defRPr sz="1800">
                <a:solidFill>
                  <a:schemeClr val="tx2"/>
                </a:solidFill>
              </a:defRPr>
            </a:lvl2pPr>
            <a:lvl3pPr algn="l">
              <a:defRPr sz="1600">
                <a:solidFill>
                  <a:schemeClr val="tx2"/>
                </a:solidFill>
              </a:defRPr>
            </a:lvl3pPr>
            <a:lvl4pPr algn="l">
              <a:defRPr sz="1400">
                <a:solidFill>
                  <a:schemeClr val="tx2"/>
                </a:solidFill>
              </a:defRPr>
            </a:lvl4pPr>
            <a:lvl5pPr algn="l"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06400" y="762000"/>
            <a:ext cx="69088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1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DBED4E2-E7A2-AE66-639C-4EE96FC06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8926B97-2A6D-A2E6-33E5-91F5C2A6F7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322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EA07743-71C9-2937-9D4F-786590E10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FC980251-D77A-C3CE-5889-2579FFB6AC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55BA22F1-2EF4-FAB1-48BA-4636D4B7C15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315200" y="0"/>
            <a:ext cx="4876800" cy="6464808"/>
          </a:xfrm>
          <a:prstGeom prst="rect">
            <a:avLst/>
          </a:prstGeom>
          <a:solidFill>
            <a:srgbClr val="E6EBF0"/>
          </a:solidFill>
        </p:spPr>
        <p:txBody>
          <a:bodyPr lIns="274320" tIns="1097280" rIns="274320" bIns="731520"/>
          <a:lstStyle>
            <a:lvl1pPr marL="0" indent="0" algn="l">
              <a:buNone/>
              <a:defRPr sz="2000" b="0">
                <a:solidFill>
                  <a:schemeClr val="accent1"/>
                </a:solidFill>
              </a:defRPr>
            </a:lvl1pPr>
            <a:lvl2pPr algn="l">
              <a:defRPr sz="1800">
                <a:solidFill>
                  <a:schemeClr val="tx2"/>
                </a:solidFill>
              </a:defRPr>
            </a:lvl2pPr>
            <a:lvl3pPr algn="l">
              <a:defRPr sz="1600">
                <a:solidFill>
                  <a:schemeClr val="tx2"/>
                </a:solidFill>
              </a:defRPr>
            </a:lvl3pPr>
            <a:lvl4pPr algn="l">
              <a:defRPr sz="1400">
                <a:solidFill>
                  <a:schemeClr val="tx2"/>
                </a:solidFill>
              </a:defRPr>
            </a:lvl4pPr>
            <a:lvl5pPr algn="l"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6AA29EA-E088-D81E-2199-D3C6680B1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69088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1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28313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A0D26C4-F0B9-8786-63BA-3230F0D9E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2746A8-CEB7-DA32-2E46-4CD875A53BEE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5B6770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81F622A-1E5B-9C1F-4B89-952F231997D8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504BE0D-CAFF-A353-053D-04E6FAB57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11379200" cy="3886198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0A47C1F-9F12-8BE1-EFDD-1FE189FAAD52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06400" y="4648200"/>
            <a:ext cx="11379200" cy="14478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4BAB97C9-A225-B5FE-3934-62A46DFCC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744CFBEC-5C8F-3F37-0431-43415179EE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827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876800" y="0"/>
            <a:ext cx="7315200" cy="6858000"/>
          </a:xfrm>
          <a:prstGeom prst="rect">
            <a:avLst/>
          </a:prstGeom>
          <a:solidFill>
            <a:srgbClr val="E6EBF0"/>
          </a:solidFill>
          <a:ln>
            <a:noFill/>
          </a:ln>
          <a:effectLst>
            <a:outerShdw blurRad="50800" dist="38100" dir="114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847D438-DAAD-88D4-D035-DFBF79CDE65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495274"/>
            <a:ext cx="3989513" cy="1543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11379203" y="6477005"/>
            <a:ext cx="711199" cy="381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12026174" y="6477000"/>
            <a:ext cx="165825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03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>
            <a:cxnSpLocks/>
          </p:cNvCxnSpPr>
          <p:nvPr userDrawn="1"/>
        </p:nvCxnSpPr>
        <p:spPr>
          <a:xfrm>
            <a:off x="101600" y="6477000"/>
            <a:ext cx="6604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 userDrawn="1"/>
        </p:nvCxnSpPr>
        <p:spPr>
          <a:xfrm>
            <a:off x="2133600" y="6477006"/>
            <a:ext cx="993648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72903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>
                <a:solidFill>
                  <a:schemeClr val="tx1"/>
                </a:solidFill>
              </a:rPr>
              <a:t>PUBLIC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0578DE2-3155-2E8B-BE55-260C3ABC19B3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042" y="6217199"/>
            <a:ext cx="1196754" cy="462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6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36" r:id="rId2"/>
    <p:sldLayoutId id="2147483665" r:id="rId3"/>
    <p:sldLayoutId id="2147483756" r:id="rId4"/>
    <p:sldLayoutId id="2147483738" r:id="rId5"/>
    <p:sldLayoutId id="2147483713" r:id="rId6"/>
    <p:sldLayoutId id="2147483714" r:id="rId7"/>
    <p:sldLayoutId id="2147483715" r:id="rId8"/>
    <p:sldLayoutId id="2147483716" r:id="rId9"/>
    <p:sldLayoutId id="2147483755" r:id="rId10"/>
    <p:sldLayoutId id="2147483717" r:id="rId11"/>
    <p:sldLayoutId id="2147483718" r:id="rId12"/>
    <p:sldLayoutId id="2147483719" r:id="rId13"/>
    <p:sldLayoutId id="2147483720" r:id="rId14"/>
    <p:sldLayoutId id="2147483666" r:id="rId15"/>
    <p:sldLayoutId id="2147483737" r:id="rId16"/>
    <p:sldLayoutId id="2147483722" r:id="rId17"/>
    <p:sldLayoutId id="2147483721" r:id="rId18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>
            <a:cxnSpLocks/>
          </p:cNvCxnSpPr>
          <p:nvPr userDrawn="1"/>
        </p:nvCxnSpPr>
        <p:spPr>
          <a:xfrm>
            <a:off x="779284" y="6"/>
            <a:ext cx="0" cy="5181594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cxnSpLocks/>
          </p:cNvCxnSpPr>
          <p:nvPr userDrawn="1"/>
        </p:nvCxnSpPr>
        <p:spPr>
          <a:xfrm>
            <a:off x="779283" y="5943600"/>
            <a:ext cx="0" cy="5334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2F1F6BF0-F215-0BB8-0DD1-9AE4EAB7CBB3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035" y="5382386"/>
            <a:ext cx="1253765" cy="485014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D4B1C1C-078C-2929-E80C-E9FD3CD5E13C}"/>
              </a:ext>
            </a:extLst>
          </p:cNvPr>
          <p:cNvSpPr/>
          <p:nvPr userDrawn="1"/>
        </p:nvSpPr>
        <p:spPr>
          <a:xfrm>
            <a:off x="11582403" y="6477004"/>
            <a:ext cx="533399" cy="381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B1BDDC1-0755-B4BC-7747-8F4BB71F1537}"/>
              </a:ext>
            </a:extLst>
          </p:cNvPr>
          <p:cNvSpPr/>
          <p:nvPr userDrawn="1"/>
        </p:nvSpPr>
        <p:spPr>
          <a:xfrm>
            <a:off x="12067631" y="6477000"/>
            <a:ext cx="124369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A1D54FA-D0D6-2477-1453-CECA5918A466}"/>
              </a:ext>
            </a:extLst>
          </p:cNvPr>
          <p:cNvCxnSpPr>
            <a:cxnSpLocks/>
          </p:cNvCxnSpPr>
          <p:nvPr userDrawn="1"/>
        </p:nvCxnSpPr>
        <p:spPr>
          <a:xfrm>
            <a:off x="779283" y="6477005"/>
            <a:ext cx="11321278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19A5F104-168E-9F30-6E64-8C058D081197}"/>
              </a:ext>
            </a:extLst>
          </p:cNvPr>
          <p:cNvSpPr txBox="1"/>
          <p:nvPr userDrawn="1"/>
        </p:nvSpPr>
        <p:spPr>
          <a:xfrm>
            <a:off x="685800" y="6553200"/>
            <a:ext cx="9359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>
                <a:solidFill>
                  <a:srgbClr val="5B6770"/>
                </a:solidFill>
              </a:rPr>
              <a:t>PUBLIC</a:t>
            </a:r>
          </a:p>
        </p:txBody>
      </p:sp>
    </p:spTree>
    <p:extLst>
      <p:ext uri="{BB962C8B-B14F-4D97-AF65-F5344CB8AC3E}">
        <p14:creationId xmlns:p14="http://schemas.microsoft.com/office/powerpoint/2010/main" val="4111403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52" r:id="rId3"/>
    <p:sldLayoutId id="2147483742" r:id="rId4"/>
    <p:sldLayoutId id="2147483743" r:id="rId5"/>
    <p:sldLayoutId id="2147483744" r:id="rId6"/>
    <p:sldLayoutId id="2147483745" r:id="rId7"/>
    <p:sldLayoutId id="2147483748" r:id="rId8"/>
    <p:sldLayoutId id="2147483750" r:id="rId9"/>
    <p:sldLayoutId id="2147483751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B380C9-83F4-13B7-773B-9880F0F13E5F}"/>
              </a:ext>
            </a:extLst>
          </p:cNvPr>
          <p:cNvSpPr txBox="1"/>
          <p:nvPr/>
        </p:nvSpPr>
        <p:spPr>
          <a:xfrm>
            <a:off x="4997824" y="2105561"/>
            <a:ext cx="6083063" cy="227754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 b="1" dirty="0">
                <a:cs typeface="Arial"/>
              </a:rPr>
              <a:t>Wholesale Market Subcommittee</a:t>
            </a:r>
            <a:br>
              <a:rPr lang="en-US" dirty="0"/>
            </a:br>
            <a:endParaRPr lang="en-US" sz="2400" b="1" dirty="0"/>
          </a:p>
          <a:p>
            <a:endParaRPr lang="en-US" sz="2200" dirty="0">
              <a:cs typeface="Arial"/>
            </a:endParaRPr>
          </a:p>
          <a:p>
            <a:r>
              <a:rPr lang="en-US" i="1" dirty="0"/>
              <a:t>Mark Patterson</a:t>
            </a:r>
          </a:p>
          <a:p>
            <a:r>
              <a:rPr lang="en-US" dirty="0">
                <a:cs typeface="Arial"/>
              </a:rPr>
              <a:t>Manager, Demand Integration</a:t>
            </a:r>
          </a:p>
          <a:p>
            <a:endParaRPr lang="en-US" dirty="0"/>
          </a:p>
          <a:p>
            <a:r>
              <a:rPr lang="en-US" dirty="0"/>
              <a:t>November 6, 2024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50676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8FCDF2D-1DA6-E062-A139-12509B1C5D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8F61026-FED4-D8B3-4A50-DB8B48A1541F}"/>
              </a:ext>
            </a:extLst>
          </p:cNvPr>
          <p:cNvSpPr txBox="1"/>
          <p:nvPr/>
        </p:nvSpPr>
        <p:spPr>
          <a:xfrm>
            <a:off x="731520" y="798022"/>
            <a:ext cx="1090629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D3338"/>
                </a:solidFill>
                <a:effectLst/>
                <a:latin typeface="Roboto" panose="02000000000000000000" pitchFamily="2" charset="0"/>
              </a:rPr>
              <a:t>   RIOO Changes and Documentation Updates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/>
              <a:t>Most submission timelines in the RIOO application for Load Resources (LRs) and Settlement Only Distribution Generators (SODGs) are being reduced from 45 to 30 days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Resource Entity/ownership change capability coming to RIOO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b="0" i="0" dirty="0">
                <a:solidFill>
                  <a:srgbClr val="2D3338"/>
                </a:solidFill>
                <a:effectLst/>
                <a:latin typeface="Roboto" panose="02000000000000000000" pitchFamily="2" charset="0"/>
              </a:rPr>
              <a:t>Documentation Updates</a:t>
            </a:r>
            <a:endParaRPr lang="en-US" dirty="0"/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Load Resource and Distributed Generation webpages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/>
              <a:t>RIOO user guides for LRs and SODGs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/>
              <a:t>Load Resource qualification and testing procedures for controllable and non-controllable LRs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2D3338"/>
              </a:solidFill>
              <a:effectLst/>
              <a:latin typeface="Roboto" panose="02000000000000000000" pitchFamily="2" charset="0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2D3338"/>
              </a:solidFill>
              <a:effectLst/>
              <a:latin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754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8FCDF2D-1DA6-E062-A139-12509B1C5D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B2D9FDB-77B0-4B09-047E-6BAA40D29004}"/>
              </a:ext>
            </a:extLst>
          </p:cNvPr>
          <p:cNvSpPr txBox="1"/>
          <p:nvPr/>
        </p:nvSpPr>
        <p:spPr>
          <a:xfrm>
            <a:off x="756458" y="872836"/>
            <a:ext cx="10467930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D3338"/>
                </a:solidFill>
                <a:effectLst/>
                <a:latin typeface="Roboto" panose="02000000000000000000" pitchFamily="2" charset="0"/>
              </a:rPr>
              <a:t>   NPRRs of Interest and other DR related Activities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2D3338"/>
              </a:solidFill>
              <a:effectLst/>
              <a:latin typeface="Roboto" panose="02000000000000000000" pitchFamily="2" charset="0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D3338"/>
                </a:solidFill>
                <a:effectLst/>
                <a:latin typeface="Roboto" panose="02000000000000000000" pitchFamily="2" charset="0"/>
              </a:rPr>
              <a:t>NPRR1226 Demand Response Monitor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2D3338"/>
              </a:solidFill>
              <a:effectLst/>
              <a:latin typeface="Roboto" panose="02000000000000000000" pitchFamily="2" charset="0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D3338"/>
                </a:solidFill>
                <a:effectLst/>
                <a:latin typeface="Roboto" panose="02000000000000000000" pitchFamily="2" charset="0"/>
              </a:rPr>
              <a:t>NPRR1253 Incorporate ESR Charging Load Information into ICCP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2D3338"/>
              </a:solidFill>
              <a:effectLst/>
              <a:latin typeface="Roboto" panose="02000000000000000000" pitchFamily="2" charset="0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D3338"/>
                </a:solidFill>
                <a:effectLst/>
                <a:latin typeface="Roboto" panose="02000000000000000000" pitchFamily="2" charset="0"/>
              </a:rPr>
              <a:t>NPRR1260 Corrections for CLR Requirements Inadvertently Removed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en-US" dirty="0">
              <a:solidFill>
                <a:srgbClr val="2D3338"/>
              </a:solidFill>
              <a:latin typeface="Roboto" panose="02000000000000000000" pitchFamily="2" charset="0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D3338"/>
                </a:solidFill>
                <a:effectLst/>
                <a:latin typeface="Roboto" panose="02000000000000000000" pitchFamily="2" charset="0"/>
              </a:rPr>
              <a:t>NPRR1238 </a:t>
            </a:r>
            <a:r>
              <a:rPr lang="en-US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Voluntary Registration of Loads with Curtailable Load Capabilities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en-US" dirty="0">
              <a:solidFill>
                <a:srgbClr val="212529"/>
              </a:solidFill>
              <a:latin typeface="Roboto" panose="02000000000000000000" pitchFamily="2" charset="0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NPRR1234 Interconnection Requirements for Large Loads and Modeling Standards for Loads</a:t>
            </a:r>
          </a:p>
          <a:p>
            <a:pPr lvl="1" algn="l"/>
            <a:r>
              <a:rPr lang="en-US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     25 MW or Greater</a:t>
            </a:r>
          </a:p>
          <a:p>
            <a:pPr lvl="1" algn="l"/>
            <a:endParaRPr lang="en-US" dirty="0">
              <a:solidFill>
                <a:srgbClr val="212529"/>
              </a:solidFill>
              <a:latin typeface="Roboto" panose="02000000000000000000" pitchFamily="2" charset="0"/>
            </a:endParaRPr>
          </a:p>
          <a:p>
            <a:pPr lvl="1" algn="l"/>
            <a:endParaRPr lang="en-US" b="0" i="0" dirty="0">
              <a:solidFill>
                <a:srgbClr val="2D3338"/>
              </a:solidFill>
              <a:effectLst/>
              <a:latin typeface="Roboto" panose="02000000000000000000" pitchFamily="2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2D3338"/>
              </a:solidFill>
              <a:effectLst/>
              <a:latin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469569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Vertic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8d5ee879-813f-4fb9-b7c2-a59846c21aeb" xsi:nil="true"/>
    <Audience xmlns="8d5ee879-813f-4fb9-b7c2-a59846c21aeb">Public</Audience>
    <Dimensions xmlns="8d5ee879-813f-4fb9-b7c2-a59846c21aeb">Widescreen (16:9)</Dimensions>
    <Month xmlns="8d5ee879-813f-4fb9-b7c2-a59846c21aeb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999AAC16EAB41985F08B9B30BD6F8" ma:contentTypeVersion="8" ma:contentTypeDescription="Create a new document." ma:contentTypeScope="" ma:versionID="e4f8a0aab30691cc9bbf5fe976433851">
  <xsd:schema xmlns:xsd="http://www.w3.org/2001/XMLSchema" xmlns:xs="http://www.w3.org/2001/XMLSchema" xmlns:p="http://schemas.microsoft.com/office/2006/metadata/properties" xmlns:ns2="8d5ee879-813f-4fb9-b7c2-a59846c21aeb" targetNamespace="http://schemas.microsoft.com/office/2006/metadata/properties" ma:root="true" ma:fieldsID="5803e8fe4874a8f6a6e54e87a6b41e72" ns2:_="">
    <xsd:import namespace="8d5ee879-813f-4fb9-b7c2-a59846c21aeb"/>
    <xsd:element name="properties">
      <xsd:complexType>
        <xsd:sequence>
          <xsd:element name="documentManagement">
            <xsd:complexType>
              <xsd:all>
                <xsd:element ref="ns2:Audience" minOccurs="0"/>
                <xsd:element ref="ns2:Year" minOccurs="0"/>
                <xsd:element ref="ns2:MediaServiceMetadata" minOccurs="0"/>
                <xsd:element ref="ns2:MediaServiceFastMetadata" minOccurs="0"/>
                <xsd:element ref="ns2:Dimensions" minOccurs="0"/>
                <xsd:element ref="ns2:MediaServiceObjectDetectorVersions" minOccurs="0"/>
                <xsd:element ref="ns2:Month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5ee879-813f-4fb9-b7c2-a59846c21aeb" elementFormDefault="qualified">
    <xsd:import namespace="http://schemas.microsoft.com/office/2006/documentManagement/types"/>
    <xsd:import namespace="http://schemas.microsoft.com/office/infopath/2007/PartnerControls"/>
    <xsd:element name="Audience" ma:index="8" nillable="true" ma:displayName="Audience" ma:format="Dropdown" ma:internalName="Audience">
      <xsd:simpleType>
        <xsd:restriction base="dms:Choice">
          <xsd:enumeration value="Confidential"/>
          <xsd:enumeration value="Public"/>
          <xsd:enumeration value="Internal"/>
          <xsd:enumeration value="Board of Directors"/>
        </xsd:restriction>
      </xsd:simpleType>
    </xsd:element>
    <xsd:element name="Year" ma:index="9" nillable="true" ma:displayName="Year" ma:format="Dropdown" ma:internalName="Year">
      <xsd:simpleType>
        <xsd:restriction base="dms:Choice">
          <xsd:enumeration value="2022"/>
          <xsd:enumeration value="2023"/>
          <xsd:enumeration value="2024"/>
          <xsd:enumeration value="2025"/>
        </xsd:restrict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Dimensions" ma:index="12" nillable="true" ma:displayName="Dimensions" ma:format="Dropdown" ma:internalName="Dimensions">
      <xsd:simpleType>
        <xsd:restriction base="dms:Choice">
          <xsd:enumeration value="Widescreen (16:9)"/>
          <xsd:enumeration value="Default Width"/>
          <xsd:enumeration value="HD"/>
        </xsd:restriction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onth" ma:index="14" nillable="true" ma:displayName="Month" ma:format="Dropdown" ma:internalName="Month">
      <xsd:simpleType>
        <xsd:restriction base="dms:Choice">
          <xsd:enumeration value="January"/>
          <xsd:enumeration value="February"/>
          <xsd:enumeration value="March"/>
          <xsd:enumeration value="April"/>
          <xsd:enumeration value="MAy"/>
          <xsd:enumeration value="June"/>
          <xsd:enumeration value="July"/>
          <xsd:enumeration value="August"/>
          <xsd:enumeration value="September"/>
          <xsd:enumeration value="October"/>
          <xsd:enumeration value="November"/>
          <xsd:enumeration value="December"/>
        </xsd:restriction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A526C54-2038-4DDB-9077-84C80FF069E0}">
  <ds:schemaRefs>
    <ds:schemaRef ds:uri="8d5ee879-813f-4fb9-b7c2-a59846c21aeb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5727A64-0FE4-4085-B9DD-C355D03EDFFB}">
  <ds:schemaRefs>
    <ds:schemaRef ds:uri="8d5ee879-813f-4fb9-b7c2-a59846c21ae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</TotalTime>
  <Words>139</Words>
  <Application>Microsoft Office PowerPoint</Application>
  <PresentationFormat>Widescreen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Roboto</vt:lpstr>
      <vt:lpstr>Cover Slide</vt:lpstr>
      <vt:lpstr>Horizontal Theme</vt:lpstr>
      <vt:lpstr>Vertical Theme</vt:lpstr>
      <vt:lpstr>PowerPoint Presentation</vt:lpstr>
      <vt:lpstr>PowerPoint Presentation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Patterson, Mark</cp:lastModifiedBy>
  <cp:revision>4</cp:revision>
  <cp:lastPrinted>2017-10-10T21:31:05Z</cp:lastPrinted>
  <dcterms:created xsi:type="dcterms:W3CDTF">2016-01-21T15:20:31Z</dcterms:created>
  <dcterms:modified xsi:type="dcterms:W3CDTF">2024-11-25T21:32:27Z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0x0101006D0999AAC16EAB41985F08B9B30BD6F8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2023-04-04T20:11:08Z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bf2916b5-40d5-464a-a6ad-5ac6ebbcbc61</vt:lpwstr>
  </property>
  <property fmtid="{D5CDD505-2E9C-101B-9397-08002B2CF9AE}" pid="9" name="MSIP_Label_7084cbda-52b8-46fb-a7b7-cb5bd465ed85_ContentBits">
    <vt:lpwstr>0</vt:lpwstr>
  </property>
</Properties>
</file>