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 id="2147483700" r:id="rId5"/>
    <p:sldMasterId id="2147483702" r:id="rId6"/>
  </p:sldMasterIdLst>
  <p:notesMasterIdLst>
    <p:notesMasterId r:id="rId26"/>
  </p:notesMasterIdLst>
  <p:handoutMasterIdLst>
    <p:handoutMasterId r:id="rId27"/>
  </p:handoutMasterIdLst>
  <p:sldIdLst>
    <p:sldId id="270" r:id="rId7"/>
    <p:sldId id="2681" r:id="rId8"/>
    <p:sldId id="2715" r:id="rId9"/>
    <p:sldId id="2708" r:id="rId10"/>
    <p:sldId id="2711" r:id="rId11"/>
    <p:sldId id="2727" r:id="rId12"/>
    <p:sldId id="2714" r:id="rId13"/>
    <p:sldId id="2726" r:id="rId14"/>
    <p:sldId id="2716" r:id="rId15"/>
    <p:sldId id="2709" r:id="rId16"/>
    <p:sldId id="2710" r:id="rId17"/>
    <p:sldId id="2707" r:id="rId18"/>
    <p:sldId id="2725" r:id="rId19"/>
    <p:sldId id="2730" r:id="rId20"/>
    <p:sldId id="2729" r:id="rId21"/>
    <p:sldId id="2706" r:id="rId22"/>
    <p:sldId id="2697" r:id="rId23"/>
    <p:sldId id="2717" r:id="rId24"/>
    <p:sldId id="271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uthor" initials="A" lastIdx="2" clrIdx="0"/>
  <p:cmAuthor id="1" name="Du, Pengwei" initials="DP" lastIdx="3" clrIdx="1">
    <p:extLst>
      <p:ext uri="{19B8F6BF-5375-455C-9EA6-DF929625EA0E}">
        <p15:presenceInfo xmlns:p15="http://schemas.microsoft.com/office/powerpoint/2012/main" userId="S-1-5-21-639947351-343809578-3807592339-42176" providerId="AD"/>
      </p:ext>
    </p:extLst>
  </p:cmAuthor>
  <p:cmAuthor id="2" name="Mago, Nitika" initials="NVM" lastIdx="25" clrIdx="2">
    <p:extLst>
      <p:ext uri="{19B8F6BF-5375-455C-9EA6-DF929625EA0E}">
        <p15:presenceInfo xmlns:p15="http://schemas.microsoft.com/office/powerpoint/2012/main" userId="Mago, Nitika" providerId="None"/>
      </p:ext>
    </p:extLst>
  </p:cmAuthor>
  <p:cmAuthor id="3" name="Steffan, Nick" initials="SN" lastIdx="3" clrIdx="3">
    <p:extLst>
      <p:ext uri="{19B8F6BF-5375-455C-9EA6-DF929625EA0E}">
        <p15:presenceInfo xmlns:p15="http://schemas.microsoft.com/office/powerpoint/2012/main" userId="S-1-5-21-639947351-343809578-3807592339-42285" providerId="AD"/>
      </p:ext>
    </p:extLst>
  </p:cmAuthor>
  <p:cmAuthor id="4" name="Littlefield, Jennifer" initials="LJ" lastIdx="2" clrIdx="4">
    <p:extLst>
      <p:ext uri="{19B8F6BF-5375-455C-9EA6-DF929625EA0E}">
        <p15:presenceInfo xmlns:p15="http://schemas.microsoft.com/office/powerpoint/2012/main" userId="S-1-5-21-639947351-343809578-3807592339-51623" providerId="AD"/>
      </p:ext>
    </p:extLst>
  </p:cmAuthor>
  <p:cmAuthor id="5" name="Li, Weifeng" initials="LW" lastIdx="10" clrIdx="5">
    <p:extLst>
      <p:ext uri="{19B8F6BF-5375-455C-9EA6-DF929625EA0E}">
        <p15:presenceInfo xmlns:p15="http://schemas.microsoft.com/office/powerpoint/2012/main" userId="S-1-5-21-639947351-343809578-3807592339-5523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B7E2"/>
    <a:srgbClr val="FFE89F"/>
    <a:srgbClr val="73C8FD"/>
    <a:srgbClr val="50BC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3690" autoAdjust="0"/>
  </p:normalViewPr>
  <p:slideViewPr>
    <p:cSldViewPr snapToGrid="0">
      <p:cViewPr varScale="1">
        <p:scale>
          <a:sx n="79" d="100"/>
          <a:sy n="79" d="100"/>
        </p:scale>
        <p:origin x="1459" y="77"/>
      </p:cViewPr>
      <p:guideLst>
        <p:guide orient="horz" pos="2160"/>
        <p:guide pos="2880"/>
      </p:guideLst>
    </p:cSldViewPr>
  </p:slideViewPr>
  <p:notesTextViewPr>
    <p:cViewPr>
      <p:scale>
        <a:sx n="3" d="2"/>
        <a:sy n="3" d="2"/>
      </p:scale>
      <p:origin x="0" y="0"/>
    </p:cViewPr>
  </p:notesTextViewPr>
  <p:sorterViewPr>
    <p:cViewPr>
      <p:scale>
        <a:sx n="60" d="100"/>
        <a:sy n="60" d="100"/>
      </p:scale>
      <p:origin x="0" y="0"/>
    </p:cViewPr>
  </p:sorterViewPr>
  <p:notesViewPr>
    <p:cSldViewPr snapToGrid="0" showGuides="1">
      <p:cViewPr varScale="1">
        <p:scale>
          <a:sx n="98" d="100"/>
          <a:sy n="98" d="100"/>
        </p:scale>
        <p:origin x="351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FADBA4A-CF1B-46AC-9045-2B6612C0624C}" type="datetimeFigureOut">
              <a:rPr lang="en-US" smtClean="0"/>
              <a:t>12/6/2024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46EE2B4-D30B-4D65-BC1C-DE57E4765049}" type="slidenum">
              <a:rPr lang="en-US" smtClean="0"/>
              <a:t>‹#›</a:t>
            </a:fld>
            <a:endParaRPr lang="en-US"/>
          </a:p>
        </p:txBody>
      </p:sp>
    </p:spTree>
    <p:extLst>
      <p:ext uri="{BB962C8B-B14F-4D97-AF65-F5344CB8AC3E}">
        <p14:creationId xmlns:p14="http://schemas.microsoft.com/office/powerpoint/2010/main" val="20791212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3C6F44-CB68-48CB-8188-A47D4423899A}" type="datetimeFigureOut">
              <a:rPr lang="en-US" smtClean="0"/>
              <a:t>12/6/2024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72613F-3576-4EE9-945C-25503B987A39}" type="slidenum">
              <a:rPr lang="en-US" smtClean="0"/>
              <a:t>‹#›</a:t>
            </a:fld>
            <a:endParaRPr lang="en-US"/>
          </a:p>
        </p:txBody>
      </p:sp>
    </p:spTree>
    <p:extLst>
      <p:ext uri="{BB962C8B-B14F-4D97-AF65-F5344CB8AC3E}">
        <p14:creationId xmlns:p14="http://schemas.microsoft.com/office/powerpoint/2010/main" val="1739948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72613F-3576-4EE9-945C-25503B987A39}" type="slidenum">
              <a:rPr lang="en-US" smtClean="0"/>
              <a:t>1</a:t>
            </a:fld>
            <a:endParaRPr lang="en-US"/>
          </a:p>
        </p:txBody>
      </p:sp>
    </p:spTree>
    <p:extLst>
      <p:ext uri="{BB962C8B-B14F-4D97-AF65-F5344CB8AC3E}">
        <p14:creationId xmlns:p14="http://schemas.microsoft.com/office/powerpoint/2010/main" val="3087105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72613F-3576-4EE9-945C-25503B987A39}" type="slidenum">
              <a:rPr lang="en-US" smtClean="0"/>
              <a:t>6</a:t>
            </a:fld>
            <a:endParaRPr lang="en-US"/>
          </a:p>
        </p:txBody>
      </p:sp>
    </p:spTree>
    <p:extLst>
      <p:ext uri="{BB962C8B-B14F-4D97-AF65-F5344CB8AC3E}">
        <p14:creationId xmlns:p14="http://schemas.microsoft.com/office/powerpoint/2010/main" val="3762249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Last Time Error Correction (TEC) was on 12/3/16</a:t>
            </a:r>
          </a:p>
          <a:p>
            <a:r>
              <a:rPr lang="en-US" dirty="0"/>
              <a:t>Lowest Time Error was -23.</a:t>
            </a:r>
          </a:p>
        </p:txBody>
      </p:sp>
      <p:sp>
        <p:nvSpPr>
          <p:cNvPr id="4" name="Slide Number Placeholder 3"/>
          <p:cNvSpPr>
            <a:spLocks noGrp="1"/>
          </p:cNvSpPr>
          <p:nvPr>
            <p:ph type="sldNum" sz="quarter" idx="5"/>
          </p:nvPr>
        </p:nvSpPr>
        <p:spPr/>
        <p:txBody>
          <a:bodyPr/>
          <a:lstStyle/>
          <a:p>
            <a:fld id="{A772613F-3576-4EE9-945C-25503B987A39}" type="slidenum">
              <a:rPr lang="en-US" smtClean="0"/>
              <a:t>10</a:t>
            </a:fld>
            <a:endParaRPr lang="en-US"/>
          </a:p>
        </p:txBody>
      </p:sp>
    </p:spTree>
    <p:extLst>
      <p:ext uri="{BB962C8B-B14F-4D97-AF65-F5344CB8AC3E}">
        <p14:creationId xmlns:p14="http://schemas.microsoft.com/office/powerpoint/2010/main" val="4044926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bg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a:solidFill>
                  <a:prstClr val="black">
                    <a:tint val="75000"/>
                  </a:prstClr>
                </a:solidFill>
              </a:rPr>
              <a:t>Footer text goes here.</a:t>
            </a:r>
          </a:p>
        </p:txBody>
      </p:sp>
      <p:sp>
        <p:nvSpPr>
          <p:cNvPr id="7" name="Slide Number Placeholder 5"/>
          <p:cNvSpPr>
            <a:spLocks noGrp="1"/>
          </p:cNvSpPr>
          <p:nvPr>
            <p:ph type="sldNum" sz="quarter" idx="4"/>
          </p:nvPr>
        </p:nvSpPr>
        <p:spPr>
          <a:xfrm>
            <a:off x="8229600" y="6569075"/>
            <a:ext cx="457200" cy="212725"/>
          </a:xfrm>
          <a:prstGeom prst="rect">
            <a:avLst/>
          </a:prstGeom>
        </p:spPr>
        <p:txBody>
          <a:bodyPr vert="horz" lIns="91440" tIns="45720" rIns="91440" bIns="45720" rtlCol="0" anchor="ctr"/>
          <a:lstStyle>
            <a:lvl1pPr algn="ctr">
              <a:defRPr sz="900">
                <a:solidFill>
                  <a:schemeClr val="tx1">
                    <a:tint val="75000"/>
                  </a:schemeClr>
                </a:solidFill>
              </a:defRPr>
            </a:lvl1pPr>
          </a:lstStyle>
          <a:p>
            <a:fld id="{1D93BD3E-1E9A-4970-A6F7-E7AC52762E0C}" type="slidenum">
              <a:rPr lang="en-US" smtClean="0">
                <a:solidFill>
                  <a:prstClr val="black">
                    <a:tint val="75000"/>
                  </a:prstClr>
                </a:solidFill>
              </a:rPr>
              <a:pPr/>
              <a:t>‹#›</a:t>
            </a:fld>
            <a:endParaRPr lang="en-US" dirty="0">
              <a:solidFill>
                <a:prstClr val="black">
                  <a:tint val="75000"/>
                </a:prstClr>
              </a:solidFill>
            </a:endParaRPr>
          </a:p>
        </p:txBody>
      </p:sp>
      <p:cxnSp>
        <p:nvCxnSpPr>
          <p:cNvPr id="8" name="Straight Connector 7"/>
          <p:cNvCxnSpPr/>
          <p:nvPr userDrawn="1"/>
        </p:nvCxnSpPr>
        <p:spPr>
          <a:xfrm>
            <a:off x="1428750" y="2625326"/>
            <a:ext cx="628650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1428750" y="4232673"/>
            <a:ext cx="628650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Content Placeholder 2"/>
          <p:cNvSpPr>
            <a:spLocks noGrp="1"/>
          </p:cNvSpPr>
          <p:nvPr>
            <p:ph idx="16"/>
          </p:nvPr>
        </p:nvSpPr>
        <p:spPr>
          <a:xfrm>
            <a:off x="1428750" y="2895600"/>
            <a:ext cx="6286500" cy="990600"/>
          </a:xfrm>
          <a:prstGeom prst="rect">
            <a:avLst/>
          </a:prstGeom>
        </p:spPr>
        <p:txBody>
          <a:bodyPr/>
          <a:lstStyle>
            <a:lvl1pPr marL="0" indent="0" algn="ctr">
              <a:buNone/>
              <a:defRPr sz="3200" b="1" cap="small"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dirty="0"/>
              <a:t>Click to edit Master text styles</a:t>
            </a:r>
          </a:p>
        </p:txBody>
      </p:sp>
    </p:spTree>
    <p:extLst>
      <p:ext uri="{BB962C8B-B14F-4D97-AF65-F5344CB8AC3E}">
        <p14:creationId xmlns:p14="http://schemas.microsoft.com/office/powerpoint/2010/main" val="2564814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3200" b="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304800" y="855406"/>
            <a:ext cx="8534400" cy="5064627"/>
          </a:xfrm>
          <a:prstGeom prst="rect">
            <a:avLst/>
          </a:prstGeom>
        </p:spPr>
        <p:txBody>
          <a:bodyPr/>
          <a:lstStyle>
            <a:lvl1pPr>
              <a:defRPr sz="1400" baseline="0">
                <a:solidFill>
                  <a:schemeClr val="tx2"/>
                </a:solidFill>
              </a:defRPr>
            </a:lvl1pPr>
            <a:lvl2pPr>
              <a:defRPr sz="1400" baseline="0">
                <a:solidFill>
                  <a:schemeClr val="tx2"/>
                </a:solidFill>
              </a:defRPr>
            </a:lvl2pPr>
            <a:lvl3pPr>
              <a:defRPr sz="1100" baseline="0">
                <a:solidFill>
                  <a:schemeClr val="tx2"/>
                </a:solidFill>
              </a:defRPr>
            </a:lvl3pPr>
            <a:lvl4pPr>
              <a:defRPr sz="1200" baseline="0">
                <a:solidFill>
                  <a:schemeClr val="tx2"/>
                </a:solidFill>
              </a:defRPr>
            </a:lvl4pPr>
            <a:lvl5pPr>
              <a:defRPr sz="1000" baseline="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sp>
        <p:nvSpPr>
          <p:cNvPr id="8" name="Footer Placeholder 4"/>
          <p:cNvSpPr>
            <a:spLocks noGrp="1"/>
          </p:cNvSpPr>
          <p:nvPr>
            <p:ph type="ftr" sz="quarter" idx="11"/>
          </p:nvPr>
        </p:nvSpPr>
        <p:spPr>
          <a:xfrm>
            <a:off x="2743200" y="6553200"/>
            <a:ext cx="4038600" cy="228600"/>
          </a:xfrm>
        </p:spPr>
        <p:txBody>
          <a:bodyPr/>
          <a:lstStyle/>
          <a:p>
            <a:r>
              <a:rPr lang="en-US" dirty="0">
                <a:solidFill>
                  <a:prstClr val="black">
                    <a:tint val="75000"/>
                  </a:prstClr>
                </a:solidFill>
              </a:rPr>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8219768" y="6553200"/>
            <a:ext cx="457200" cy="212725"/>
          </a:xfrm>
          <a:prstGeom prst="rect">
            <a:avLst/>
          </a:prstGeom>
        </p:spPr>
        <p:txBody>
          <a:bodyPr vert="horz" lIns="91440" tIns="45720" rIns="91440" bIns="45720" rtlCol="0" anchor="ctr"/>
          <a:lstStyle>
            <a:lvl1pPr algn="ctr">
              <a:defRPr sz="900">
                <a:solidFill>
                  <a:schemeClr val="bg1"/>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1342695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a:solidFill>
                  <a:schemeClr val="bg1"/>
                </a:solidFill>
              </a:defRPr>
            </a:lvl1pPr>
          </a:lstStyle>
          <a:p>
            <a:fld id="{CDB75BAC-74D7-43DA-9DE7-3912ED22B407}" type="slidenum">
              <a:rPr lang="en-US" smtClean="0"/>
              <a:pPr/>
              <a:t>‹#›</a:t>
            </a:fld>
            <a:endParaRPr lang="en-US" dirty="0"/>
          </a:p>
        </p:txBody>
      </p:sp>
      <p:sp>
        <p:nvSpPr>
          <p:cNvPr id="8" name="Rectangle 7"/>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cxnSp>
        <p:nvCxnSpPr>
          <p:cNvPr id="9" name="Straight Connector 8"/>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Content Placeholder 2"/>
          <p:cNvSpPr>
            <a:spLocks noGrp="1"/>
          </p:cNvSpPr>
          <p:nvPr>
            <p:ph idx="13"/>
          </p:nvPr>
        </p:nvSpPr>
        <p:spPr>
          <a:xfrm>
            <a:off x="4636008" y="863346"/>
            <a:ext cx="4206240" cy="5064627"/>
          </a:xfrm>
          <a:prstGeom prst="rect">
            <a:avLst/>
          </a:prstGeom>
        </p:spPr>
        <p:txBody>
          <a:bodyPr/>
          <a:lstStyle>
            <a:lvl1pPr>
              <a:defRPr sz="1800"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
          </p:nvPr>
        </p:nvSpPr>
        <p:spPr>
          <a:xfrm>
            <a:off x="304800" y="855406"/>
            <a:ext cx="4206240" cy="5064627"/>
          </a:xfrm>
          <a:prstGeom prst="rect">
            <a:avLst/>
          </a:prstGeom>
        </p:spPr>
        <p:txBody>
          <a:bodyPr/>
          <a:lstStyle>
            <a:lvl1pPr>
              <a:defRPr sz="1800"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p:cNvSpPr>
            <a:spLocks noGrp="1"/>
          </p:cNvSpPr>
          <p:nvPr>
            <p:ph type="title"/>
          </p:nvPr>
        </p:nvSpPr>
        <p:spPr>
          <a:xfrm>
            <a:off x="381000" y="243682"/>
            <a:ext cx="8458200" cy="518318"/>
          </a:xfrm>
          <a:prstGeom prst="rect">
            <a:avLst/>
          </a:prstGeom>
        </p:spPr>
        <p:txBody>
          <a:bodyPr/>
          <a:lstStyle>
            <a:lvl1pPr algn="l">
              <a:defRPr sz="3200" b="1">
                <a:solidFill>
                  <a:schemeClr val="accent1"/>
                </a:solidFill>
              </a:defRPr>
            </a:lvl1pPr>
          </a:lstStyle>
          <a:p>
            <a:r>
              <a:rPr lang="en-US" dirty="0"/>
              <a:t>Click to edit Master title style</a:t>
            </a:r>
          </a:p>
        </p:txBody>
      </p:sp>
      <p:sp>
        <p:nvSpPr>
          <p:cNvPr id="13" name="Footer Placeholder 4"/>
          <p:cNvSpPr>
            <a:spLocks noGrp="1"/>
          </p:cNvSpPr>
          <p:nvPr>
            <p:ph type="ftr" sz="quarter" idx="11"/>
          </p:nvPr>
        </p:nvSpPr>
        <p:spPr>
          <a:xfrm>
            <a:off x="2743200" y="6553200"/>
            <a:ext cx="4038600" cy="228600"/>
          </a:xfrm>
        </p:spPr>
        <p:txBody>
          <a:bodyPr/>
          <a:lstStyle/>
          <a:p>
            <a:r>
              <a:rPr lang="en-US" dirty="0">
                <a:solidFill>
                  <a:prstClr val="black">
                    <a:tint val="75000"/>
                  </a:prstClr>
                </a:solidFill>
              </a:rPr>
              <a:t>Footer text goes here.</a:t>
            </a:r>
          </a:p>
        </p:txBody>
      </p:sp>
    </p:spTree>
    <p:extLst>
      <p:ext uri="{BB962C8B-B14F-4D97-AF65-F5344CB8AC3E}">
        <p14:creationId xmlns:p14="http://schemas.microsoft.com/office/powerpoint/2010/main" val="2374833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lvl1pPr>
              <a:defRPr>
                <a:solidFill>
                  <a:schemeClr val="bg1"/>
                </a:solidFill>
              </a:defRPr>
            </a:lvl1pPr>
          </a:lstStyle>
          <a:p>
            <a:fld id="{0E7085C4-D6A8-46D9-A1BA-F87C2DEFFCDB}" type="slidenum">
              <a:rPr lang="en-US" smtClean="0"/>
              <a:pPr/>
              <a:t>‹#›</a:t>
            </a:fld>
            <a:endParaRPr lang="en-US" dirty="0"/>
          </a:p>
        </p:txBody>
      </p:sp>
      <p:sp>
        <p:nvSpPr>
          <p:cNvPr id="10" name="Rectangle 9"/>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cxnSp>
        <p:nvCxnSpPr>
          <p:cNvPr id="11" name="Straight Connector 10"/>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3"/>
          </p:nvPr>
        </p:nvSpPr>
        <p:spPr>
          <a:xfrm>
            <a:off x="4636008" y="1695200"/>
            <a:ext cx="4206240" cy="4232773"/>
          </a:xfrm>
          <a:prstGeom prst="rect">
            <a:avLst/>
          </a:prstGeom>
        </p:spPr>
        <p:txBody>
          <a:bodyPr/>
          <a:lstStyle>
            <a:lvl1pPr>
              <a:defRPr sz="1800"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idx="14"/>
          </p:nvPr>
        </p:nvSpPr>
        <p:spPr>
          <a:xfrm>
            <a:off x="304800" y="1695200"/>
            <a:ext cx="4206240" cy="4224833"/>
          </a:xfrm>
          <a:prstGeom prst="rect">
            <a:avLst/>
          </a:prstGeom>
        </p:spPr>
        <p:txBody>
          <a:bodyPr/>
          <a:lstStyle>
            <a:lvl1pPr>
              <a:defRPr sz="1800"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5"/>
          </p:nvPr>
        </p:nvSpPr>
        <p:spPr>
          <a:xfrm>
            <a:off x="4636008" y="863347"/>
            <a:ext cx="4206240" cy="730506"/>
          </a:xfrm>
          <a:prstGeom prst="rect">
            <a:avLst/>
          </a:prstGeom>
        </p:spPr>
        <p:txBody>
          <a:bodyPr/>
          <a:lstStyle>
            <a:lvl1pPr marL="0" marR="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sz="1800" b="1"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marL="0" marR="0" lvl="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Click to edit Master text styles</a:t>
            </a:r>
          </a:p>
        </p:txBody>
      </p:sp>
      <p:sp>
        <p:nvSpPr>
          <p:cNvPr id="16" name="Content Placeholder 2"/>
          <p:cNvSpPr>
            <a:spLocks noGrp="1"/>
          </p:cNvSpPr>
          <p:nvPr>
            <p:ph idx="16"/>
          </p:nvPr>
        </p:nvSpPr>
        <p:spPr>
          <a:xfrm>
            <a:off x="304800" y="855407"/>
            <a:ext cx="4206240" cy="730506"/>
          </a:xfrm>
          <a:prstGeom prst="rect">
            <a:avLst/>
          </a:prstGeom>
        </p:spPr>
        <p:txBody>
          <a:bodyPr/>
          <a:lstStyle>
            <a:lvl1pPr marL="0" indent="0">
              <a:buNone/>
              <a:defRPr sz="1800" b="1"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dirty="0"/>
              <a:t>Click to edit Master text styles</a:t>
            </a:r>
          </a:p>
        </p:txBody>
      </p:sp>
      <p:sp>
        <p:nvSpPr>
          <p:cNvPr id="17" name="Footer Placeholder 4"/>
          <p:cNvSpPr>
            <a:spLocks noGrp="1"/>
          </p:cNvSpPr>
          <p:nvPr>
            <p:ph type="ftr" sz="quarter" idx="11"/>
          </p:nvPr>
        </p:nvSpPr>
        <p:spPr>
          <a:xfrm>
            <a:off x="2743200" y="6553200"/>
            <a:ext cx="4038600" cy="228600"/>
          </a:xfrm>
        </p:spPr>
        <p:txBody>
          <a:bodyPr/>
          <a:lstStyle/>
          <a:p>
            <a:r>
              <a:rPr lang="en-US" dirty="0">
                <a:solidFill>
                  <a:prstClr val="black">
                    <a:tint val="75000"/>
                  </a:prstClr>
                </a:solidFill>
              </a:rPr>
              <a:t>Footer text goes here.</a:t>
            </a:r>
          </a:p>
        </p:txBody>
      </p:sp>
      <p:sp>
        <p:nvSpPr>
          <p:cNvPr id="18" name="Title 1"/>
          <p:cNvSpPr>
            <a:spLocks noGrp="1"/>
          </p:cNvSpPr>
          <p:nvPr>
            <p:ph type="title"/>
          </p:nvPr>
        </p:nvSpPr>
        <p:spPr>
          <a:xfrm>
            <a:off x="381000" y="243682"/>
            <a:ext cx="8458200" cy="518318"/>
          </a:xfrm>
          <a:prstGeom prst="rect">
            <a:avLst/>
          </a:prstGeom>
        </p:spPr>
        <p:txBody>
          <a:bodyPr/>
          <a:lstStyle>
            <a:lvl1pPr algn="l">
              <a:defRPr sz="3200" b="1">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316189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ullets">
    <p:spTree>
      <p:nvGrpSpPr>
        <p:cNvPr id="1" name=""/>
        <p:cNvGrpSpPr/>
        <p:nvPr/>
      </p:nvGrpSpPr>
      <p:grpSpPr>
        <a:xfrm>
          <a:off x="0" y="0"/>
          <a:ext cx="0" cy="0"/>
          <a:chOff x="0" y="0"/>
          <a:chExt cx="0" cy="0"/>
        </a:xfrm>
      </p:grpSpPr>
      <p:sp>
        <p:nvSpPr>
          <p:cNvPr id="5" name="Rectangle 4"/>
          <p:cNvSpPr/>
          <p:nvPr userDrawn="1"/>
        </p:nvSpPr>
        <p:spPr>
          <a:xfrm>
            <a:off x="2814561" y="266304"/>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cxnSp>
        <p:nvCxnSpPr>
          <p:cNvPr id="6" name="Straight Connector 5"/>
          <p:cNvCxnSpPr/>
          <p:nvPr userDrawn="1"/>
        </p:nvCxnSpPr>
        <p:spPr>
          <a:xfrm>
            <a:off x="2814561" y="266304"/>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userDrawn="1"/>
        </p:nvSpPr>
        <p:spPr>
          <a:xfrm>
            <a:off x="2898648" y="243682"/>
            <a:ext cx="6016752" cy="518318"/>
          </a:xfrm>
          <a:prstGeom prst="rect">
            <a:avLst/>
          </a:prstGeom>
        </p:spPr>
        <p:txBody>
          <a:bodyPr/>
          <a:lstStyle>
            <a:lvl1pPr algn="l" defTabSz="685800" rtl="0" eaLnBrk="1" latinLnBrk="0" hangingPunct="1">
              <a:spcBef>
                <a:spcPct val="0"/>
              </a:spcBef>
              <a:buNone/>
              <a:defRPr sz="3200" b="1" kern="1200">
                <a:solidFill>
                  <a:schemeClr val="accent1"/>
                </a:solidFill>
                <a:latin typeface="+mj-lt"/>
                <a:ea typeface="+mj-ea"/>
                <a:cs typeface="+mj-cs"/>
              </a:defRPr>
            </a:lvl1pPr>
          </a:lstStyle>
          <a:p>
            <a:r>
              <a:rPr lang="en-US" dirty="0"/>
              <a:t>Click to edit Master title style</a:t>
            </a:r>
          </a:p>
        </p:txBody>
      </p:sp>
      <p:sp>
        <p:nvSpPr>
          <p:cNvPr id="8" name="Content Placeholder 2"/>
          <p:cNvSpPr>
            <a:spLocks noGrp="1"/>
          </p:cNvSpPr>
          <p:nvPr>
            <p:ph idx="13"/>
          </p:nvPr>
        </p:nvSpPr>
        <p:spPr>
          <a:xfrm>
            <a:off x="301752" y="859536"/>
            <a:ext cx="8531352" cy="5065776"/>
          </a:xfrm>
          <a:prstGeom prst="rect">
            <a:avLst/>
          </a:prstGeom>
        </p:spPr>
        <p:txBody>
          <a:bodyPr/>
          <a:lstStyle>
            <a:lvl1pPr>
              <a:defRPr sz="1800" baseline="0">
                <a:solidFill>
                  <a:schemeClr val="tx2"/>
                </a:solidFill>
              </a:defRPr>
            </a:lvl1pPr>
            <a:lvl2pPr marL="557213" indent="-214313">
              <a:buClr>
                <a:schemeClr val="accent1"/>
              </a:buClr>
              <a:buFont typeface="Wingdings" panose="05000000000000000000" pitchFamily="2" charset="2"/>
              <a:buChar char="§"/>
              <a:defRPr sz="1800" baseline="0">
                <a:solidFill>
                  <a:schemeClr val="tx2"/>
                </a:solidFill>
              </a:defRPr>
            </a:lvl2pPr>
            <a:lvl3pPr marL="857250" indent="-171450">
              <a:buClr>
                <a:schemeClr val="tx2"/>
              </a:buClr>
              <a:buFont typeface="Courier New" panose="02070309020205020404" pitchFamily="49" charset="0"/>
              <a:buChar char="o"/>
              <a:defRPr sz="1600" baseline="0">
                <a:solidFill>
                  <a:schemeClr val="tx2"/>
                </a:solidFill>
              </a:defRPr>
            </a:lvl3pPr>
            <a:lvl4pPr>
              <a:buClr>
                <a:schemeClr val="accent1"/>
              </a:buClr>
              <a:defRPr sz="1600" baseline="0">
                <a:solidFill>
                  <a:schemeClr val="tx2"/>
                </a:solidFill>
              </a:defRPr>
            </a:lvl4pPr>
            <a:lvl5pPr>
              <a:defRPr sz="1400" baseline="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98977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3550883" y="4837176"/>
            <a:ext cx="4465283" cy="649224"/>
          </a:xfrm>
          <a:prstGeom prst="rect">
            <a:avLst/>
          </a:prstGeom>
        </p:spPr>
        <p:txBody>
          <a:bodyPr anchor="t" anchorCtr="0">
            <a:noAutofit/>
          </a:bodyPr>
          <a:lstStyle>
            <a:lvl1pPr marL="0" indent="0">
              <a:lnSpc>
                <a:spcPct val="100000"/>
              </a:lnSpc>
              <a:spcBef>
                <a:spcPts val="0"/>
              </a:spcBef>
              <a:buNone/>
              <a:defRPr sz="1800" b="1" cap="sm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Text Placeholder 4"/>
          <p:cNvSpPr>
            <a:spLocks noGrp="1"/>
          </p:cNvSpPr>
          <p:nvPr>
            <p:ph type="body" sz="quarter" idx="10"/>
          </p:nvPr>
        </p:nvSpPr>
        <p:spPr>
          <a:xfrm>
            <a:off x="3547872" y="3429000"/>
            <a:ext cx="4465283" cy="923544"/>
          </a:xfrm>
          <a:prstGeom prst="rect">
            <a:avLst/>
          </a:prstGeom>
        </p:spPr>
        <p:txBody>
          <a:bodyPr anchor="t" anchorCtr="0">
            <a:noAutofit/>
          </a:bodyPr>
          <a:lstStyle>
            <a:lvl1pPr marL="0" indent="0">
              <a:lnSpc>
                <a:spcPct val="100000"/>
              </a:lnSpc>
              <a:spcBef>
                <a:spcPts val="0"/>
              </a:spcBef>
              <a:buNone/>
              <a:defRPr sz="18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Text Placeholder 4"/>
          <p:cNvSpPr>
            <a:spLocks noGrp="1"/>
          </p:cNvSpPr>
          <p:nvPr>
            <p:ph type="body" sz="quarter" idx="11"/>
          </p:nvPr>
        </p:nvSpPr>
        <p:spPr>
          <a:xfrm>
            <a:off x="3547872" y="1325880"/>
            <a:ext cx="5519928" cy="2304288"/>
          </a:xfrm>
          <a:prstGeom prst="rect">
            <a:avLst/>
          </a:prstGeom>
        </p:spPr>
        <p:txBody>
          <a:bodyPr anchor="t" anchorCtr="0">
            <a:noAutofit/>
          </a:bodyPr>
          <a:lstStyle>
            <a:lvl1pPr marL="0" indent="0">
              <a:lnSpc>
                <a:spcPct val="100000"/>
              </a:lnSpc>
              <a:spcBef>
                <a:spcPts val="0"/>
              </a:spcBef>
              <a:buNone/>
              <a:defRPr sz="3600" b="1" cap="sm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3193213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p:cNvSpPr>
            <a:spLocks noGrp="1"/>
          </p:cNvSpPr>
          <p:nvPr>
            <p:ph idx="1"/>
          </p:nvPr>
        </p:nvSpPr>
        <p:spPr>
          <a:xfrm>
            <a:off x="1828800" y="685800"/>
            <a:ext cx="6324600" cy="5486400"/>
          </a:xfrm>
          <a:prstGeom prst="rect">
            <a:avLst/>
          </a:prstGeom>
        </p:spPr>
        <p:txBody>
          <a:bodyPr/>
          <a:lstStyle>
            <a:lvl1pPr>
              <a:defRPr sz="1800">
                <a:solidFill>
                  <a:schemeClr val="tx2"/>
                </a:solidFill>
              </a:defRPr>
            </a:lvl1pPr>
            <a:lvl2pPr>
              <a:defRPr sz="1800">
                <a:solidFill>
                  <a:schemeClr val="tx2"/>
                </a:solidFill>
              </a:defRPr>
            </a:lvl2pPr>
            <a:lvl3pPr>
              <a:defRPr sz="1600">
                <a:solidFill>
                  <a:schemeClr val="tx2"/>
                </a:solidFill>
              </a:defRPr>
            </a:lvl3pPr>
            <a:lvl4pPr>
              <a:defRPr sz="1600">
                <a:solidFill>
                  <a:schemeClr val="tx2"/>
                </a:solidFill>
              </a:defRPr>
            </a:lvl4pPr>
            <a:lvl5pPr>
              <a:defRPr sz="14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040238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solidFill>
                  <a:prstClr val="black">
                    <a:tint val="75000"/>
                  </a:prstClr>
                </a:solidFill>
              </a:rPr>
              <a:t>Footer text goes here.</a:t>
            </a:r>
          </a:p>
        </p:txBody>
      </p:sp>
      <p:sp>
        <p:nvSpPr>
          <p:cNvPr id="6" name="Slide Number Placeholder 5"/>
          <p:cNvSpPr>
            <a:spLocks noGrp="1"/>
          </p:cNvSpPr>
          <p:nvPr>
            <p:ph type="sldNum" sz="quarter" idx="4"/>
          </p:nvPr>
        </p:nvSpPr>
        <p:spPr>
          <a:xfrm>
            <a:off x="8207477" y="6561137"/>
            <a:ext cx="457200" cy="220663"/>
          </a:xfrm>
          <a:prstGeom prst="rect">
            <a:avLst/>
          </a:prstGeom>
        </p:spPr>
        <p:txBody>
          <a:bodyPr vert="horz" lIns="91440" tIns="45720" rIns="91440" bIns="45720" rtlCol="0" anchor="ctr"/>
          <a:lstStyle>
            <a:lvl1pPr algn="ctr">
              <a:defRPr sz="900">
                <a:solidFill>
                  <a:schemeClr val="tx1">
                    <a:tint val="75000"/>
                  </a:schemeClr>
                </a:solidFill>
              </a:defRPr>
            </a:lvl1pPr>
          </a:lstStyle>
          <a:p>
            <a:fld id="{1D93BD3E-1E9A-4970-A6F7-E7AC52762E0C}" type="slidenum">
              <a:rPr lang="en-US" smtClean="0">
                <a:solidFill>
                  <a:prstClr val="black">
                    <a:tint val="75000"/>
                  </a:prstClr>
                </a:solidFill>
              </a:rPr>
              <a:pPr/>
              <a:t>‹#›</a:t>
            </a:fld>
            <a:endParaRPr lang="en-US" dirty="0">
              <a:solidFill>
                <a:prstClr val="black">
                  <a:tint val="75000"/>
                </a:prstClr>
              </a:solidFill>
            </a:endParaRPr>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2"/>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6" y="6553201"/>
            <a:ext cx="707325" cy="207749"/>
          </a:xfrm>
          <a:prstGeom prst="rect">
            <a:avLst/>
          </a:prstGeom>
          <a:noFill/>
        </p:spPr>
        <p:txBody>
          <a:bodyPr wrap="square" rtlCol="0">
            <a:spAutoFit/>
          </a:bodyPr>
          <a:lstStyle/>
          <a:p>
            <a:r>
              <a:rPr lang="en-US" sz="750" b="1" dirty="0">
                <a:solidFill>
                  <a:srgbClr val="5B6770"/>
                </a:solidFill>
              </a:rPr>
              <a:t>PUBLIC</a:t>
            </a:r>
          </a:p>
        </p:txBody>
      </p:sp>
      <p:sp>
        <p:nvSpPr>
          <p:cNvPr id="11" name="Slide Number Placeholder 8"/>
          <p:cNvSpPr txBox="1">
            <a:spLocks/>
          </p:cNvSpPr>
          <p:nvPr userDrawn="1"/>
        </p:nvSpPr>
        <p:spPr>
          <a:xfrm>
            <a:off x="8664677" y="6561137"/>
            <a:ext cx="387883" cy="2127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E7085C4-D6A8-46D9-A1BA-F87C2DEFFCDB}" type="slidenum">
              <a:rPr lang="en-US" sz="900" smtClean="0">
                <a:solidFill>
                  <a:schemeClr val="bg1">
                    <a:lumMod val="75000"/>
                  </a:schemeClr>
                </a:solidFill>
              </a:rPr>
              <a:pPr/>
              <a:t>‹#›</a:t>
            </a:fld>
            <a:endParaRPr lang="en-US" sz="900" dirty="0">
              <a:solidFill>
                <a:schemeClr val="bg1">
                  <a:lumMod val="75000"/>
                </a:schemeClr>
              </a:solidFill>
            </a:endParaRPr>
          </a:p>
        </p:txBody>
      </p:sp>
    </p:spTree>
    <p:extLst>
      <p:ext uri="{BB962C8B-B14F-4D97-AF65-F5344CB8AC3E}">
        <p14:creationId xmlns:p14="http://schemas.microsoft.com/office/powerpoint/2010/main" val="1500750949"/>
      </p:ext>
    </p:extLst>
  </p:cSld>
  <p:clrMap bg1="lt1" tx1="dk1" bg2="lt2" tx2="dk2" accent1="accent1" accent2="accent2" accent3="accent3" accent4="accent4" accent5="accent5" accent6="accent6" hlink="hlink" folHlink="folHlink"/>
  <p:sldLayoutIdLst>
    <p:sldLayoutId id="2147483698" r:id="rId1"/>
    <p:sldLayoutId id="2147483664" r:id="rId2"/>
    <p:sldLayoutId id="2147483690" r:id="rId3"/>
    <p:sldLayoutId id="2147483691" r:id="rId4"/>
    <p:sldLayoutId id="2147483682" r:id="rId5"/>
  </p:sldLayoutIdLst>
  <p:hf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505200" y="0"/>
            <a:ext cx="56388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814" y="2876277"/>
            <a:ext cx="2857586" cy="1105445"/>
          </a:xfrm>
          <a:prstGeom prst="rect">
            <a:avLst/>
          </a:prstGeom>
        </p:spPr>
      </p:pic>
    </p:spTree>
    <p:extLst>
      <p:ext uri="{BB962C8B-B14F-4D97-AF65-F5344CB8AC3E}">
        <p14:creationId xmlns:p14="http://schemas.microsoft.com/office/powerpoint/2010/main" val="3638841176"/>
      </p:ext>
    </p:extLst>
  </p:cSld>
  <p:clrMap bg1="lt1" tx1="dk1" bg2="lt2" tx2="dk2" accent1="accent1" accent2="accent2" accent3="accent3" accent4="accent4" accent5="accent5" accent6="accent6" hlink="hlink" folHlink="folHlink"/>
  <p:sldLayoutIdLst>
    <p:sldLayoutId id="2147483701"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Straight Connector 6"/>
          <p:cNvCxnSpPr/>
          <p:nvPr userDrawn="1"/>
        </p:nvCxnSpPr>
        <p:spPr>
          <a:xfrm flipH="1">
            <a:off x="914400" y="1"/>
            <a:ext cx="1" cy="495299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3466" y="5257800"/>
            <a:ext cx="1181868" cy="457200"/>
          </a:xfrm>
          <a:prstGeom prst="rect">
            <a:avLst/>
          </a:prstGeom>
        </p:spPr>
      </p:pic>
      <p:cxnSp>
        <p:nvCxnSpPr>
          <p:cNvPr id="12" name="Straight Connector 11"/>
          <p:cNvCxnSpPr/>
          <p:nvPr userDrawn="1"/>
        </p:nvCxnSpPr>
        <p:spPr>
          <a:xfrm flipH="1">
            <a:off x="914400" y="6019800"/>
            <a:ext cx="1" cy="82296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7503856"/>
      </p:ext>
    </p:extLst>
  </p:cSld>
  <p:clrMap bg1="lt1" tx1="dk1" bg2="lt2" tx2="dk2" accent1="accent1" accent2="accent2" accent3="accent3" accent4="accent4" accent5="accent5" accent6="accent6" hlink="hlink" folHlink="folHlink"/>
  <p:sldLayoutIdLst>
    <p:sldLayoutId id="2147483703" r:id="rId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r>
              <a:rPr lang="en-US" sz="2800" dirty="0"/>
              <a:t>Frequency Control concerns Due to poor IRR telemetry under curtailment</a:t>
            </a:r>
          </a:p>
        </p:txBody>
      </p:sp>
      <p:sp>
        <p:nvSpPr>
          <p:cNvPr id="3" name="Text Placeholder 2"/>
          <p:cNvSpPr>
            <a:spLocks noGrp="1"/>
          </p:cNvSpPr>
          <p:nvPr>
            <p:ph type="body" sz="quarter" idx="3"/>
          </p:nvPr>
        </p:nvSpPr>
        <p:spPr/>
        <p:txBody>
          <a:bodyPr/>
          <a:lstStyle/>
          <a:p>
            <a:r>
              <a:rPr lang="en-US" dirty="0"/>
              <a:t>December 6, 2024</a:t>
            </a:r>
          </a:p>
          <a:p>
            <a:r>
              <a:rPr lang="en-US" dirty="0"/>
              <a:t>CMWG</a:t>
            </a:r>
          </a:p>
        </p:txBody>
      </p:sp>
      <p:sp>
        <p:nvSpPr>
          <p:cNvPr id="4" name="Text Placeholder 3"/>
          <p:cNvSpPr>
            <a:spLocks noGrp="1"/>
          </p:cNvSpPr>
          <p:nvPr>
            <p:ph type="body" sz="quarter" idx="10"/>
          </p:nvPr>
        </p:nvSpPr>
        <p:spPr/>
        <p:txBody>
          <a:bodyPr/>
          <a:lstStyle/>
          <a:p>
            <a:r>
              <a:rPr lang="en-US" dirty="0"/>
              <a:t>Luis Hinojosa</a:t>
            </a:r>
          </a:p>
          <a:p>
            <a:r>
              <a:rPr lang="en-US" dirty="0"/>
              <a:t>Ancillary Services &amp; Operations Analytics</a:t>
            </a:r>
          </a:p>
        </p:txBody>
      </p:sp>
    </p:spTree>
    <p:extLst>
      <p:ext uri="{BB962C8B-B14F-4D97-AF65-F5344CB8AC3E}">
        <p14:creationId xmlns:p14="http://schemas.microsoft.com/office/powerpoint/2010/main" val="2188054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B88A18F-5346-8CB9-EE95-9617E80FB534}"/>
              </a:ext>
            </a:extLst>
          </p:cNvPr>
          <p:cNvPicPr>
            <a:picLocks noChangeAspect="1"/>
          </p:cNvPicPr>
          <p:nvPr/>
        </p:nvPicPr>
        <p:blipFill>
          <a:blip r:embed="rId3"/>
          <a:stretch>
            <a:fillRect/>
          </a:stretch>
        </p:blipFill>
        <p:spPr>
          <a:xfrm>
            <a:off x="812275" y="1443037"/>
            <a:ext cx="6962235" cy="4786313"/>
          </a:xfrm>
          <a:prstGeom prst="rect">
            <a:avLst/>
          </a:prstGeom>
        </p:spPr>
      </p:pic>
      <p:sp>
        <p:nvSpPr>
          <p:cNvPr id="2" name="Title 1">
            <a:extLst>
              <a:ext uri="{FF2B5EF4-FFF2-40B4-BE49-F238E27FC236}">
                <a16:creationId xmlns:a16="http://schemas.microsoft.com/office/drawing/2014/main" id="{D9BA84A6-64DE-464E-BE72-4AA8E61C5072}"/>
              </a:ext>
            </a:extLst>
          </p:cNvPr>
          <p:cNvSpPr>
            <a:spLocks noGrp="1"/>
          </p:cNvSpPr>
          <p:nvPr>
            <p:ph type="title"/>
          </p:nvPr>
        </p:nvSpPr>
        <p:spPr/>
        <p:txBody>
          <a:bodyPr/>
          <a:lstStyle/>
          <a:p>
            <a:r>
              <a:rPr lang="en-US" dirty="0"/>
              <a:t>Time Error (TE) Loss</a:t>
            </a:r>
          </a:p>
        </p:txBody>
      </p:sp>
      <p:sp>
        <p:nvSpPr>
          <p:cNvPr id="4" name="Slide Number Placeholder 3">
            <a:extLst>
              <a:ext uri="{FF2B5EF4-FFF2-40B4-BE49-F238E27FC236}">
                <a16:creationId xmlns:a16="http://schemas.microsoft.com/office/drawing/2014/main" id="{31F0015F-589B-3CD9-560F-235F31A2DBB3}"/>
              </a:ext>
            </a:extLst>
          </p:cNvPr>
          <p:cNvSpPr>
            <a:spLocks noGrp="1"/>
          </p:cNvSpPr>
          <p:nvPr>
            <p:ph type="sldNum" sz="quarter" idx="4"/>
          </p:nvPr>
        </p:nvSpPr>
        <p:spPr/>
        <p:txBody>
          <a:bodyPr/>
          <a:lstStyle/>
          <a:p>
            <a:fld id="{1D93BD3E-1E9A-4970-A6F7-E7AC52762E0C}" type="slidenum">
              <a:rPr lang="en-US" smtClean="0"/>
              <a:pPr/>
              <a:t>10</a:t>
            </a:fld>
            <a:endParaRPr lang="en-US" dirty="0"/>
          </a:p>
        </p:txBody>
      </p:sp>
      <p:sp>
        <p:nvSpPr>
          <p:cNvPr id="7" name="Content Placeholder 6">
            <a:extLst>
              <a:ext uri="{FF2B5EF4-FFF2-40B4-BE49-F238E27FC236}">
                <a16:creationId xmlns:a16="http://schemas.microsoft.com/office/drawing/2014/main" id="{6078F90B-D68E-5963-63E8-D3CA410D061D}"/>
              </a:ext>
            </a:extLst>
          </p:cNvPr>
          <p:cNvSpPr>
            <a:spLocks noGrp="1"/>
          </p:cNvSpPr>
          <p:nvPr>
            <p:ph idx="1"/>
          </p:nvPr>
        </p:nvSpPr>
        <p:spPr/>
        <p:txBody>
          <a:bodyPr/>
          <a:lstStyle/>
          <a:p>
            <a:r>
              <a:rPr lang="en-US" dirty="0"/>
              <a:t>Time Error Began sliding quickly starting on 10/28/24</a:t>
            </a:r>
          </a:p>
          <a:p>
            <a:r>
              <a:rPr lang="en-US" dirty="0"/>
              <a:t>Manual Time Error Correction actions are taken at -30 seconds</a:t>
            </a:r>
          </a:p>
        </p:txBody>
      </p:sp>
    </p:spTree>
    <p:extLst>
      <p:ext uri="{BB962C8B-B14F-4D97-AF65-F5344CB8AC3E}">
        <p14:creationId xmlns:p14="http://schemas.microsoft.com/office/powerpoint/2010/main" val="39313471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130CA-5613-DD73-C6D6-188F80C9218C}"/>
              </a:ext>
            </a:extLst>
          </p:cNvPr>
          <p:cNvSpPr>
            <a:spLocks noGrp="1"/>
          </p:cNvSpPr>
          <p:nvPr>
            <p:ph type="title"/>
          </p:nvPr>
        </p:nvSpPr>
        <p:spPr/>
        <p:txBody>
          <a:bodyPr/>
          <a:lstStyle/>
          <a:p>
            <a:r>
              <a:rPr lang="en-US" dirty="0"/>
              <a:t>High Curtailment</a:t>
            </a:r>
          </a:p>
        </p:txBody>
      </p:sp>
      <p:sp>
        <p:nvSpPr>
          <p:cNvPr id="3" name="Content Placeholder 2">
            <a:extLst>
              <a:ext uri="{FF2B5EF4-FFF2-40B4-BE49-F238E27FC236}">
                <a16:creationId xmlns:a16="http://schemas.microsoft.com/office/drawing/2014/main" id="{87EFAFF7-8B8F-41BC-BFD8-33C3BCD5EF05}"/>
              </a:ext>
            </a:extLst>
          </p:cNvPr>
          <p:cNvSpPr>
            <a:spLocks noGrp="1"/>
          </p:cNvSpPr>
          <p:nvPr>
            <p:ph idx="1"/>
          </p:nvPr>
        </p:nvSpPr>
        <p:spPr/>
        <p:txBody>
          <a:bodyPr/>
          <a:lstStyle/>
          <a:p>
            <a:r>
              <a:rPr lang="en-US" dirty="0"/>
              <a:t>We were able to correlate Time Error Loss to high curtailment periods</a:t>
            </a:r>
          </a:p>
          <a:p>
            <a:r>
              <a:rPr lang="en-US" dirty="0"/>
              <a:t>Some Manual actions taken to help recover TE</a:t>
            </a:r>
          </a:p>
          <a:p>
            <a:endParaRPr lang="en-US" dirty="0"/>
          </a:p>
          <a:p>
            <a:endParaRPr lang="en-US" dirty="0"/>
          </a:p>
        </p:txBody>
      </p:sp>
      <p:sp>
        <p:nvSpPr>
          <p:cNvPr id="4" name="Slide Number Placeholder 3">
            <a:extLst>
              <a:ext uri="{FF2B5EF4-FFF2-40B4-BE49-F238E27FC236}">
                <a16:creationId xmlns:a16="http://schemas.microsoft.com/office/drawing/2014/main" id="{DBC73202-2899-30E8-E343-F35875987AE2}"/>
              </a:ext>
            </a:extLst>
          </p:cNvPr>
          <p:cNvSpPr>
            <a:spLocks noGrp="1"/>
          </p:cNvSpPr>
          <p:nvPr>
            <p:ph type="sldNum" sz="quarter" idx="4"/>
          </p:nvPr>
        </p:nvSpPr>
        <p:spPr/>
        <p:txBody>
          <a:bodyPr/>
          <a:lstStyle/>
          <a:p>
            <a:fld id="{1D93BD3E-1E9A-4970-A6F7-E7AC52762E0C}" type="slidenum">
              <a:rPr lang="en-US" smtClean="0"/>
              <a:pPr/>
              <a:t>11</a:t>
            </a:fld>
            <a:endParaRPr lang="en-US" dirty="0"/>
          </a:p>
        </p:txBody>
      </p:sp>
      <p:pic>
        <p:nvPicPr>
          <p:cNvPr id="8" name="Picture 7">
            <a:extLst>
              <a:ext uri="{FF2B5EF4-FFF2-40B4-BE49-F238E27FC236}">
                <a16:creationId xmlns:a16="http://schemas.microsoft.com/office/drawing/2014/main" id="{71CBC665-3BE2-C900-3938-83A11F965EAA}"/>
              </a:ext>
            </a:extLst>
          </p:cNvPr>
          <p:cNvPicPr>
            <a:picLocks noChangeAspect="1"/>
          </p:cNvPicPr>
          <p:nvPr/>
        </p:nvPicPr>
        <p:blipFill>
          <a:blip r:embed="rId2"/>
          <a:stretch>
            <a:fillRect/>
          </a:stretch>
        </p:blipFill>
        <p:spPr>
          <a:xfrm>
            <a:off x="0" y="1789295"/>
            <a:ext cx="9144000" cy="3504224"/>
          </a:xfrm>
          <a:prstGeom prst="rect">
            <a:avLst/>
          </a:prstGeom>
        </p:spPr>
      </p:pic>
    </p:spTree>
    <p:extLst>
      <p:ext uri="{BB962C8B-B14F-4D97-AF65-F5344CB8AC3E}">
        <p14:creationId xmlns:p14="http://schemas.microsoft.com/office/powerpoint/2010/main" val="2789145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2762397-F31D-520C-F8E0-57B6964FBE6C}"/>
              </a:ext>
            </a:extLst>
          </p:cNvPr>
          <p:cNvPicPr>
            <a:picLocks noChangeAspect="1"/>
          </p:cNvPicPr>
          <p:nvPr/>
        </p:nvPicPr>
        <p:blipFill>
          <a:blip r:embed="rId2"/>
          <a:stretch>
            <a:fillRect/>
          </a:stretch>
        </p:blipFill>
        <p:spPr>
          <a:xfrm>
            <a:off x="0" y="1938988"/>
            <a:ext cx="9144000" cy="4290362"/>
          </a:xfrm>
          <a:prstGeom prst="rect">
            <a:avLst/>
          </a:prstGeom>
        </p:spPr>
      </p:pic>
      <p:sp>
        <p:nvSpPr>
          <p:cNvPr id="2" name="Title 1">
            <a:extLst>
              <a:ext uri="{FF2B5EF4-FFF2-40B4-BE49-F238E27FC236}">
                <a16:creationId xmlns:a16="http://schemas.microsoft.com/office/drawing/2014/main" id="{65E408DF-DFEB-C310-8FFA-3B559B9B56B8}"/>
              </a:ext>
            </a:extLst>
          </p:cNvPr>
          <p:cNvSpPr>
            <a:spLocks noGrp="1"/>
          </p:cNvSpPr>
          <p:nvPr>
            <p:ph type="title"/>
          </p:nvPr>
        </p:nvSpPr>
        <p:spPr/>
        <p:txBody>
          <a:bodyPr/>
          <a:lstStyle/>
          <a:p>
            <a:r>
              <a:rPr lang="en-US" dirty="0"/>
              <a:t>System Summary of Frequency Control</a:t>
            </a:r>
          </a:p>
        </p:txBody>
      </p:sp>
      <p:sp>
        <p:nvSpPr>
          <p:cNvPr id="3" name="Content Placeholder 2">
            <a:extLst>
              <a:ext uri="{FF2B5EF4-FFF2-40B4-BE49-F238E27FC236}">
                <a16:creationId xmlns:a16="http://schemas.microsoft.com/office/drawing/2014/main" id="{E2D462F8-7F20-5FD6-FA69-455AD7B60E19}"/>
              </a:ext>
            </a:extLst>
          </p:cNvPr>
          <p:cNvSpPr>
            <a:spLocks noGrp="1"/>
          </p:cNvSpPr>
          <p:nvPr>
            <p:ph idx="1"/>
          </p:nvPr>
        </p:nvSpPr>
        <p:spPr/>
        <p:txBody>
          <a:bodyPr/>
          <a:lstStyle/>
          <a:p>
            <a:r>
              <a:rPr lang="en-US" dirty="0"/>
              <a:t>High correlation of dragging frequency with suspiciously high step changes in curtailment</a:t>
            </a:r>
          </a:p>
          <a:p>
            <a:r>
              <a:rPr lang="en-US" dirty="0"/>
              <a:t>Regulation Up is consistently exhausted during these periods</a:t>
            </a:r>
          </a:p>
          <a:p>
            <a:r>
              <a:rPr lang="en-US" dirty="0"/>
              <a:t>PRC is oscillating when we see step changes in curtailment</a:t>
            </a:r>
          </a:p>
          <a:p>
            <a:r>
              <a:rPr lang="en-US" dirty="0"/>
              <a:t>Additionally, this is leading to the need for more Operator Manual Offsets to help recover frequency</a:t>
            </a:r>
          </a:p>
        </p:txBody>
      </p:sp>
      <p:sp>
        <p:nvSpPr>
          <p:cNvPr id="4" name="Slide Number Placeholder 3">
            <a:extLst>
              <a:ext uri="{FF2B5EF4-FFF2-40B4-BE49-F238E27FC236}">
                <a16:creationId xmlns:a16="http://schemas.microsoft.com/office/drawing/2014/main" id="{EC1EEAC0-250A-0E6F-90BA-23FFADE0D571}"/>
              </a:ext>
            </a:extLst>
          </p:cNvPr>
          <p:cNvSpPr>
            <a:spLocks noGrp="1"/>
          </p:cNvSpPr>
          <p:nvPr>
            <p:ph type="sldNum" sz="quarter" idx="4"/>
          </p:nvPr>
        </p:nvSpPr>
        <p:spPr/>
        <p:txBody>
          <a:bodyPr/>
          <a:lstStyle/>
          <a:p>
            <a:fld id="{1D93BD3E-1E9A-4970-A6F7-E7AC52762E0C}" type="slidenum">
              <a:rPr lang="en-US" smtClean="0"/>
              <a:pPr/>
              <a:t>12</a:t>
            </a:fld>
            <a:endParaRPr lang="en-US" dirty="0"/>
          </a:p>
        </p:txBody>
      </p:sp>
    </p:spTree>
    <p:extLst>
      <p:ext uri="{BB962C8B-B14F-4D97-AF65-F5344CB8AC3E}">
        <p14:creationId xmlns:p14="http://schemas.microsoft.com/office/powerpoint/2010/main" val="11612751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57EF0-36EC-E2C9-4FE1-3A6E93B6172A}"/>
              </a:ext>
            </a:extLst>
          </p:cNvPr>
          <p:cNvSpPr>
            <a:spLocks noGrp="1"/>
          </p:cNvSpPr>
          <p:nvPr>
            <p:ph type="title"/>
          </p:nvPr>
        </p:nvSpPr>
        <p:spPr/>
        <p:txBody>
          <a:bodyPr/>
          <a:lstStyle/>
          <a:p>
            <a:r>
              <a:rPr lang="en-US" dirty="0"/>
              <a:t>Daily CPS1 with TE (10/1/24-12/1/24)</a:t>
            </a:r>
          </a:p>
        </p:txBody>
      </p:sp>
      <p:pic>
        <p:nvPicPr>
          <p:cNvPr id="5" name="Content Placeholder 4">
            <a:extLst>
              <a:ext uri="{FF2B5EF4-FFF2-40B4-BE49-F238E27FC236}">
                <a16:creationId xmlns:a16="http://schemas.microsoft.com/office/drawing/2014/main" id="{A5F737FD-7E22-DBDA-CC01-2A11D0DE77ED}"/>
              </a:ext>
            </a:extLst>
          </p:cNvPr>
          <p:cNvPicPr>
            <a:picLocks noGrp="1" noChangeAspect="1"/>
          </p:cNvPicPr>
          <p:nvPr>
            <p:ph idx="1"/>
          </p:nvPr>
        </p:nvPicPr>
        <p:blipFill>
          <a:blip r:embed="rId2"/>
          <a:stretch>
            <a:fillRect/>
          </a:stretch>
        </p:blipFill>
        <p:spPr>
          <a:xfrm>
            <a:off x="1088882" y="855663"/>
            <a:ext cx="6966235" cy="5064125"/>
          </a:xfrm>
          <a:prstGeom prst="rect">
            <a:avLst/>
          </a:prstGeom>
        </p:spPr>
      </p:pic>
      <p:sp>
        <p:nvSpPr>
          <p:cNvPr id="4" name="Slide Number Placeholder 3">
            <a:extLst>
              <a:ext uri="{FF2B5EF4-FFF2-40B4-BE49-F238E27FC236}">
                <a16:creationId xmlns:a16="http://schemas.microsoft.com/office/drawing/2014/main" id="{D731B1B7-923D-3891-1A0C-C1B945A20471}"/>
              </a:ext>
            </a:extLst>
          </p:cNvPr>
          <p:cNvSpPr>
            <a:spLocks noGrp="1"/>
          </p:cNvSpPr>
          <p:nvPr>
            <p:ph type="sldNum" sz="quarter" idx="4"/>
          </p:nvPr>
        </p:nvSpPr>
        <p:spPr/>
        <p:txBody>
          <a:bodyPr/>
          <a:lstStyle/>
          <a:p>
            <a:fld id="{1D93BD3E-1E9A-4970-A6F7-E7AC52762E0C}" type="slidenum">
              <a:rPr lang="en-US" smtClean="0"/>
              <a:pPr/>
              <a:t>13</a:t>
            </a:fld>
            <a:endParaRPr lang="en-US" dirty="0"/>
          </a:p>
        </p:txBody>
      </p:sp>
    </p:spTree>
    <p:extLst>
      <p:ext uri="{BB962C8B-B14F-4D97-AF65-F5344CB8AC3E}">
        <p14:creationId xmlns:p14="http://schemas.microsoft.com/office/powerpoint/2010/main" val="19846673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B8960-355D-7C32-EB5B-265C585C190D}"/>
              </a:ext>
            </a:extLst>
          </p:cNvPr>
          <p:cNvSpPr>
            <a:spLocks noGrp="1"/>
          </p:cNvSpPr>
          <p:nvPr>
            <p:ph type="title"/>
          </p:nvPr>
        </p:nvSpPr>
        <p:spPr/>
        <p:txBody>
          <a:bodyPr/>
          <a:lstStyle/>
          <a:p>
            <a:r>
              <a:rPr lang="en-US" dirty="0"/>
              <a:t>Regulation Up Exhaustion</a:t>
            </a:r>
          </a:p>
        </p:txBody>
      </p:sp>
      <p:sp>
        <p:nvSpPr>
          <p:cNvPr id="4" name="Slide Number Placeholder 3">
            <a:extLst>
              <a:ext uri="{FF2B5EF4-FFF2-40B4-BE49-F238E27FC236}">
                <a16:creationId xmlns:a16="http://schemas.microsoft.com/office/drawing/2014/main" id="{C2FA64DE-09DC-94A7-C8B6-C38B4541AA55}"/>
              </a:ext>
            </a:extLst>
          </p:cNvPr>
          <p:cNvSpPr>
            <a:spLocks noGrp="1"/>
          </p:cNvSpPr>
          <p:nvPr>
            <p:ph type="sldNum" sz="quarter" idx="4"/>
          </p:nvPr>
        </p:nvSpPr>
        <p:spPr/>
        <p:txBody>
          <a:bodyPr/>
          <a:lstStyle/>
          <a:p>
            <a:fld id="{1D93BD3E-1E9A-4970-A6F7-E7AC52762E0C}" type="slidenum">
              <a:rPr lang="en-US" smtClean="0"/>
              <a:pPr/>
              <a:t>14</a:t>
            </a:fld>
            <a:endParaRPr lang="en-US" dirty="0"/>
          </a:p>
        </p:txBody>
      </p:sp>
      <p:pic>
        <p:nvPicPr>
          <p:cNvPr id="11" name="Content Placeholder 10">
            <a:extLst>
              <a:ext uri="{FF2B5EF4-FFF2-40B4-BE49-F238E27FC236}">
                <a16:creationId xmlns:a16="http://schemas.microsoft.com/office/drawing/2014/main" id="{D9180CEC-DEA9-E196-9360-95CF8361CE6D}"/>
              </a:ext>
            </a:extLst>
          </p:cNvPr>
          <p:cNvPicPr>
            <a:picLocks noGrp="1" noChangeAspect="1"/>
          </p:cNvPicPr>
          <p:nvPr>
            <p:ph idx="1"/>
          </p:nvPr>
        </p:nvPicPr>
        <p:blipFill>
          <a:blip r:embed="rId2"/>
          <a:stretch>
            <a:fillRect/>
          </a:stretch>
        </p:blipFill>
        <p:spPr>
          <a:xfrm>
            <a:off x="1410160" y="896937"/>
            <a:ext cx="6184342" cy="5064125"/>
          </a:xfrm>
          <a:prstGeom prst="rect">
            <a:avLst/>
          </a:prstGeom>
        </p:spPr>
      </p:pic>
    </p:spTree>
    <p:extLst>
      <p:ext uri="{BB962C8B-B14F-4D97-AF65-F5344CB8AC3E}">
        <p14:creationId xmlns:p14="http://schemas.microsoft.com/office/powerpoint/2010/main" val="3169262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AA96C-DEEB-63A6-13EF-CB8561CCCF8E}"/>
              </a:ext>
            </a:extLst>
          </p:cNvPr>
          <p:cNvSpPr>
            <a:spLocks noGrp="1"/>
          </p:cNvSpPr>
          <p:nvPr>
            <p:ph type="title"/>
          </p:nvPr>
        </p:nvSpPr>
        <p:spPr/>
        <p:txBody>
          <a:bodyPr/>
          <a:lstStyle/>
          <a:p>
            <a:r>
              <a:rPr lang="en-US" dirty="0"/>
              <a:t>Regulation Down Exhaustion</a:t>
            </a:r>
          </a:p>
        </p:txBody>
      </p:sp>
      <p:sp>
        <p:nvSpPr>
          <p:cNvPr id="4" name="Slide Number Placeholder 3">
            <a:extLst>
              <a:ext uri="{FF2B5EF4-FFF2-40B4-BE49-F238E27FC236}">
                <a16:creationId xmlns:a16="http://schemas.microsoft.com/office/drawing/2014/main" id="{6A6C62A2-D93A-CF63-C814-48605965C5F8}"/>
              </a:ext>
            </a:extLst>
          </p:cNvPr>
          <p:cNvSpPr>
            <a:spLocks noGrp="1"/>
          </p:cNvSpPr>
          <p:nvPr>
            <p:ph type="sldNum" sz="quarter" idx="4"/>
          </p:nvPr>
        </p:nvSpPr>
        <p:spPr/>
        <p:txBody>
          <a:bodyPr/>
          <a:lstStyle/>
          <a:p>
            <a:fld id="{1D93BD3E-1E9A-4970-A6F7-E7AC52762E0C}" type="slidenum">
              <a:rPr lang="en-US" smtClean="0"/>
              <a:pPr/>
              <a:t>15</a:t>
            </a:fld>
            <a:endParaRPr lang="en-US" dirty="0"/>
          </a:p>
        </p:txBody>
      </p:sp>
      <p:pic>
        <p:nvPicPr>
          <p:cNvPr id="33" name="Content Placeholder 32">
            <a:extLst>
              <a:ext uri="{FF2B5EF4-FFF2-40B4-BE49-F238E27FC236}">
                <a16:creationId xmlns:a16="http://schemas.microsoft.com/office/drawing/2014/main" id="{70C117B1-E062-2C4B-E15A-F66E53CD6FB0}"/>
              </a:ext>
            </a:extLst>
          </p:cNvPr>
          <p:cNvPicPr>
            <a:picLocks noGrp="1" noChangeAspect="1"/>
          </p:cNvPicPr>
          <p:nvPr>
            <p:ph idx="1"/>
          </p:nvPr>
        </p:nvPicPr>
        <p:blipFill>
          <a:blip r:embed="rId2"/>
          <a:stretch>
            <a:fillRect/>
          </a:stretch>
        </p:blipFill>
        <p:spPr>
          <a:xfrm>
            <a:off x="1349823" y="855662"/>
            <a:ext cx="6181344" cy="5397092"/>
          </a:xfrm>
          <a:prstGeom prst="rect">
            <a:avLst/>
          </a:prstGeom>
        </p:spPr>
      </p:pic>
    </p:spTree>
    <p:extLst>
      <p:ext uri="{BB962C8B-B14F-4D97-AF65-F5344CB8AC3E}">
        <p14:creationId xmlns:p14="http://schemas.microsoft.com/office/powerpoint/2010/main" val="28254576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EF098-4EDF-E22C-DC87-49DA80F2E9CB}"/>
              </a:ext>
            </a:extLst>
          </p:cNvPr>
          <p:cNvSpPr>
            <a:spLocks noGrp="1"/>
          </p:cNvSpPr>
          <p:nvPr>
            <p:ph type="title"/>
          </p:nvPr>
        </p:nvSpPr>
        <p:spPr/>
        <p:txBody>
          <a:bodyPr/>
          <a:lstStyle/>
          <a:p>
            <a:r>
              <a:rPr lang="en-US" dirty="0"/>
              <a:t>Review of Manual Operator Actions</a:t>
            </a:r>
          </a:p>
        </p:txBody>
      </p:sp>
      <p:sp>
        <p:nvSpPr>
          <p:cNvPr id="4" name="Slide Number Placeholder 3">
            <a:extLst>
              <a:ext uri="{FF2B5EF4-FFF2-40B4-BE49-F238E27FC236}">
                <a16:creationId xmlns:a16="http://schemas.microsoft.com/office/drawing/2014/main" id="{CCB30B3C-E84D-E19B-087B-0D8BEE9B077C}"/>
              </a:ext>
            </a:extLst>
          </p:cNvPr>
          <p:cNvSpPr>
            <a:spLocks noGrp="1"/>
          </p:cNvSpPr>
          <p:nvPr>
            <p:ph type="sldNum" sz="quarter" idx="4"/>
          </p:nvPr>
        </p:nvSpPr>
        <p:spPr/>
        <p:txBody>
          <a:bodyPr/>
          <a:lstStyle/>
          <a:p>
            <a:fld id="{1D93BD3E-1E9A-4970-A6F7-E7AC52762E0C}" type="slidenum">
              <a:rPr lang="en-US" smtClean="0"/>
              <a:pPr/>
              <a:t>16</a:t>
            </a:fld>
            <a:endParaRPr lang="en-US" dirty="0"/>
          </a:p>
        </p:txBody>
      </p:sp>
      <p:sp>
        <p:nvSpPr>
          <p:cNvPr id="9" name="Content Placeholder 8">
            <a:extLst>
              <a:ext uri="{FF2B5EF4-FFF2-40B4-BE49-F238E27FC236}">
                <a16:creationId xmlns:a16="http://schemas.microsoft.com/office/drawing/2014/main" id="{0A91B607-9524-DA0C-0661-DDFFCE7649CC}"/>
              </a:ext>
            </a:extLst>
          </p:cNvPr>
          <p:cNvSpPr>
            <a:spLocks noGrp="1"/>
          </p:cNvSpPr>
          <p:nvPr>
            <p:ph idx="1"/>
          </p:nvPr>
        </p:nvSpPr>
        <p:spPr/>
        <p:txBody>
          <a:bodyPr/>
          <a:lstStyle/>
          <a:p>
            <a:r>
              <a:rPr lang="en-US" dirty="0"/>
              <a:t>Overall increase in number of intervals where an Operator Manual Offset was in place in comparison to the same month from last year. </a:t>
            </a:r>
          </a:p>
          <a:p>
            <a:r>
              <a:rPr lang="en-US" dirty="0"/>
              <a:t>89% of intervals in October 2024 occurred in the last 4 days of October</a:t>
            </a:r>
          </a:p>
          <a:p>
            <a:endParaRPr lang="en-US" dirty="0"/>
          </a:p>
        </p:txBody>
      </p:sp>
      <p:pic>
        <p:nvPicPr>
          <p:cNvPr id="11" name="Picture 10">
            <a:extLst>
              <a:ext uri="{FF2B5EF4-FFF2-40B4-BE49-F238E27FC236}">
                <a16:creationId xmlns:a16="http://schemas.microsoft.com/office/drawing/2014/main" id="{9FA2D3FF-19F3-84D5-D350-B4B591DDC509}"/>
              </a:ext>
            </a:extLst>
          </p:cNvPr>
          <p:cNvPicPr>
            <a:picLocks noChangeAspect="1"/>
          </p:cNvPicPr>
          <p:nvPr/>
        </p:nvPicPr>
        <p:blipFill>
          <a:blip r:embed="rId2"/>
          <a:stretch>
            <a:fillRect/>
          </a:stretch>
        </p:blipFill>
        <p:spPr>
          <a:xfrm>
            <a:off x="381000" y="1527049"/>
            <a:ext cx="5212532" cy="4804064"/>
          </a:xfrm>
          <a:prstGeom prst="rect">
            <a:avLst/>
          </a:prstGeom>
        </p:spPr>
      </p:pic>
      <p:pic>
        <p:nvPicPr>
          <p:cNvPr id="12" name="Picture 11">
            <a:extLst>
              <a:ext uri="{FF2B5EF4-FFF2-40B4-BE49-F238E27FC236}">
                <a16:creationId xmlns:a16="http://schemas.microsoft.com/office/drawing/2014/main" id="{915FE807-D6B9-FE87-7D82-FB4C5C6ACED7}"/>
              </a:ext>
            </a:extLst>
          </p:cNvPr>
          <p:cNvPicPr>
            <a:picLocks noChangeAspect="1"/>
          </p:cNvPicPr>
          <p:nvPr/>
        </p:nvPicPr>
        <p:blipFill>
          <a:blip r:embed="rId3"/>
          <a:stretch>
            <a:fillRect/>
          </a:stretch>
        </p:blipFill>
        <p:spPr>
          <a:xfrm>
            <a:off x="5440379" y="1602321"/>
            <a:ext cx="3475021" cy="4804064"/>
          </a:xfrm>
          <a:prstGeom prst="rect">
            <a:avLst/>
          </a:prstGeom>
        </p:spPr>
      </p:pic>
    </p:spTree>
    <p:extLst>
      <p:ext uri="{BB962C8B-B14F-4D97-AF65-F5344CB8AC3E}">
        <p14:creationId xmlns:p14="http://schemas.microsoft.com/office/powerpoint/2010/main" val="25627422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99E4E31-1BD4-3F03-7304-DAB8D89B5850}"/>
              </a:ext>
            </a:extLst>
          </p:cNvPr>
          <p:cNvSpPr>
            <a:spLocks noGrp="1"/>
          </p:cNvSpPr>
          <p:nvPr>
            <p:ph type="title"/>
          </p:nvPr>
        </p:nvSpPr>
        <p:spPr/>
        <p:txBody>
          <a:bodyPr/>
          <a:lstStyle/>
          <a:p>
            <a:r>
              <a:rPr lang="en-US" sz="2000" dirty="0"/>
              <a:t>GTBD ACE Integral Adjustments</a:t>
            </a:r>
          </a:p>
        </p:txBody>
      </p:sp>
      <p:sp>
        <p:nvSpPr>
          <p:cNvPr id="9" name="Content Placeholder 8">
            <a:extLst>
              <a:ext uri="{FF2B5EF4-FFF2-40B4-BE49-F238E27FC236}">
                <a16:creationId xmlns:a16="http://schemas.microsoft.com/office/drawing/2014/main" id="{CDC11A81-6FBB-F38B-7C74-99732F95A6EF}"/>
              </a:ext>
            </a:extLst>
          </p:cNvPr>
          <p:cNvSpPr>
            <a:spLocks noGrp="1"/>
          </p:cNvSpPr>
          <p:nvPr>
            <p:ph idx="1"/>
          </p:nvPr>
        </p:nvSpPr>
        <p:spPr/>
        <p:txBody>
          <a:bodyPr/>
          <a:lstStyle/>
          <a:p>
            <a:r>
              <a:rPr lang="en-US" dirty="0"/>
              <a:t>Ops Analysis and Control Room have been working to adjust Generation To Be Dispatched (GTBD) application to battle the frequency concerns and loss of Time Error.</a:t>
            </a:r>
          </a:p>
          <a:p>
            <a:r>
              <a:rPr lang="en-US" dirty="0"/>
              <a:t>These changes adjust the amount of impact Ace Integral Feedback to GTBD in pushing additional MWs in to SCED dispatch.  </a:t>
            </a:r>
          </a:p>
          <a:p>
            <a:r>
              <a:rPr lang="en-US" dirty="0"/>
              <a:t>This is an artificial adjustment to regain TE in order to counter bad telemetry. This forces Frequency to be high, impacts SCED dispatch and requires more frequent governor action.</a:t>
            </a:r>
          </a:p>
          <a:p>
            <a:endParaRPr lang="en-US" dirty="0"/>
          </a:p>
        </p:txBody>
      </p:sp>
      <p:sp>
        <p:nvSpPr>
          <p:cNvPr id="2" name="Slide Number Placeholder 1">
            <a:extLst>
              <a:ext uri="{FF2B5EF4-FFF2-40B4-BE49-F238E27FC236}">
                <a16:creationId xmlns:a16="http://schemas.microsoft.com/office/drawing/2014/main" id="{A9ACC6F2-65BB-3AB3-B480-2690A335608E}"/>
              </a:ext>
            </a:extLst>
          </p:cNvPr>
          <p:cNvSpPr>
            <a:spLocks noGrp="1"/>
          </p:cNvSpPr>
          <p:nvPr>
            <p:ph type="sldNum" sz="quarter" idx="4"/>
          </p:nvPr>
        </p:nvSpPr>
        <p:spPr/>
        <p:txBody>
          <a:bodyPr/>
          <a:lstStyle/>
          <a:p>
            <a:fld id="{0E7085C4-D6A8-46D9-A1BA-F87C2DEFFCDB}" type="slidenum">
              <a:rPr lang="en-US" smtClean="0"/>
              <a:pPr/>
              <a:t>17</a:t>
            </a:fld>
            <a:endParaRPr lang="en-US" dirty="0"/>
          </a:p>
        </p:txBody>
      </p:sp>
      <p:graphicFrame>
        <p:nvGraphicFramePr>
          <p:cNvPr id="3" name="Table 2">
            <a:extLst>
              <a:ext uri="{FF2B5EF4-FFF2-40B4-BE49-F238E27FC236}">
                <a16:creationId xmlns:a16="http://schemas.microsoft.com/office/drawing/2014/main" id="{FD53C64E-D8D8-94F5-4FDF-22D65D8EE400}"/>
              </a:ext>
            </a:extLst>
          </p:cNvPr>
          <p:cNvGraphicFramePr>
            <a:graphicFrameLocks noGrp="1"/>
          </p:cNvGraphicFramePr>
          <p:nvPr>
            <p:extLst>
              <p:ext uri="{D42A27DB-BD31-4B8C-83A1-F6EECF244321}">
                <p14:modId xmlns:p14="http://schemas.microsoft.com/office/powerpoint/2010/main" val="4009066734"/>
              </p:ext>
            </p:extLst>
          </p:nvPr>
        </p:nvGraphicFramePr>
        <p:xfrm>
          <a:off x="1566482" y="2680898"/>
          <a:ext cx="6087235" cy="2727960"/>
        </p:xfrm>
        <a:graphic>
          <a:graphicData uri="http://schemas.openxmlformats.org/drawingml/2006/table">
            <a:tbl>
              <a:tblPr firstRow="1" bandRow="1">
                <a:tableStyleId>{5C22544A-7EE6-4342-B048-85BDC9FD1C3A}</a:tableStyleId>
              </a:tblPr>
              <a:tblGrid>
                <a:gridCol w="2037634">
                  <a:extLst>
                    <a:ext uri="{9D8B030D-6E8A-4147-A177-3AD203B41FA5}">
                      <a16:colId xmlns:a16="http://schemas.microsoft.com/office/drawing/2014/main" val="3444531601"/>
                    </a:ext>
                  </a:extLst>
                </a:gridCol>
                <a:gridCol w="2456954">
                  <a:extLst>
                    <a:ext uri="{9D8B030D-6E8A-4147-A177-3AD203B41FA5}">
                      <a16:colId xmlns:a16="http://schemas.microsoft.com/office/drawing/2014/main" val="3181392137"/>
                    </a:ext>
                  </a:extLst>
                </a:gridCol>
                <a:gridCol w="1592647">
                  <a:extLst>
                    <a:ext uri="{9D8B030D-6E8A-4147-A177-3AD203B41FA5}">
                      <a16:colId xmlns:a16="http://schemas.microsoft.com/office/drawing/2014/main" val="2206258017"/>
                    </a:ext>
                  </a:extLst>
                </a:gridCol>
              </a:tblGrid>
              <a:tr h="370840">
                <a:tc>
                  <a:txBody>
                    <a:bodyPr/>
                    <a:lstStyle/>
                    <a:p>
                      <a:pPr algn="ctr"/>
                      <a:r>
                        <a:rPr lang="en-US" dirty="0"/>
                        <a:t>Date</a:t>
                      </a:r>
                    </a:p>
                  </a:txBody>
                  <a:tcPr anchor="ctr"/>
                </a:tc>
                <a:tc>
                  <a:txBody>
                    <a:bodyPr/>
                    <a:lstStyle/>
                    <a:p>
                      <a:pPr algn="ctr"/>
                      <a:r>
                        <a:rPr lang="en-US" dirty="0"/>
                        <a:t>Ace Integral K Factor Change</a:t>
                      </a:r>
                    </a:p>
                  </a:txBody>
                  <a:tcPr anchor="ctr"/>
                </a:tc>
                <a:tc>
                  <a:txBody>
                    <a:bodyPr/>
                    <a:lstStyle/>
                    <a:p>
                      <a:pPr algn="ctr"/>
                      <a:r>
                        <a:rPr lang="en-US" dirty="0"/>
                        <a:t>Time Error</a:t>
                      </a:r>
                    </a:p>
                  </a:txBody>
                  <a:tcPr anchor="ctr"/>
                </a:tc>
                <a:extLst>
                  <a:ext uri="{0D108BD9-81ED-4DB2-BD59-A6C34878D82A}">
                    <a16:rowId xmlns:a16="http://schemas.microsoft.com/office/drawing/2014/main" val="3526676012"/>
                  </a:ext>
                </a:extLst>
              </a:tr>
              <a:tr h="370840">
                <a:tc>
                  <a:txBody>
                    <a:bodyPr/>
                    <a:lstStyle/>
                    <a:p>
                      <a:pPr algn="ctr"/>
                      <a:r>
                        <a:rPr lang="en-US" dirty="0">
                          <a:solidFill>
                            <a:schemeClr val="tx2"/>
                          </a:solidFill>
                        </a:rPr>
                        <a:t>Starting Parameters</a:t>
                      </a:r>
                    </a:p>
                  </a:txBody>
                  <a:tcPr anchor="ctr"/>
                </a:tc>
                <a:tc>
                  <a:txBody>
                    <a:bodyPr/>
                    <a:lstStyle/>
                    <a:p>
                      <a:pPr algn="ctr"/>
                      <a:r>
                        <a:rPr lang="en-US" dirty="0">
                          <a:solidFill>
                            <a:schemeClr val="tx2"/>
                          </a:solidFill>
                        </a:rPr>
                        <a:t>0.5</a:t>
                      </a:r>
                    </a:p>
                  </a:txBody>
                  <a:tcPr anchor="ctr"/>
                </a:tc>
                <a:tc>
                  <a:txBody>
                    <a:bodyPr/>
                    <a:lstStyle/>
                    <a:p>
                      <a:pPr algn="ctr"/>
                      <a:r>
                        <a:rPr lang="en-US" dirty="0">
                          <a:solidFill>
                            <a:schemeClr val="tx2"/>
                          </a:solidFill>
                        </a:rPr>
                        <a:t>-1.0s</a:t>
                      </a:r>
                    </a:p>
                  </a:txBody>
                  <a:tcPr anchor="ctr"/>
                </a:tc>
                <a:extLst>
                  <a:ext uri="{0D108BD9-81ED-4DB2-BD59-A6C34878D82A}">
                    <a16:rowId xmlns:a16="http://schemas.microsoft.com/office/drawing/2014/main" val="784727820"/>
                  </a:ext>
                </a:extLst>
              </a:tr>
              <a:tr h="37084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2"/>
                          </a:solidFill>
                        </a:rPr>
                        <a:t>10/31/2024</a:t>
                      </a:r>
                    </a:p>
                  </a:txBody>
                  <a:tcPr anchor="ctr"/>
                </a:tc>
                <a:tc>
                  <a:txBody>
                    <a:bodyPr/>
                    <a:lstStyle/>
                    <a:p>
                      <a:pPr algn="ctr"/>
                      <a:r>
                        <a:rPr lang="en-US" dirty="0">
                          <a:solidFill>
                            <a:schemeClr val="tx2"/>
                          </a:solidFill>
                        </a:rPr>
                        <a:t>1.0</a:t>
                      </a:r>
                    </a:p>
                  </a:txBody>
                  <a:tcPr anchor="ctr"/>
                </a:tc>
                <a:tc>
                  <a:txBody>
                    <a:bodyPr/>
                    <a:lstStyle/>
                    <a:p>
                      <a:pPr algn="ctr"/>
                      <a:r>
                        <a:rPr lang="en-US" dirty="0">
                          <a:solidFill>
                            <a:schemeClr val="tx2"/>
                          </a:solidFill>
                        </a:rPr>
                        <a:t>-22s</a:t>
                      </a:r>
                    </a:p>
                  </a:txBody>
                  <a:tcPr anchor="ctr"/>
                </a:tc>
                <a:extLst>
                  <a:ext uri="{0D108BD9-81ED-4DB2-BD59-A6C34878D82A}">
                    <a16:rowId xmlns:a16="http://schemas.microsoft.com/office/drawing/2014/main" val="4194621262"/>
                  </a:ext>
                </a:extLst>
              </a:tr>
              <a:tr h="370840">
                <a:tc>
                  <a:txBody>
                    <a:bodyPr/>
                    <a:lstStyle/>
                    <a:p>
                      <a:pPr algn="ctr"/>
                      <a:r>
                        <a:rPr lang="en-US" dirty="0">
                          <a:solidFill>
                            <a:schemeClr val="tx2"/>
                          </a:solidFill>
                        </a:rPr>
                        <a:t>11/1/2024</a:t>
                      </a:r>
                    </a:p>
                  </a:txBody>
                  <a:tcPr anchor="ctr"/>
                </a:tc>
                <a:tc>
                  <a:txBody>
                    <a:bodyPr/>
                    <a:lstStyle/>
                    <a:p>
                      <a:pPr algn="ctr"/>
                      <a:r>
                        <a:rPr lang="en-US" dirty="0">
                          <a:solidFill>
                            <a:schemeClr val="tx2"/>
                          </a:solidFill>
                        </a:rPr>
                        <a:t>0.75</a:t>
                      </a:r>
                    </a:p>
                  </a:txBody>
                  <a:tcPr anchor="ctr"/>
                </a:tc>
                <a:tc>
                  <a:txBody>
                    <a:bodyPr/>
                    <a:lstStyle/>
                    <a:p>
                      <a:pPr algn="ctr"/>
                      <a:r>
                        <a:rPr lang="en-US" dirty="0">
                          <a:solidFill>
                            <a:schemeClr val="tx2"/>
                          </a:solidFill>
                        </a:rPr>
                        <a:t>-11s</a:t>
                      </a:r>
                    </a:p>
                  </a:txBody>
                  <a:tcPr anchor="ctr"/>
                </a:tc>
                <a:extLst>
                  <a:ext uri="{0D108BD9-81ED-4DB2-BD59-A6C34878D82A}">
                    <a16:rowId xmlns:a16="http://schemas.microsoft.com/office/drawing/2014/main" val="2206388481"/>
                  </a:ext>
                </a:extLst>
              </a:tr>
              <a:tr h="370840">
                <a:tc>
                  <a:txBody>
                    <a:bodyPr/>
                    <a:lstStyle/>
                    <a:p>
                      <a:pPr algn="ctr"/>
                      <a:r>
                        <a:rPr lang="en-US" dirty="0">
                          <a:solidFill>
                            <a:schemeClr val="tx2"/>
                          </a:solidFill>
                        </a:rPr>
                        <a:t>11/5/2024</a:t>
                      </a:r>
                    </a:p>
                  </a:txBody>
                  <a:tcPr anchor="ctr"/>
                </a:tc>
                <a:tc>
                  <a:txBody>
                    <a:bodyPr/>
                    <a:lstStyle/>
                    <a:p>
                      <a:pPr algn="ctr"/>
                      <a:r>
                        <a:rPr lang="en-US" dirty="0">
                          <a:solidFill>
                            <a:schemeClr val="tx2"/>
                          </a:solidFill>
                        </a:rPr>
                        <a:t>0.5</a:t>
                      </a:r>
                    </a:p>
                  </a:txBody>
                  <a:tcPr anchor="ctr"/>
                </a:tc>
                <a:tc>
                  <a:txBody>
                    <a:bodyPr/>
                    <a:lstStyle/>
                    <a:p>
                      <a:pPr algn="ctr"/>
                      <a:r>
                        <a:rPr lang="en-US" dirty="0">
                          <a:solidFill>
                            <a:schemeClr val="tx2"/>
                          </a:solidFill>
                        </a:rPr>
                        <a:t>-3.9s</a:t>
                      </a:r>
                    </a:p>
                  </a:txBody>
                  <a:tcPr anchor="ctr"/>
                </a:tc>
                <a:extLst>
                  <a:ext uri="{0D108BD9-81ED-4DB2-BD59-A6C34878D82A}">
                    <a16:rowId xmlns:a16="http://schemas.microsoft.com/office/drawing/2014/main" val="3694403553"/>
                  </a:ext>
                </a:extLst>
              </a:tr>
              <a:tr h="370840">
                <a:tc>
                  <a:txBody>
                    <a:bodyPr/>
                    <a:lstStyle/>
                    <a:p>
                      <a:pPr algn="ctr"/>
                      <a:r>
                        <a:rPr lang="en-US" dirty="0">
                          <a:solidFill>
                            <a:schemeClr val="tx2"/>
                          </a:solidFill>
                        </a:rPr>
                        <a:t>11/18/2024</a:t>
                      </a:r>
                    </a:p>
                  </a:txBody>
                  <a:tcPr anchor="ctr"/>
                </a:tc>
                <a:tc>
                  <a:txBody>
                    <a:bodyPr/>
                    <a:lstStyle/>
                    <a:p>
                      <a:pPr algn="ctr"/>
                      <a:r>
                        <a:rPr lang="en-US" dirty="0">
                          <a:solidFill>
                            <a:schemeClr val="tx2"/>
                          </a:solidFill>
                        </a:rPr>
                        <a:t>0.75</a:t>
                      </a:r>
                    </a:p>
                  </a:txBody>
                  <a:tcPr anchor="ctr"/>
                </a:tc>
                <a:tc>
                  <a:txBody>
                    <a:bodyPr/>
                    <a:lstStyle/>
                    <a:p>
                      <a:pPr algn="ctr"/>
                      <a:r>
                        <a:rPr lang="en-US" dirty="0">
                          <a:solidFill>
                            <a:schemeClr val="tx2"/>
                          </a:solidFill>
                        </a:rPr>
                        <a:t>-15s</a:t>
                      </a:r>
                    </a:p>
                  </a:txBody>
                  <a:tcPr anchor="ctr"/>
                </a:tc>
                <a:extLst>
                  <a:ext uri="{0D108BD9-81ED-4DB2-BD59-A6C34878D82A}">
                    <a16:rowId xmlns:a16="http://schemas.microsoft.com/office/drawing/2014/main" val="2786817301"/>
                  </a:ext>
                </a:extLst>
              </a:tr>
              <a:tr h="370840">
                <a:tc>
                  <a:txBody>
                    <a:bodyPr/>
                    <a:lstStyle/>
                    <a:p>
                      <a:pPr algn="ctr"/>
                      <a:r>
                        <a:rPr lang="en-US" dirty="0">
                          <a:solidFill>
                            <a:schemeClr val="tx2"/>
                          </a:solidFill>
                        </a:rPr>
                        <a:t>11/22/2024</a:t>
                      </a:r>
                    </a:p>
                  </a:txBody>
                  <a:tcPr anchor="ctr"/>
                </a:tc>
                <a:tc>
                  <a:txBody>
                    <a:bodyPr/>
                    <a:lstStyle/>
                    <a:p>
                      <a:pPr algn="ctr"/>
                      <a:r>
                        <a:rPr lang="en-US" dirty="0">
                          <a:solidFill>
                            <a:schemeClr val="tx2"/>
                          </a:solidFill>
                        </a:rPr>
                        <a:t>0.5</a:t>
                      </a:r>
                    </a:p>
                  </a:txBody>
                  <a:tcPr anchor="ctr"/>
                </a:tc>
                <a:tc>
                  <a:txBody>
                    <a:bodyPr/>
                    <a:lstStyle/>
                    <a:p>
                      <a:pPr algn="ctr"/>
                      <a:r>
                        <a:rPr lang="en-US" dirty="0">
                          <a:solidFill>
                            <a:schemeClr val="tx2"/>
                          </a:solidFill>
                        </a:rPr>
                        <a:t>-0.5s</a:t>
                      </a:r>
                    </a:p>
                  </a:txBody>
                  <a:tcPr anchor="ctr"/>
                </a:tc>
                <a:extLst>
                  <a:ext uri="{0D108BD9-81ED-4DB2-BD59-A6C34878D82A}">
                    <a16:rowId xmlns:a16="http://schemas.microsoft.com/office/drawing/2014/main" val="1171464174"/>
                  </a:ext>
                </a:extLst>
              </a:tr>
            </a:tbl>
          </a:graphicData>
        </a:graphic>
      </p:graphicFrame>
    </p:spTree>
    <p:extLst>
      <p:ext uri="{BB962C8B-B14F-4D97-AF65-F5344CB8AC3E}">
        <p14:creationId xmlns:p14="http://schemas.microsoft.com/office/powerpoint/2010/main" val="19406316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5FA84-0511-6BF8-3FFF-81D59E36D958}"/>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82B0E4A6-AC5A-CBD8-8A30-6AD267E08CDA}"/>
              </a:ext>
            </a:extLst>
          </p:cNvPr>
          <p:cNvSpPr>
            <a:spLocks noGrp="1"/>
          </p:cNvSpPr>
          <p:nvPr>
            <p:ph idx="1"/>
          </p:nvPr>
        </p:nvSpPr>
        <p:spPr/>
        <p:txBody>
          <a:bodyPr/>
          <a:lstStyle/>
          <a:p>
            <a:r>
              <a:rPr lang="en-US" sz="1600" dirty="0"/>
              <a:t>At this point our frequency control is being impacted by poor telemetry being sent to ERCOT by curtailed IRR units.</a:t>
            </a:r>
          </a:p>
          <a:p>
            <a:r>
              <a:rPr lang="en-US" sz="1600" dirty="0"/>
              <a:t>We have sent out RFIs to get corrective actions, but we are not seeing action being taken fast enough. As we continue to monitor, we find more units that need outreach</a:t>
            </a:r>
          </a:p>
          <a:p>
            <a:r>
              <a:rPr lang="en-US" sz="1600" dirty="0"/>
              <a:t>Operators are taking more manual actions with SCED offsets, Ops Analysis has taken manual action in adjusting GTBD to artificially maintain higher frequency, regulation is being exhausted and not available for other needs, and PRC is including headroom that is not available. </a:t>
            </a:r>
          </a:p>
          <a:p>
            <a:r>
              <a:rPr lang="en-US" sz="1600" dirty="0"/>
              <a:t>At this moment, any Market Participants who have not responded to our RFIs or implemented corrective actions will be sent to Compliance and Reliability Monitor. Additionally, the control room is prepared to take additional manual action including bringing units offline when an IRR is identified to contributing to reliability concerns. </a:t>
            </a:r>
          </a:p>
        </p:txBody>
      </p:sp>
      <p:sp>
        <p:nvSpPr>
          <p:cNvPr id="4" name="Slide Number Placeholder 3">
            <a:extLst>
              <a:ext uri="{FF2B5EF4-FFF2-40B4-BE49-F238E27FC236}">
                <a16:creationId xmlns:a16="http://schemas.microsoft.com/office/drawing/2014/main" id="{981BDC80-98D4-437E-EE45-10CA388295C4}"/>
              </a:ext>
            </a:extLst>
          </p:cNvPr>
          <p:cNvSpPr>
            <a:spLocks noGrp="1"/>
          </p:cNvSpPr>
          <p:nvPr>
            <p:ph type="sldNum" sz="quarter" idx="4"/>
          </p:nvPr>
        </p:nvSpPr>
        <p:spPr/>
        <p:txBody>
          <a:bodyPr/>
          <a:lstStyle/>
          <a:p>
            <a:fld id="{1D93BD3E-1E9A-4970-A6F7-E7AC52762E0C}" type="slidenum">
              <a:rPr lang="en-US" smtClean="0"/>
              <a:pPr/>
              <a:t>18</a:t>
            </a:fld>
            <a:endParaRPr lang="en-US" dirty="0"/>
          </a:p>
        </p:txBody>
      </p:sp>
    </p:spTree>
    <p:extLst>
      <p:ext uri="{BB962C8B-B14F-4D97-AF65-F5344CB8AC3E}">
        <p14:creationId xmlns:p14="http://schemas.microsoft.com/office/powerpoint/2010/main" val="12754469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E89372-A26A-C712-025D-D09C68A88316}"/>
              </a:ext>
            </a:extLst>
          </p:cNvPr>
          <p:cNvSpPr>
            <a:spLocks noGrp="1"/>
          </p:cNvSpPr>
          <p:nvPr>
            <p:ph type="sldNum" sz="quarter" idx="4"/>
          </p:nvPr>
        </p:nvSpPr>
        <p:spPr/>
        <p:txBody>
          <a:bodyPr/>
          <a:lstStyle/>
          <a:p>
            <a:fld id="{1D93BD3E-1E9A-4970-A6F7-E7AC52762E0C}" type="slidenum">
              <a:rPr lang="en-US" smtClean="0"/>
              <a:pPr/>
              <a:t>19</a:t>
            </a:fld>
            <a:endParaRPr lang="en-US" dirty="0"/>
          </a:p>
        </p:txBody>
      </p:sp>
      <p:sp>
        <p:nvSpPr>
          <p:cNvPr id="5" name="Content Placeholder 4">
            <a:extLst>
              <a:ext uri="{FF2B5EF4-FFF2-40B4-BE49-F238E27FC236}">
                <a16:creationId xmlns:a16="http://schemas.microsoft.com/office/drawing/2014/main" id="{C66B6F01-2D59-9F1D-6506-DDF0AF4DC510}"/>
              </a:ext>
            </a:extLst>
          </p:cNvPr>
          <p:cNvSpPr>
            <a:spLocks noGrp="1"/>
          </p:cNvSpPr>
          <p:nvPr>
            <p:ph idx="16"/>
          </p:nvPr>
        </p:nvSpPr>
        <p:spPr/>
        <p:txBody>
          <a:bodyPr/>
          <a:lstStyle/>
          <a:p>
            <a:r>
              <a:rPr lang="en-US" dirty="0"/>
              <a:t>Questions?</a:t>
            </a:r>
          </a:p>
        </p:txBody>
      </p:sp>
    </p:spTree>
    <p:extLst>
      <p:ext uri="{BB962C8B-B14F-4D97-AF65-F5344CB8AC3E}">
        <p14:creationId xmlns:p14="http://schemas.microsoft.com/office/powerpoint/2010/main" val="1986570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90B39-D935-24E4-421B-0C8BE892D6EE}"/>
              </a:ext>
            </a:extLst>
          </p:cNvPr>
          <p:cNvSpPr>
            <a:spLocks noGrp="1"/>
          </p:cNvSpPr>
          <p:nvPr>
            <p:ph type="title"/>
          </p:nvPr>
        </p:nvSpPr>
        <p:spPr/>
        <p:txBody>
          <a:bodyPr/>
          <a:lstStyle/>
          <a:p>
            <a:r>
              <a:rPr lang="en-US" sz="2000" dirty="0"/>
              <a:t>SCR819 - Improving IRR Control to Manage GTC Stability Limits</a:t>
            </a:r>
          </a:p>
        </p:txBody>
      </p:sp>
      <p:sp>
        <p:nvSpPr>
          <p:cNvPr id="3" name="Content Placeholder 2">
            <a:extLst>
              <a:ext uri="{FF2B5EF4-FFF2-40B4-BE49-F238E27FC236}">
                <a16:creationId xmlns:a16="http://schemas.microsoft.com/office/drawing/2014/main" id="{7172E991-4297-3800-2D8D-570997EBC01F}"/>
              </a:ext>
            </a:extLst>
          </p:cNvPr>
          <p:cNvSpPr>
            <a:spLocks noGrp="1"/>
          </p:cNvSpPr>
          <p:nvPr>
            <p:ph idx="1"/>
          </p:nvPr>
        </p:nvSpPr>
        <p:spPr/>
        <p:txBody>
          <a:bodyPr/>
          <a:lstStyle/>
          <a:p>
            <a:r>
              <a:rPr lang="en-US" dirty="0"/>
              <a:t>SCR819 was implemented on May 31, 2024 to improve GTC management </a:t>
            </a:r>
          </a:p>
          <a:p>
            <a:r>
              <a:rPr lang="en-US" dirty="0"/>
              <a:t>Additional logic was implemented to instruct all Intermittent Renewable Resource (IRR) behind a binding GTC not to exceed (NTE) its Base Point. </a:t>
            </a:r>
          </a:p>
          <a:p>
            <a:r>
              <a:rPr lang="en-US" dirty="0"/>
              <a:t>This would apply to all IRR units behind a binding GTC with a shift factor impact greater than 2% on the GTC flow should NOT exceed their SCED BP when NTE is triggered. </a:t>
            </a:r>
          </a:p>
          <a:p>
            <a:r>
              <a:rPr lang="en-US" dirty="0"/>
              <a:t>With outage season now in full effect we have seen an increase in curtailment and additionally more NTE curtailments related to SCR819. These additional curtailments are now sent to a broader fleet of IRRs which in the past may not have seen curtailments. </a:t>
            </a:r>
          </a:p>
          <a:p>
            <a:r>
              <a:rPr lang="en-US" dirty="0"/>
              <a:t>ERCOT has observed that many of the IRRs which are now receiving curtailment flags have issues related to their Real Time Power Potential (RTPP) calculation which is sent via HSL telemetry during curtailment only. </a:t>
            </a:r>
          </a:p>
          <a:p>
            <a:r>
              <a:rPr lang="en-US" dirty="0"/>
              <a:t>This inaccuracy of HSL telemetry has brought on frequency control concerns as the RTPP that is being sent to ERCOT is unrealistic/undeliverable, but SCED is utilizing the telemetry to send dispatch instruction. This has lead to many dragging frequency periods, regulation exhaustion, and additional manual operator actions.</a:t>
            </a:r>
          </a:p>
          <a:p>
            <a:r>
              <a:rPr lang="en-US" dirty="0"/>
              <a:t>Data in the following deck will represent information related to the impact of poor telemetry into our system beginning the week of October 28</a:t>
            </a:r>
            <a:r>
              <a:rPr lang="en-US" baseline="30000" dirty="0"/>
              <a:t>th</a:t>
            </a:r>
            <a:r>
              <a:rPr lang="en-US" dirty="0"/>
              <a:t> when we began seeing concerns. </a:t>
            </a:r>
          </a:p>
          <a:p>
            <a:endParaRPr lang="en-US" dirty="0"/>
          </a:p>
          <a:p>
            <a:pPr marL="0" indent="0">
              <a:buNone/>
            </a:pP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B7344EF9-74AD-E54A-C49C-4E1B090D9DA2}"/>
              </a:ext>
            </a:extLst>
          </p:cNvPr>
          <p:cNvSpPr>
            <a:spLocks noGrp="1"/>
          </p:cNvSpPr>
          <p:nvPr>
            <p:ph type="sldNum" sz="quarter" idx="4"/>
          </p:nvPr>
        </p:nvSpPr>
        <p:spPr/>
        <p:txBody>
          <a:bodyPr/>
          <a:lstStyle/>
          <a:p>
            <a:fld id="{1D93BD3E-1E9A-4970-A6F7-E7AC52762E0C}" type="slidenum">
              <a:rPr lang="en-US" smtClean="0"/>
              <a:pPr/>
              <a:t>2</a:t>
            </a:fld>
            <a:endParaRPr lang="en-US" dirty="0"/>
          </a:p>
        </p:txBody>
      </p:sp>
    </p:spTree>
    <p:extLst>
      <p:ext uri="{BB962C8B-B14F-4D97-AF65-F5344CB8AC3E}">
        <p14:creationId xmlns:p14="http://schemas.microsoft.com/office/powerpoint/2010/main" val="295183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40B5588-43B6-9980-DABB-15742E496602}"/>
              </a:ext>
            </a:extLst>
          </p:cNvPr>
          <p:cNvPicPr>
            <a:picLocks noChangeAspect="1"/>
          </p:cNvPicPr>
          <p:nvPr/>
        </p:nvPicPr>
        <p:blipFill>
          <a:blip r:embed="rId2"/>
          <a:stretch>
            <a:fillRect/>
          </a:stretch>
        </p:blipFill>
        <p:spPr>
          <a:xfrm>
            <a:off x="0" y="2363809"/>
            <a:ext cx="9144000" cy="3845402"/>
          </a:xfrm>
          <a:prstGeom prst="rect">
            <a:avLst/>
          </a:prstGeom>
        </p:spPr>
      </p:pic>
      <p:sp>
        <p:nvSpPr>
          <p:cNvPr id="2" name="Title 1">
            <a:extLst>
              <a:ext uri="{FF2B5EF4-FFF2-40B4-BE49-F238E27FC236}">
                <a16:creationId xmlns:a16="http://schemas.microsoft.com/office/drawing/2014/main" id="{DA498088-A702-F0DB-A378-E1AA03E27613}"/>
              </a:ext>
            </a:extLst>
          </p:cNvPr>
          <p:cNvSpPr>
            <a:spLocks noGrp="1"/>
          </p:cNvSpPr>
          <p:nvPr>
            <p:ph type="title"/>
          </p:nvPr>
        </p:nvSpPr>
        <p:spPr/>
        <p:txBody>
          <a:bodyPr/>
          <a:lstStyle/>
          <a:p>
            <a:r>
              <a:rPr lang="en-US" sz="2800" dirty="0"/>
              <a:t>Example: Poor HSL Telemetry (Increase)</a:t>
            </a:r>
          </a:p>
        </p:txBody>
      </p:sp>
      <p:sp>
        <p:nvSpPr>
          <p:cNvPr id="3" name="Content Placeholder 2">
            <a:extLst>
              <a:ext uri="{FF2B5EF4-FFF2-40B4-BE49-F238E27FC236}">
                <a16:creationId xmlns:a16="http://schemas.microsoft.com/office/drawing/2014/main" id="{FBCF8F97-2AEE-613B-3F12-2C1A222D7646}"/>
              </a:ext>
            </a:extLst>
          </p:cNvPr>
          <p:cNvSpPr>
            <a:spLocks noGrp="1"/>
          </p:cNvSpPr>
          <p:nvPr>
            <p:ph idx="1"/>
          </p:nvPr>
        </p:nvSpPr>
        <p:spPr/>
        <p:txBody>
          <a:bodyPr/>
          <a:lstStyle/>
          <a:p>
            <a:r>
              <a:rPr lang="en-US" dirty="0"/>
              <a:t>Unit is operating at 85 MW (red) and receives a curtailment signal.</a:t>
            </a:r>
          </a:p>
          <a:p>
            <a:r>
              <a:rPr lang="en-US" dirty="0"/>
              <a:t>HSL jumps to 110 MW (green) and SCED pick up this HSL in the next run and sends a new BP (pink) instruction</a:t>
            </a:r>
          </a:p>
          <a:p>
            <a:r>
              <a:rPr lang="en-US" dirty="0"/>
              <a:t>The unit is never able to respond to that new setpoint. </a:t>
            </a:r>
          </a:p>
          <a:p>
            <a:r>
              <a:rPr lang="en-US" dirty="0"/>
              <a:t>HSL drops after the curtailment instruction is removed.</a:t>
            </a:r>
          </a:p>
          <a:p>
            <a:endParaRPr lang="en-US" dirty="0"/>
          </a:p>
        </p:txBody>
      </p:sp>
      <p:sp>
        <p:nvSpPr>
          <p:cNvPr id="4" name="Slide Number Placeholder 3">
            <a:extLst>
              <a:ext uri="{FF2B5EF4-FFF2-40B4-BE49-F238E27FC236}">
                <a16:creationId xmlns:a16="http://schemas.microsoft.com/office/drawing/2014/main" id="{666AC0F8-B779-C55E-4DDF-B60C94564518}"/>
              </a:ext>
            </a:extLst>
          </p:cNvPr>
          <p:cNvSpPr>
            <a:spLocks noGrp="1"/>
          </p:cNvSpPr>
          <p:nvPr>
            <p:ph type="sldNum" sz="quarter" idx="4"/>
          </p:nvPr>
        </p:nvSpPr>
        <p:spPr/>
        <p:txBody>
          <a:bodyPr/>
          <a:lstStyle/>
          <a:p>
            <a:fld id="{1D93BD3E-1E9A-4970-A6F7-E7AC52762E0C}" type="slidenum">
              <a:rPr lang="en-US" smtClean="0"/>
              <a:pPr/>
              <a:t>3</a:t>
            </a:fld>
            <a:endParaRPr lang="en-US" dirty="0"/>
          </a:p>
        </p:txBody>
      </p:sp>
    </p:spTree>
    <p:extLst>
      <p:ext uri="{BB962C8B-B14F-4D97-AF65-F5344CB8AC3E}">
        <p14:creationId xmlns:p14="http://schemas.microsoft.com/office/powerpoint/2010/main" val="2185798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494B4C1-9172-B8A9-CB90-B3FEC3D92184}"/>
              </a:ext>
            </a:extLst>
          </p:cNvPr>
          <p:cNvPicPr>
            <a:picLocks noChangeAspect="1"/>
          </p:cNvPicPr>
          <p:nvPr/>
        </p:nvPicPr>
        <p:blipFill>
          <a:blip r:embed="rId2"/>
          <a:stretch>
            <a:fillRect/>
          </a:stretch>
        </p:blipFill>
        <p:spPr>
          <a:xfrm>
            <a:off x="0" y="1653035"/>
            <a:ext cx="9144000" cy="4360404"/>
          </a:xfrm>
          <a:prstGeom prst="rect">
            <a:avLst/>
          </a:prstGeom>
        </p:spPr>
      </p:pic>
      <p:sp>
        <p:nvSpPr>
          <p:cNvPr id="2" name="Title 1">
            <a:extLst>
              <a:ext uri="{FF2B5EF4-FFF2-40B4-BE49-F238E27FC236}">
                <a16:creationId xmlns:a16="http://schemas.microsoft.com/office/drawing/2014/main" id="{CD8FB7D2-D84C-827F-301E-3784B876754A}"/>
              </a:ext>
            </a:extLst>
          </p:cNvPr>
          <p:cNvSpPr>
            <a:spLocks noGrp="1"/>
          </p:cNvSpPr>
          <p:nvPr>
            <p:ph type="title"/>
          </p:nvPr>
        </p:nvSpPr>
        <p:spPr/>
        <p:txBody>
          <a:bodyPr/>
          <a:lstStyle/>
          <a:p>
            <a:r>
              <a:rPr lang="en-US" sz="2800" dirty="0"/>
              <a:t>Example: Poor HSL Telemetry (Reduction)</a:t>
            </a:r>
          </a:p>
        </p:txBody>
      </p:sp>
      <p:sp>
        <p:nvSpPr>
          <p:cNvPr id="4" name="Slide Number Placeholder 3">
            <a:extLst>
              <a:ext uri="{FF2B5EF4-FFF2-40B4-BE49-F238E27FC236}">
                <a16:creationId xmlns:a16="http://schemas.microsoft.com/office/drawing/2014/main" id="{C40A58F8-2A74-0018-25F2-562CCB73957A}"/>
              </a:ext>
            </a:extLst>
          </p:cNvPr>
          <p:cNvSpPr>
            <a:spLocks noGrp="1"/>
          </p:cNvSpPr>
          <p:nvPr>
            <p:ph type="sldNum" sz="quarter" idx="4"/>
          </p:nvPr>
        </p:nvSpPr>
        <p:spPr/>
        <p:txBody>
          <a:bodyPr/>
          <a:lstStyle/>
          <a:p>
            <a:fld id="{1D93BD3E-1E9A-4970-A6F7-E7AC52762E0C}" type="slidenum">
              <a:rPr lang="en-US" smtClean="0"/>
              <a:pPr/>
              <a:t>4</a:t>
            </a:fld>
            <a:endParaRPr lang="en-US" dirty="0"/>
          </a:p>
        </p:txBody>
      </p:sp>
      <p:sp>
        <p:nvSpPr>
          <p:cNvPr id="8" name="Content Placeholder 7">
            <a:extLst>
              <a:ext uri="{FF2B5EF4-FFF2-40B4-BE49-F238E27FC236}">
                <a16:creationId xmlns:a16="http://schemas.microsoft.com/office/drawing/2014/main" id="{E02BB25C-8513-59A6-CE8C-35940865E5BD}"/>
              </a:ext>
            </a:extLst>
          </p:cNvPr>
          <p:cNvSpPr>
            <a:spLocks noGrp="1"/>
          </p:cNvSpPr>
          <p:nvPr>
            <p:ph idx="1"/>
          </p:nvPr>
        </p:nvSpPr>
        <p:spPr/>
        <p:txBody>
          <a:bodyPr/>
          <a:lstStyle/>
          <a:p>
            <a:r>
              <a:rPr lang="en-US" dirty="0"/>
              <a:t>Unit Drops its HSL to 0 (green) when they receive a curtailment signal</a:t>
            </a:r>
          </a:p>
          <a:p>
            <a:r>
              <a:rPr lang="en-US" dirty="0"/>
              <a:t>SCED picks up the HSL in the next run and dispatches them down and they reduce output </a:t>
            </a:r>
          </a:p>
          <a:p>
            <a:endParaRPr lang="en-US" dirty="0"/>
          </a:p>
        </p:txBody>
      </p:sp>
    </p:spTree>
    <p:extLst>
      <p:ext uri="{BB962C8B-B14F-4D97-AF65-F5344CB8AC3E}">
        <p14:creationId xmlns:p14="http://schemas.microsoft.com/office/powerpoint/2010/main" val="3281980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A8C72-9683-36FB-86DF-1AD957B10B64}"/>
              </a:ext>
            </a:extLst>
          </p:cNvPr>
          <p:cNvSpPr>
            <a:spLocks noGrp="1"/>
          </p:cNvSpPr>
          <p:nvPr>
            <p:ph type="title"/>
          </p:nvPr>
        </p:nvSpPr>
        <p:spPr/>
        <p:txBody>
          <a:bodyPr/>
          <a:lstStyle/>
          <a:p>
            <a:r>
              <a:rPr lang="en-US" dirty="0"/>
              <a:t>Example: Poor Curtailment Logic</a:t>
            </a:r>
          </a:p>
        </p:txBody>
      </p:sp>
      <p:sp>
        <p:nvSpPr>
          <p:cNvPr id="3" name="Content Placeholder 2">
            <a:extLst>
              <a:ext uri="{FF2B5EF4-FFF2-40B4-BE49-F238E27FC236}">
                <a16:creationId xmlns:a16="http://schemas.microsoft.com/office/drawing/2014/main" id="{61D82C27-D1C6-546E-1ECC-CACE218B7245}"/>
              </a:ext>
            </a:extLst>
          </p:cNvPr>
          <p:cNvSpPr>
            <a:spLocks noGrp="1"/>
          </p:cNvSpPr>
          <p:nvPr>
            <p:ph idx="1"/>
          </p:nvPr>
        </p:nvSpPr>
        <p:spPr/>
        <p:txBody>
          <a:bodyPr/>
          <a:lstStyle/>
          <a:p>
            <a:r>
              <a:rPr lang="en-US" dirty="0"/>
              <a:t>Units curtail them self to 0 MW (red)when they receive an NTE instruction instead of not exceeding their BP. </a:t>
            </a:r>
          </a:p>
          <a:p>
            <a:r>
              <a:rPr lang="en-US" dirty="0"/>
              <a:t>We have ~150 MW of Expected Generation Deviation with these 2 units alone. </a:t>
            </a:r>
          </a:p>
        </p:txBody>
      </p:sp>
      <p:sp>
        <p:nvSpPr>
          <p:cNvPr id="4" name="Slide Number Placeholder 3">
            <a:extLst>
              <a:ext uri="{FF2B5EF4-FFF2-40B4-BE49-F238E27FC236}">
                <a16:creationId xmlns:a16="http://schemas.microsoft.com/office/drawing/2014/main" id="{E4A77337-5D8D-59CE-7067-8CF615FF093C}"/>
              </a:ext>
            </a:extLst>
          </p:cNvPr>
          <p:cNvSpPr>
            <a:spLocks noGrp="1"/>
          </p:cNvSpPr>
          <p:nvPr>
            <p:ph type="sldNum" sz="quarter" idx="4"/>
          </p:nvPr>
        </p:nvSpPr>
        <p:spPr/>
        <p:txBody>
          <a:bodyPr/>
          <a:lstStyle/>
          <a:p>
            <a:fld id="{1D93BD3E-1E9A-4970-A6F7-E7AC52762E0C}" type="slidenum">
              <a:rPr lang="en-US" smtClean="0"/>
              <a:pPr/>
              <a:t>5</a:t>
            </a:fld>
            <a:endParaRPr lang="en-US" dirty="0"/>
          </a:p>
        </p:txBody>
      </p:sp>
      <p:pic>
        <p:nvPicPr>
          <p:cNvPr id="15" name="Picture 14">
            <a:extLst>
              <a:ext uri="{FF2B5EF4-FFF2-40B4-BE49-F238E27FC236}">
                <a16:creationId xmlns:a16="http://schemas.microsoft.com/office/drawing/2014/main" id="{B9649BB5-70D0-9D1A-7149-545D8F983DCC}"/>
              </a:ext>
            </a:extLst>
          </p:cNvPr>
          <p:cNvPicPr>
            <a:picLocks noChangeAspect="1"/>
          </p:cNvPicPr>
          <p:nvPr/>
        </p:nvPicPr>
        <p:blipFill>
          <a:blip r:embed="rId2"/>
          <a:stretch>
            <a:fillRect/>
          </a:stretch>
        </p:blipFill>
        <p:spPr>
          <a:xfrm>
            <a:off x="0" y="2009591"/>
            <a:ext cx="9144000" cy="4227026"/>
          </a:xfrm>
          <a:prstGeom prst="rect">
            <a:avLst/>
          </a:prstGeom>
        </p:spPr>
      </p:pic>
    </p:spTree>
    <p:extLst>
      <p:ext uri="{BB962C8B-B14F-4D97-AF65-F5344CB8AC3E}">
        <p14:creationId xmlns:p14="http://schemas.microsoft.com/office/powerpoint/2010/main" val="2835203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1B1C7-1602-BBC3-C6C3-1F10B62CC109}"/>
              </a:ext>
            </a:extLst>
          </p:cNvPr>
          <p:cNvSpPr>
            <a:spLocks noGrp="1"/>
          </p:cNvSpPr>
          <p:nvPr>
            <p:ph type="title"/>
          </p:nvPr>
        </p:nvSpPr>
        <p:spPr/>
        <p:txBody>
          <a:bodyPr/>
          <a:lstStyle/>
          <a:p>
            <a:r>
              <a:rPr lang="en-US" dirty="0"/>
              <a:t>Example: Curtailment Ignored</a:t>
            </a:r>
          </a:p>
        </p:txBody>
      </p:sp>
      <p:sp>
        <p:nvSpPr>
          <p:cNvPr id="3" name="Content Placeholder 2">
            <a:extLst>
              <a:ext uri="{FF2B5EF4-FFF2-40B4-BE49-F238E27FC236}">
                <a16:creationId xmlns:a16="http://schemas.microsoft.com/office/drawing/2014/main" id="{2D39C7FB-B17D-0A63-FFE0-F9EFB5FB377F}"/>
              </a:ext>
            </a:extLst>
          </p:cNvPr>
          <p:cNvSpPr>
            <a:spLocks noGrp="1"/>
          </p:cNvSpPr>
          <p:nvPr>
            <p:ph idx="1"/>
          </p:nvPr>
        </p:nvSpPr>
        <p:spPr/>
        <p:txBody>
          <a:bodyPr/>
          <a:lstStyle/>
          <a:p>
            <a:r>
              <a:rPr lang="en-US" dirty="0"/>
              <a:t>These 2 units receive a curtailment close to 0 at 2:50pm, but ignore the dispatch for 15 mins</a:t>
            </a:r>
          </a:p>
          <a:p>
            <a:r>
              <a:rPr lang="en-US" dirty="0"/>
              <a:t>Approximately 200 MW of expected generation deviation</a:t>
            </a:r>
          </a:p>
          <a:p>
            <a:r>
              <a:rPr lang="en-US" dirty="0"/>
              <a:t>This contributed to an exceedance of </a:t>
            </a:r>
            <a:r>
              <a:rPr lang="en-US"/>
              <a:t>a IROL </a:t>
            </a:r>
            <a:r>
              <a:rPr lang="en-US" dirty="0"/>
              <a:t>for 5 mins. </a:t>
            </a:r>
          </a:p>
        </p:txBody>
      </p:sp>
      <p:sp>
        <p:nvSpPr>
          <p:cNvPr id="4" name="Slide Number Placeholder 3">
            <a:extLst>
              <a:ext uri="{FF2B5EF4-FFF2-40B4-BE49-F238E27FC236}">
                <a16:creationId xmlns:a16="http://schemas.microsoft.com/office/drawing/2014/main" id="{53B4914A-5539-163B-970E-18E59A450BAC}"/>
              </a:ext>
            </a:extLst>
          </p:cNvPr>
          <p:cNvSpPr>
            <a:spLocks noGrp="1"/>
          </p:cNvSpPr>
          <p:nvPr>
            <p:ph type="sldNum" sz="quarter" idx="4"/>
          </p:nvPr>
        </p:nvSpPr>
        <p:spPr/>
        <p:txBody>
          <a:bodyPr/>
          <a:lstStyle/>
          <a:p>
            <a:fld id="{1D93BD3E-1E9A-4970-A6F7-E7AC52762E0C}" type="slidenum">
              <a:rPr lang="en-US" smtClean="0"/>
              <a:pPr/>
              <a:t>6</a:t>
            </a:fld>
            <a:endParaRPr lang="en-US" dirty="0"/>
          </a:p>
        </p:txBody>
      </p:sp>
      <p:pic>
        <p:nvPicPr>
          <p:cNvPr id="16" name="Picture 15">
            <a:extLst>
              <a:ext uri="{FF2B5EF4-FFF2-40B4-BE49-F238E27FC236}">
                <a16:creationId xmlns:a16="http://schemas.microsoft.com/office/drawing/2014/main" id="{28BF781A-5381-F8DF-BCAB-664D0B142A37}"/>
              </a:ext>
            </a:extLst>
          </p:cNvPr>
          <p:cNvPicPr>
            <a:picLocks noChangeAspect="1"/>
          </p:cNvPicPr>
          <p:nvPr/>
        </p:nvPicPr>
        <p:blipFill>
          <a:blip r:embed="rId3"/>
          <a:stretch>
            <a:fillRect/>
          </a:stretch>
        </p:blipFill>
        <p:spPr>
          <a:xfrm>
            <a:off x="0" y="1759423"/>
            <a:ext cx="9144000" cy="4366763"/>
          </a:xfrm>
          <a:prstGeom prst="rect">
            <a:avLst/>
          </a:prstGeom>
        </p:spPr>
      </p:pic>
    </p:spTree>
    <p:extLst>
      <p:ext uri="{BB962C8B-B14F-4D97-AF65-F5344CB8AC3E}">
        <p14:creationId xmlns:p14="http://schemas.microsoft.com/office/powerpoint/2010/main" val="4192421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03DDD-A0E4-732E-8F69-DBD7157D40AE}"/>
              </a:ext>
            </a:extLst>
          </p:cNvPr>
          <p:cNvSpPr>
            <a:spLocks noGrp="1"/>
          </p:cNvSpPr>
          <p:nvPr>
            <p:ph type="title"/>
          </p:nvPr>
        </p:nvSpPr>
        <p:spPr/>
        <p:txBody>
          <a:bodyPr/>
          <a:lstStyle/>
          <a:p>
            <a:r>
              <a:rPr lang="en-US" dirty="0"/>
              <a:t>Example: No ramp after release</a:t>
            </a:r>
          </a:p>
        </p:txBody>
      </p:sp>
      <p:sp>
        <p:nvSpPr>
          <p:cNvPr id="3" name="Content Placeholder 2">
            <a:extLst>
              <a:ext uri="{FF2B5EF4-FFF2-40B4-BE49-F238E27FC236}">
                <a16:creationId xmlns:a16="http://schemas.microsoft.com/office/drawing/2014/main" id="{4CE5D7AC-3E4E-64BD-27E1-79E905FF6E71}"/>
              </a:ext>
            </a:extLst>
          </p:cNvPr>
          <p:cNvSpPr>
            <a:spLocks noGrp="1"/>
          </p:cNvSpPr>
          <p:nvPr>
            <p:ph idx="1"/>
          </p:nvPr>
        </p:nvSpPr>
        <p:spPr/>
        <p:txBody>
          <a:bodyPr/>
          <a:lstStyle/>
          <a:p>
            <a:r>
              <a:rPr lang="en-US" dirty="0"/>
              <a:t>This unit is curtailed to 0 at 09:00</a:t>
            </a:r>
          </a:p>
          <a:p>
            <a:r>
              <a:rPr lang="en-US" dirty="0"/>
              <a:t>They are still curtailed but get an NTE BP of 140 MW. </a:t>
            </a:r>
          </a:p>
          <a:p>
            <a:r>
              <a:rPr lang="en-US" dirty="0"/>
              <a:t>Units takes roughly 3 minutes to start ramping, but never reaches 140 MW BP.</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4257D2E5-71C4-E086-CAC7-F5BC185FE4FF}"/>
              </a:ext>
            </a:extLst>
          </p:cNvPr>
          <p:cNvSpPr>
            <a:spLocks noGrp="1"/>
          </p:cNvSpPr>
          <p:nvPr>
            <p:ph type="sldNum" sz="quarter" idx="4"/>
          </p:nvPr>
        </p:nvSpPr>
        <p:spPr/>
        <p:txBody>
          <a:bodyPr/>
          <a:lstStyle/>
          <a:p>
            <a:fld id="{1D93BD3E-1E9A-4970-A6F7-E7AC52762E0C}" type="slidenum">
              <a:rPr lang="en-US" smtClean="0"/>
              <a:pPr/>
              <a:t>7</a:t>
            </a:fld>
            <a:endParaRPr lang="en-US" dirty="0"/>
          </a:p>
        </p:txBody>
      </p:sp>
      <p:pic>
        <p:nvPicPr>
          <p:cNvPr id="11" name="Picture 10">
            <a:extLst>
              <a:ext uri="{FF2B5EF4-FFF2-40B4-BE49-F238E27FC236}">
                <a16:creationId xmlns:a16="http://schemas.microsoft.com/office/drawing/2014/main" id="{58994475-A0AA-3975-D1A8-D8E19876195B}"/>
              </a:ext>
            </a:extLst>
          </p:cNvPr>
          <p:cNvPicPr>
            <a:picLocks noChangeAspect="1"/>
          </p:cNvPicPr>
          <p:nvPr/>
        </p:nvPicPr>
        <p:blipFill>
          <a:blip r:embed="rId2"/>
          <a:stretch>
            <a:fillRect/>
          </a:stretch>
        </p:blipFill>
        <p:spPr>
          <a:xfrm>
            <a:off x="-8709" y="1974727"/>
            <a:ext cx="9144000" cy="4027867"/>
          </a:xfrm>
          <a:prstGeom prst="rect">
            <a:avLst/>
          </a:prstGeom>
        </p:spPr>
      </p:pic>
    </p:spTree>
    <p:extLst>
      <p:ext uri="{BB962C8B-B14F-4D97-AF65-F5344CB8AC3E}">
        <p14:creationId xmlns:p14="http://schemas.microsoft.com/office/powerpoint/2010/main" val="3557575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B771A-67E2-D947-61A2-66E0BEB7EFBD}"/>
              </a:ext>
            </a:extLst>
          </p:cNvPr>
          <p:cNvSpPr>
            <a:spLocks noGrp="1"/>
          </p:cNvSpPr>
          <p:nvPr>
            <p:ph type="title"/>
          </p:nvPr>
        </p:nvSpPr>
        <p:spPr/>
        <p:txBody>
          <a:bodyPr/>
          <a:lstStyle/>
          <a:p>
            <a:r>
              <a:rPr lang="en-US" dirty="0"/>
              <a:t>Location of Telemetry Issues</a:t>
            </a:r>
          </a:p>
        </p:txBody>
      </p:sp>
      <p:sp>
        <p:nvSpPr>
          <p:cNvPr id="4" name="Slide Number Placeholder 3">
            <a:extLst>
              <a:ext uri="{FF2B5EF4-FFF2-40B4-BE49-F238E27FC236}">
                <a16:creationId xmlns:a16="http://schemas.microsoft.com/office/drawing/2014/main" id="{F8EF74E0-3F7D-55DD-E319-81A78DA41C2B}"/>
              </a:ext>
            </a:extLst>
          </p:cNvPr>
          <p:cNvSpPr>
            <a:spLocks noGrp="1"/>
          </p:cNvSpPr>
          <p:nvPr>
            <p:ph type="sldNum" sz="quarter" idx="4"/>
          </p:nvPr>
        </p:nvSpPr>
        <p:spPr/>
        <p:txBody>
          <a:bodyPr/>
          <a:lstStyle/>
          <a:p>
            <a:fld id="{1D93BD3E-1E9A-4970-A6F7-E7AC52762E0C}" type="slidenum">
              <a:rPr lang="en-US" smtClean="0"/>
              <a:pPr/>
              <a:t>8</a:t>
            </a:fld>
            <a:endParaRPr lang="en-US" dirty="0"/>
          </a:p>
        </p:txBody>
      </p:sp>
      <p:sp>
        <p:nvSpPr>
          <p:cNvPr id="8" name="Content Placeholder 7">
            <a:extLst>
              <a:ext uri="{FF2B5EF4-FFF2-40B4-BE49-F238E27FC236}">
                <a16:creationId xmlns:a16="http://schemas.microsoft.com/office/drawing/2014/main" id="{C8A7FA43-0AEE-D118-1F92-BBD6A6CC7718}"/>
              </a:ext>
            </a:extLst>
          </p:cNvPr>
          <p:cNvSpPr>
            <a:spLocks noGrp="1"/>
          </p:cNvSpPr>
          <p:nvPr>
            <p:ph idx="1"/>
          </p:nvPr>
        </p:nvSpPr>
        <p:spPr/>
        <p:txBody>
          <a:bodyPr/>
          <a:lstStyle/>
          <a:p>
            <a:r>
              <a:rPr lang="en-US" dirty="0"/>
              <a:t>Telemetry issues are broadly spread across Texas and not associated to one particular GTC</a:t>
            </a:r>
          </a:p>
        </p:txBody>
      </p:sp>
      <p:pic>
        <p:nvPicPr>
          <p:cNvPr id="9" name="Picture 8">
            <a:extLst>
              <a:ext uri="{FF2B5EF4-FFF2-40B4-BE49-F238E27FC236}">
                <a16:creationId xmlns:a16="http://schemas.microsoft.com/office/drawing/2014/main" id="{83797F02-E772-6B1D-30E5-3BBEB6EC8C16}"/>
              </a:ext>
            </a:extLst>
          </p:cNvPr>
          <p:cNvPicPr>
            <a:picLocks noChangeAspect="1"/>
          </p:cNvPicPr>
          <p:nvPr/>
        </p:nvPicPr>
        <p:blipFill>
          <a:blip r:embed="rId2"/>
          <a:stretch>
            <a:fillRect/>
          </a:stretch>
        </p:blipFill>
        <p:spPr>
          <a:xfrm>
            <a:off x="381000" y="1397285"/>
            <a:ext cx="7279255" cy="4839331"/>
          </a:xfrm>
          <a:prstGeom prst="rect">
            <a:avLst/>
          </a:prstGeom>
        </p:spPr>
      </p:pic>
    </p:spTree>
    <p:extLst>
      <p:ext uri="{BB962C8B-B14F-4D97-AF65-F5344CB8AC3E}">
        <p14:creationId xmlns:p14="http://schemas.microsoft.com/office/powerpoint/2010/main" val="137387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0BE2D-4A80-BBD2-5F13-3C3C28B8B75D}"/>
              </a:ext>
            </a:extLst>
          </p:cNvPr>
          <p:cNvSpPr>
            <a:spLocks noGrp="1"/>
          </p:cNvSpPr>
          <p:nvPr>
            <p:ph type="title"/>
          </p:nvPr>
        </p:nvSpPr>
        <p:spPr/>
        <p:txBody>
          <a:bodyPr/>
          <a:lstStyle/>
          <a:p>
            <a:r>
              <a:rPr lang="en-US" dirty="0"/>
              <a:t>RFI Summary</a:t>
            </a:r>
          </a:p>
        </p:txBody>
      </p:sp>
      <p:sp>
        <p:nvSpPr>
          <p:cNvPr id="3" name="Content Placeholder 2">
            <a:extLst>
              <a:ext uri="{FF2B5EF4-FFF2-40B4-BE49-F238E27FC236}">
                <a16:creationId xmlns:a16="http://schemas.microsoft.com/office/drawing/2014/main" id="{AEA9DA32-56CE-B0C6-89CC-29D477CC0CE3}"/>
              </a:ext>
            </a:extLst>
          </p:cNvPr>
          <p:cNvSpPr>
            <a:spLocks noGrp="1"/>
          </p:cNvSpPr>
          <p:nvPr>
            <p:ph idx="1"/>
          </p:nvPr>
        </p:nvSpPr>
        <p:spPr/>
        <p:txBody>
          <a:bodyPr/>
          <a:lstStyle/>
          <a:p>
            <a:pPr>
              <a:spcBef>
                <a:spcPts val="0"/>
              </a:spcBef>
              <a:defRPr/>
            </a:pPr>
            <a:r>
              <a:rPr lang="en-US" sz="1600" dirty="0">
                <a:solidFill>
                  <a:srgbClr val="5B6770"/>
                </a:solidFill>
                <a:latin typeface="Arial" panose="020B0604020202020204"/>
              </a:rPr>
              <a:t>Ops Analysis began sending RFIs on November 1</a:t>
            </a:r>
            <a:r>
              <a:rPr lang="en-US" sz="1600" baseline="30000" dirty="0">
                <a:solidFill>
                  <a:srgbClr val="5B6770"/>
                </a:solidFill>
                <a:latin typeface="Arial" panose="020B0604020202020204"/>
              </a:rPr>
              <a:t>st</a:t>
            </a:r>
            <a:endParaRPr lang="en-US" sz="1600" dirty="0">
              <a:solidFill>
                <a:srgbClr val="5B6770"/>
              </a:solidFill>
              <a:latin typeface="Arial" panose="020B0604020202020204"/>
            </a:endParaRPr>
          </a:p>
          <a:p>
            <a:pPr>
              <a:spcBef>
                <a:spcPts val="0"/>
              </a:spcBef>
              <a:defRPr/>
            </a:pPr>
            <a:r>
              <a:rPr lang="en-US" sz="1600" dirty="0">
                <a:solidFill>
                  <a:srgbClr val="5B6770"/>
                </a:solidFill>
                <a:latin typeface="Arial" panose="020B0604020202020204"/>
              </a:rPr>
              <a:t>RFI’s have been sent to 61 Resources (55 QSEs)</a:t>
            </a:r>
          </a:p>
          <a:p>
            <a:pPr>
              <a:spcBef>
                <a:spcPts val="0"/>
              </a:spcBef>
              <a:defRPr/>
            </a:pPr>
            <a:r>
              <a:rPr lang="en-US" sz="1600" dirty="0">
                <a:solidFill>
                  <a:srgbClr val="5B6770"/>
                </a:solidFill>
                <a:latin typeface="Arial" panose="020B0604020202020204"/>
              </a:rPr>
              <a:t>As of 12/5/24:</a:t>
            </a:r>
          </a:p>
          <a:p>
            <a:pPr lvl="1">
              <a:spcBef>
                <a:spcPts val="0"/>
              </a:spcBef>
              <a:defRPr/>
            </a:pPr>
            <a:r>
              <a:rPr lang="en-US" sz="1600" dirty="0">
                <a:solidFill>
                  <a:srgbClr val="5B6770"/>
                </a:solidFill>
                <a:latin typeface="Arial" panose="020B0604020202020204"/>
              </a:rPr>
              <a:t>RFI responses have been received for 58 Resources. </a:t>
            </a:r>
          </a:p>
          <a:p>
            <a:pPr lvl="1">
              <a:spcBef>
                <a:spcPts val="0"/>
              </a:spcBef>
              <a:defRPr/>
            </a:pPr>
            <a:r>
              <a:rPr lang="en-US" sz="1600" dirty="0">
                <a:solidFill>
                  <a:srgbClr val="5B6770"/>
                </a:solidFill>
                <a:latin typeface="Arial" panose="020B0604020202020204"/>
              </a:rPr>
              <a:t>No response from 3 resources</a:t>
            </a:r>
          </a:p>
          <a:p>
            <a:pPr lvl="1">
              <a:spcBef>
                <a:spcPts val="0"/>
              </a:spcBef>
              <a:defRPr/>
            </a:pPr>
            <a:r>
              <a:rPr lang="en-US" sz="1600" dirty="0">
                <a:solidFill>
                  <a:srgbClr val="5B6770"/>
                </a:solidFill>
                <a:latin typeface="Arial" panose="020B0604020202020204"/>
              </a:rPr>
              <a:t>Only 17 Resources have acknowledged and addressed the issue </a:t>
            </a:r>
          </a:p>
          <a:p>
            <a:pPr lvl="1">
              <a:spcBef>
                <a:spcPts val="0"/>
              </a:spcBef>
              <a:defRPr/>
            </a:pPr>
            <a:r>
              <a:rPr lang="en-US" sz="1600" dirty="0">
                <a:solidFill>
                  <a:srgbClr val="5B6770"/>
                </a:solidFill>
                <a:latin typeface="Arial" panose="020B0604020202020204"/>
              </a:rPr>
              <a:t>41 Resources acknowledged, but did not address the issue or working with their OEM’s to address the issue</a:t>
            </a:r>
          </a:p>
          <a:p>
            <a:pPr>
              <a:spcBef>
                <a:spcPts val="0"/>
              </a:spcBef>
              <a:defRPr/>
            </a:pPr>
            <a:r>
              <a:rPr lang="en-US" sz="1600" dirty="0">
                <a:solidFill>
                  <a:srgbClr val="5B6770"/>
                </a:solidFill>
                <a:latin typeface="Arial" panose="020B0604020202020204"/>
              </a:rPr>
              <a:t>Ops Analysis continues to review for Resources with telemetry issues</a:t>
            </a:r>
          </a:p>
          <a:p>
            <a:pPr lvl="1">
              <a:spcBef>
                <a:spcPts val="0"/>
              </a:spcBef>
              <a:defRPr/>
            </a:pPr>
            <a:r>
              <a:rPr lang="en-US" sz="1600" dirty="0">
                <a:solidFill>
                  <a:srgbClr val="5B6770"/>
                </a:solidFill>
                <a:latin typeface="Arial" panose="020B0604020202020204"/>
              </a:rPr>
              <a:t>An additional set of 70 Resources have been identified to have telemetry issues when curtailed and will need corrective actions. </a:t>
            </a:r>
          </a:p>
          <a:p>
            <a:pPr lvl="1">
              <a:spcBef>
                <a:spcPts val="0"/>
              </a:spcBef>
              <a:defRPr/>
            </a:pPr>
            <a:r>
              <a:rPr lang="en-US" sz="1600" dirty="0">
                <a:solidFill>
                  <a:srgbClr val="5B6770"/>
                </a:solidFill>
                <a:latin typeface="Arial" panose="020B0604020202020204"/>
              </a:rPr>
              <a:t>Some of these units are under a QSE which already has received the previous RFI</a:t>
            </a:r>
          </a:p>
          <a:p>
            <a:pPr lvl="1">
              <a:spcBef>
                <a:spcPts val="0"/>
              </a:spcBef>
              <a:defRPr/>
            </a:pPr>
            <a:r>
              <a:rPr lang="en-US" sz="1600" dirty="0">
                <a:solidFill>
                  <a:srgbClr val="5B6770"/>
                </a:solidFill>
                <a:latin typeface="Arial" panose="020B0604020202020204"/>
              </a:rPr>
              <a:t>We are preparing to reach out to those that have not had an RFI yet. </a:t>
            </a:r>
          </a:p>
        </p:txBody>
      </p:sp>
      <p:sp>
        <p:nvSpPr>
          <p:cNvPr id="4" name="Slide Number Placeholder 3">
            <a:extLst>
              <a:ext uri="{FF2B5EF4-FFF2-40B4-BE49-F238E27FC236}">
                <a16:creationId xmlns:a16="http://schemas.microsoft.com/office/drawing/2014/main" id="{3EBAC999-51FB-8536-9F7F-216468D5F429}"/>
              </a:ext>
            </a:extLst>
          </p:cNvPr>
          <p:cNvSpPr>
            <a:spLocks noGrp="1"/>
          </p:cNvSpPr>
          <p:nvPr>
            <p:ph type="sldNum" sz="quarter" idx="4"/>
          </p:nvPr>
        </p:nvSpPr>
        <p:spPr/>
        <p:txBody>
          <a:bodyPr/>
          <a:lstStyle/>
          <a:p>
            <a:fld id="{1D93BD3E-1E9A-4970-A6F7-E7AC52762E0C}" type="slidenum">
              <a:rPr lang="en-US" smtClean="0"/>
              <a:pPr/>
              <a:t>9</a:t>
            </a:fld>
            <a:endParaRPr lang="en-US" dirty="0"/>
          </a:p>
        </p:txBody>
      </p:sp>
    </p:spTree>
    <p:extLst>
      <p:ext uri="{BB962C8B-B14F-4D97-AF65-F5344CB8AC3E}">
        <p14:creationId xmlns:p14="http://schemas.microsoft.com/office/powerpoint/2010/main" val="1101529518"/>
      </p:ext>
    </p:extLst>
  </p:cSld>
  <p:clrMapOvr>
    <a:masterClrMapping/>
  </p:clrMapOvr>
</p:sld>
</file>

<file path=ppt/theme/theme1.xml><?xml version="1.0" encoding="utf-8"?>
<a:theme xmlns:a="http://schemas.openxmlformats.org/drawingml/2006/main" name="1_Office Theme">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ustom Design">
  <a:themeElements>
    <a:clrScheme name="ERCOT Identity v.2">
      <a:dk1>
        <a:sysClr val="windowText" lastClr="000000"/>
      </a:dk1>
      <a:lt1>
        <a:srgbClr val="FFFFFF"/>
      </a:lt1>
      <a:dk2>
        <a:srgbClr val="5B6770"/>
      </a:dk2>
      <a:lt2>
        <a:srgbClr val="FFFFFF"/>
      </a:lt2>
      <a:accent1>
        <a:srgbClr val="00AEC7"/>
      </a:accent1>
      <a:accent2>
        <a:srgbClr val="5B6770"/>
      </a:accent2>
      <a:accent3>
        <a:srgbClr val="26D07C"/>
      </a:accent3>
      <a:accent4>
        <a:srgbClr val="003865"/>
      </a:accent4>
      <a:accent5>
        <a:srgbClr val="685BC7"/>
      </a:accent5>
      <a:accent6>
        <a:srgbClr val="890C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0392B6A48ECE1499725E89436B59D53" ma:contentTypeVersion="6" ma:contentTypeDescription="Create a new document." ma:contentTypeScope="" ma:versionID="32fac2d4a7a63688bb7185b00e9d7e89">
  <xsd:schema xmlns:xsd="http://www.w3.org/2001/XMLSchema" xmlns:xs="http://www.w3.org/2001/XMLSchema" xmlns:p="http://schemas.microsoft.com/office/2006/metadata/properties" xmlns:ns2="f685203b-1255-41d2-8f70-b98a843edfb9" xmlns:ns3="54b2f64a-4128-45e5-885e-00415c90a28b" targetNamespace="http://schemas.microsoft.com/office/2006/metadata/properties" ma:root="true" ma:fieldsID="7459f95c9293b88c3e74ae16282384d0" ns2:_="" ns3:_="">
    <xsd:import namespace="f685203b-1255-41d2-8f70-b98a843edfb9"/>
    <xsd:import namespace="54b2f64a-4128-45e5-885e-00415c90a28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85203b-1255-41d2-8f70-b98a843edf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4b2f64a-4128-45e5-885e-00415c90a28b"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DFC1A69-CA91-4F0F-9E33-BB7C44C188B5}">
  <ds:schemaRefs>
    <ds:schemaRef ds:uri="54b2f64a-4128-45e5-885e-00415c90a28b"/>
    <ds:schemaRef ds:uri="f685203b-1255-41d2-8f70-b98a843edfb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2910747-9935-4CE2-A704-EA941B4169FC}">
  <ds:schemaRefs>
    <ds:schemaRef ds:uri="http://schemas.microsoft.com/sharepoint/v3/contenttype/forms"/>
  </ds:schemaRefs>
</ds:datastoreItem>
</file>

<file path=customXml/itemProps3.xml><?xml version="1.0" encoding="utf-8"?>
<ds:datastoreItem xmlns:ds="http://schemas.openxmlformats.org/officeDocument/2006/customXml" ds:itemID="{90A65D3F-4F2F-46AA-91AC-6625DF7643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85203b-1255-41d2-8f70-b98a843edfb9"/>
    <ds:schemaRef ds:uri="54b2f64a-4128-45e5-885e-00415c90a2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36104</TotalTime>
  <Words>1131</Words>
  <Application>Microsoft Office PowerPoint</Application>
  <PresentationFormat>On-screen Show (4:3)</PresentationFormat>
  <Paragraphs>120</Paragraphs>
  <Slides>19</Slides>
  <Notes>3</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19</vt:i4>
      </vt:variant>
    </vt:vector>
  </HeadingPairs>
  <TitlesOfParts>
    <vt:vector size="26" baseType="lpstr">
      <vt:lpstr>Arial</vt:lpstr>
      <vt:lpstr>Calibri</vt:lpstr>
      <vt:lpstr>Courier New</vt:lpstr>
      <vt:lpstr>Wingdings</vt:lpstr>
      <vt:lpstr>1_Office Theme</vt:lpstr>
      <vt:lpstr>2_Custom Design</vt:lpstr>
      <vt:lpstr>3_Custom Design</vt:lpstr>
      <vt:lpstr>PowerPoint Presentation</vt:lpstr>
      <vt:lpstr>SCR819 - Improving IRR Control to Manage GTC Stability Limits</vt:lpstr>
      <vt:lpstr>Example: Poor HSL Telemetry (Increase)</vt:lpstr>
      <vt:lpstr>Example: Poor HSL Telemetry (Reduction)</vt:lpstr>
      <vt:lpstr>Example: Poor Curtailment Logic</vt:lpstr>
      <vt:lpstr>Example: Curtailment Ignored</vt:lpstr>
      <vt:lpstr>Example: No ramp after release</vt:lpstr>
      <vt:lpstr>Location of Telemetry Issues</vt:lpstr>
      <vt:lpstr>RFI Summary</vt:lpstr>
      <vt:lpstr>Time Error (TE) Loss</vt:lpstr>
      <vt:lpstr>High Curtailment</vt:lpstr>
      <vt:lpstr>System Summary of Frequency Control</vt:lpstr>
      <vt:lpstr>Daily CPS1 with TE (10/1/24-12/1/24)</vt:lpstr>
      <vt:lpstr>Regulation Up Exhaustion</vt:lpstr>
      <vt:lpstr>Regulation Down Exhaustion</vt:lpstr>
      <vt:lpstr>Review of Manual Operator Actions</vt:lpstr>
      <vt:lpstr>GTBD ACE Integral Adjustments</vt:lpstr>
      <vt:lpstr>Next Steps…</vt:lpstr>
      <vt:lpstr>PowerPoint Presentation</vt:lpstr>
    </vt:vector>
  </TitlesOfParts>
  <Company>The Electric Reliability Council of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Matevosjana, Julia</dc:creator>
  <cp:lastModifiedBy>Brittney Albracht</cp:lastModifiedBy>
  <cp:revision>651</cp:revision>
  <dcterms:created xsi:type="dcterms:W3CDTF">2016-04-16T13:25:21Z</dcterms:created>
  <dcterms:modified xsi:type="dcterms:W3CDTF">2024-12-06T21:18:48Z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084cbda-52b8-46fb-a7b7-cb5bd465ed85_Enabled">
    <vt:lpwstr>true</vt:lpwstr>
  </property>
  <property fmtid="{D5CDD505-2E9C-101B-9397-08002B2CF9AE}" pid="3" name="MSIP_Label_7084cbda-52b8-46fb-a7b7-cb5bd465ed85_SetDate">
    <vt:lpwstr>2024-08-15T19:32:09Z</vt:lpwstr>
  </property>
  <property fmtid="{D5CDD505-2E9C-101B-9397-08002B2CF9AE}" pid="4" name="MSIP_Label_7084cbda-52b8-46fb-a7b7-cb5bd465ed85_Method">
    <vt:lpwstr>Standard</vt:lpwstr>
  </property>
  <property fmtid="{D5CDD505-2E9C-101B-9397-08002B2CF9AE}" pid="5" name="MSIP_Label_7084cbda-52b8-46fb-a7b7-cb5bd465ed85_Name">
    <vt:lpwstr>Internal</vt:lpwstr>
  </property>
  <property fmtid="{D5CDD505-2E9C-101B-9397-08002B2CF9AE}" pid="6" name="MSIP_Label_7084cbda-52b8-46fb-a7b7-cb5bd465ed85_SiteId">
    <vt:lpwstr>0afb747d-bff7-4596-a9fc-950ef9e0ec45</vt:lpwstr>
  </property>
  <property fmtid="{D5CDD505-2E9C-101B-9397-08002B2CF9AE}" pid="7" name="MSIP_Label_7084cbda-52b8-46fb-a7b7-cb5bd465ed85_ActionId">
    <vt:lpwstr>44d256b3-218f-483e-9301-282826eaecdd</vt:lpwstr>
  </property>
  <property fmtid="{D5CDD505-2E9C-101B-9397-08002B2CF9AE}" pid="8" name="MSIP_Label_7084cbda-52b8-46fb-a7b7-cb5bd465ed85_ContentBits">
    <vt:lpwstr>0</vt:lpwstr>
  </property>
  <property fmtid="{D5CDD505-2E9C-101B-9397-08002B2CF9AE}" pid="9" name="ContentTypeId">
    <vt:lpwstr>0x01010030392B6A48ECE1499725E89436B59D53</vt:lpwstr>
  </property>
</Properties>
</file>