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5"/>
  </p:notesMasterIdLst>
  <p:handoutMasterIdLst>
    <p:handoutMasterId r:id="rId16"/>
  </p:handoutMasterIdLst>
  <p:sldIdLst>
    <p:sldId id="260" r:id="rId7"/>
    <p:sldId id="257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0129" autoAdjust="0"/>
  </p:normalViewPr>
  <p:slideViewPr>
    <p:cSldViewPr showGuides="1">
      <p:cViewPr varScale="1">
        <p:scale>
          <a:sx n="102" d="100"/>
          <a:sy n="102" d="100"/>
        </p:scale>
        <p:origin x="2166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dirty="0"/>
              <a:t>Historical Performance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QueryDetail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Sheet1!$A$15:$A$26</c:f>
              <c:strCache>
                <c:ptCount val="12"/>
                <c:pt idx="0">
                  <c:v>2023/12</c:v>
                </c:pt>
                <c:pt idx="1">
                  <c:v>2024/01</c:v>
                </c:pt>
                <c:pt idx="2">
                  <c:v>2024/02</c:v>
                </c:pt>
                <c:pt idx="3">
                  <c:v>2024/03</c:v>
                </c:pt>
                <c:pt idx="4">
                  <c:v>2024/04</c:v>
                </c:pt>
                <c:pt idx="5">
                  <c:v>2024/05</c:v>
                </c:pt>
                <c:pt idx="6">
                  <c:v>2024/06</c:v>
                </c:pt>
                <c:pt idx="7">
                  <c:v>2024/07</c:v>
                </c:pt>
                <c:pt idx="8">
                  <c:v>2024/08</c:v>
                </c:pt>
                <c:pt idx="9">
                  <c:v>2024/09</c:v>
                </c:pt>
                <c:pt idx="10">
                  <c:v>2024/10</c:v>
                </c:pt>
                <c:pt idx="11">
                  <c:v>2024/11</c:v>
                </c:pt>
              </c:strCache>
            </c:strRef>
          </c:cat>
          <c:val>
            <c:numRef>
              <c:f>Sheet1!$B$15:$B$26</c:f>
              <c:numCache>
                <c:formatCode>General</c:formatCode>
                <c:ptCount val="12"/>
                <c:pt idx="0">
                  <c:v>0.37</c:v>
                </c:pt>
                <c:pt idx="1">
                  <c:v>0.41</c:v>
                </c:pt>
                <c:pt idx="2">
                  <c:v>0.4</c:v>
                </c:pt>
                <c:pt idx="3">
                  <c:v>0.32</c:v>
                </c:pt>
                <c:pt idx="4">
                  <c:v>0.24</c:v>
                </c:pt>
                <c:pt idx="5">
                  <c:v>0.24</c:v>
                </c:pt>
                <c:pt idx="6">
                  <c:v>0.26</c:v>
                </c:pt>
                <c:pt idx="7">
                  <c:v>0.22</c:v>
                </c:pt>
                <c:pt idx="8">
                  <c:v>0.22</c:v>
                </c:pt>
                <c:pt idx="9">
                  <c:v>0.31</c:v>
                </c:pt>
                <c:pt idx="10">
                  <c:v>0.28999999999999998</c:v>
                </c:pt>
                <c:pt idx="11">
                  <c:v>0.27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CD-4206-A26E-620836DBFDF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QueryList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Sheet1!$A$15:$A$26</c:f>
              <c:strCache>
                <c:ptCount val="12"/>
                <c:pt idx="0">
                  <c:v>2023/12</c:v>
                </c:pt>
                <c:pt idx="1">
                  <c:v>2024/01</c:v>
                </c:pt>
                <c:pt idx="2">
                  <c:v>2024/02</c:v>
                </c:pt>
                <c:pt idx="3">
                  <c:v>2024/03</c:v>
                </c:pt>
                <c:pt idx="4">
                  <c:v>2024/04</c:v>
                </c:pt>
                <c:pt idx="5">
                  <c:v>2024/05</c:v>
                </c:pt>
                <c:pt idx="6">
                  <c:v>2024/06</c:v>
                </c:pt>
                <c:pt idx="7">
                  <c:v>2024/07</c:v>
                </c:pt>
                <c:pt idx="8">
                  <c:v>2024/08</c:v>
                </c:pt>
                <c:pt idx="9">
                  <c:v>2024/09</c:v>
                </c:pt>
                <c:pt idx="10">
                  <c:v>2024/10</c:v>
                </c:pt>
                <c:pt idx="11">
                  <c:v>2024/11</c:v>
                </c:pt>
              </c:strCache>
            </c:strRef>
          </c:cat>
          <c:val>
            <c:numRef>
              <c:f>Sheet1!$C$15:$C$26</c:f>
              <c:numCache>
                <c:formatCode>General</c:formatCode>
                <c:ptCount val="12"/>
                <c:pt idx="0">
                  <c:v>2.04</c:v>
                </c:pt>
                <c:pt idx="1">
                  <c:v>2.14</c:v>
                </c:pt>
                <c:pt idx="2">
                  <c:v>1.94</c:v>
                </c:pt>
                <c:pt idx="3">
                  <c:v>1.77</c:v>
                </c:pt>
                <c:pt idx="4">
                  <c:v>0.56999999999999995</c:v>
                </c:pt>
                <c:pt idx="5">
                  <c:v>0.66</c:v>
                </c:pt>
                <c:pt idx="6">
                  <c:v>0.69</c:v>
                </c:pt>
                <c:pt idx="7">
                  <c:v>0.99</c:v>
                </c:pt>
                <c:pt idx="8">
                  <c:v>1.1000000000000001</c:v>
                </c:pt>
                <c:pt idx="9">
                  <c:v>1.33</c:v>
                </c:pt>
                <c:pt idx="10">
                  <c:v>0.97</c:v>
                </c:pt>
                <c:pt idx="11">
                  <c:v>0.92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4CD-4206-A26E-620836DBFDF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Update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Sheet1!$A$15:$A$26</c:f>
              <c:strCache>
                <c:ptCount val="12"/>
                <c:pt idx="0">
                  <c:v>2023/12</c:v>
                </c:pt>
                <c:pt idx="1">
                  <c:v>2024/01</c:v>
                </c:pt>
                <c:pt idx="2">
                  <c:v>2024/02</c:v>
                </c:pt>
                <c:pt idx="3">
                  <c:v>2024/03</c:v>
                </c:pt>
                <c:pt idx="4">
                  <c:v>2024/04</c:v>
                </c:pt>
                <c:pt idx="5">
                  <c:v>2024/05</c:v>
                </c:pt>
                <c:pt idx="6">
                  <c:v>2024/06</c:v>
                </c:pt>
                <c:pt idx="7">
                  <c:v>2024/07</c:v>
                </c:pt>
                <c:pt idx="8">
                  <c:v>2024/08</c:v>
                </c:pt>
                <c:pt idx="9">
                  <c:v>2024/09</c:v>
                </c:pt>
                <c:pt idx="10">
                  <c:v>2024/10</c:v>
                </c:pt>
                <c:pt idx="11">
                  <c:v>2024/11</c:v>
                </c:pt>
              </c:strCache>
            </c:strRef>
          </c:cat>
          <c:val>
            <c:numRef>
              <c:f>Sheet1!$D$15:$D$26</c:f>
              <c:numCache>
                <c:formatCode>General</c:formatCode>
                <c:ptCount val="12"/>
                <c:pt idx="0">
                  <c:v>0.62</c:v>
                </c:pt>
                <c:pt idx="1">
                  <c:v>0.61</c:v>
                </c:pt>
                <c:pt idx="2">
                  <c:v>0.6</c:v>
                </c:pt>
                <c:pt idx="3">
                  <c:v>0.53</c:v>
                </c:pt>
                <c:pt idx="4">
                  <c:v>0.35</c:v>
                </c:pt>
                <c:pt idx="5">
                  <c:v>0.35</c:v>
                </c:pt>
                <c:pt idx="6">
                  <c:v>0.63</c:v>
                </c:pt>
                <c:pt idx="7">
                  <c:v>0.34</c:v>
                </c:pt>
                <c:pt idx="8">
                  <c:v>0.33</c:v>
                </c:pt>
                <c:pt idx="9">
                  <c:v>0.41</c:v>
                </c:pt>
                <c:pt idx="10">
                  <c:v>0.41</c:v>
                </c:pt>
                <c:pt idx="11">
                  <c:v>0.4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4CD-4206-A26E-620836DBFD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Recipient</a:t>
            </a:r>
            <a:r>
              <a:rPr lang="en-US" baseline="0" dirty="0"/>
              <a:t> Trends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Sheet1!$A$16:$A$27</c:f>
              <c:strCache>
                <c:ptCount val="12"/>
                <c:pt idx="0">
                  <c:v>2023/12</c:v>
                </c:pt>
                <c:pt idx="1">
                  <c:v>2024/01</c:v>
                </c:pt>
                <c:pt idx="2">
                  <c:v>2024/02</c:v>
                </c:pt>
                <c:pt idx="3">
                  <c:v>2024/03</c:v>
                </c:pt>
                <c:pt idx="4">
                  <c:v>2024/04</c:v>
                </c:pt>
                <c:pt idx="5">
                  <c:v>2024/05</c:v>
                </c:pt>
                <c:pt idx="6">
                  <c:v>2024/06</c:v>
                </c:pt>
                <c:pt idx="7">
                  <c:v>2024/07</c:v>
                </c:pt>
                <c:pt idx="8">
                  <c:v>2024/08</c:v>
                </c:pt>
                <c:pt idx="9">
                  <c:v>2024/09</c:v>
                </c:pt>
                <c:pt idx="10">
                  <c:v>2024/10</c:v>
                </c:pt>
                <c:pt idx="11">
                  <c:v>2024/11</c:v>
                </c:pt>
              </c:strCache>
            </c:strRef>
          </c:cat>
          <c:val>
            <c:numRef>
              <c:f>Sheet1!$B$16:$B$27</c:f>
              <c:numCache>
                <c:formatCode>General</c:formatCode>
                <c:ptCount val="12"/>
                <c:pt idx="0">
                  <c:v>312236</c:v>
                </c:pt>
                <c:pt idx="1">
                  <c:v>458584</c:v>
                </c:pt>
                <c:pt idx="2">
                  <c:v>325727</c:v>
                </c:pt>
                <c:pt idx="3">
                  <c:v>391033</c:v>
                </c:pt>
                <c:pt idx="4">
                  <c:v>378310</c:v>
                </c:pt>
                <c:pt idx="5">
                  <c:v>505788</c:v>
                </c:pt>
                <c:pt idx="6">
                  <c:v>480493</c:v>
                </c:pt>
                <c:pt idx="7">
                  <c:v>524774</c:v>
                </c:pt>
                <c:pt idx="8">
                  <c:v>448774</c:v>
                </c:pt>
                <c:pt idx="9">
                  <c:v>531670</c:v>
                </c:pt>
                <c:pt idx="10">
                  <c:v>369309</c:v>
                </c:pt>
                <c:pt idx="11">
                  <c:v>324810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20C-4D04-9061-802338FC25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Post Trends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Sheet1!$A$14:$A$25</c:f>
              <c:strCache>
                <c:ptCount val="12"/>
                <c:pt idx="0">
                  <c:v>2023/12</c:v>
                </c:pt>
                <c:pt idx="1">
                  <c:v>2024/01</c:v>
                </c:pt>
                <c:pt idx="2">
                  <c:v>2024/02</c:v>
                </c:pt>
                <c:pt idx="3">
                  <c:v>2024/03</c:v>
                </c:pt>
                <c:pt idx="4">
                  <c:v>2024/04</c:v>
                </c:pt>
                <c:pt idx="5">
                  <c:v>2024/05</c:v>
                </c:pt>
                <c:pt idx="6">
                  <c:v>2024/06</c:v>
                </c:pt>
                <c:pt idx="7">
                  <c:v>2024/07</c:v>
                </c:pt>
                <c:pt idx="8">
                  <c:v>2024/08</c:v>
                </c:pt>
                <c:pt idx="9">
                  <c:v>2024/09</c:v>
                </c:pt>
                <c:pt idx="10">
                  <c:v>2024/10</c:v>
                </c:pt>
                <c:pt idx="11">
                  <c:v>2024/11</c:v>
                </c:pt>
              </c:strCache>
            </c:strRef>
          </c:cat>
          <c:val>
            <c:numRef>
              <c:f>Sheet1!$B$14:$B$25</c:f>
              <c:numCache>
                <c:formatCode>General</c:formatCode>
                <c:ptCount val="12"/>
                <c:pt idx="0">
                  <c:v>3532</c:v>
                </c:pt>
                <c:pt idx="1">
                  <c:v>3796</c:v>
                </c:pt>
                <c:pt idx="2">
                  <c:v>3496</c:v>
                </c:pt>
                <c:pt idx="3">
                  <c:v>3835</c:v>
                </c:pt>
                <c:pt idx="4">
                  <c:v>3821</c:v>
                </c:pt>
                <c:pt idx="5">
                  <c:v>3839</c:v>
                </c:pt>
                <c:pt idx="6">
                  <c:v>3876</c:v>
                </c:pt>
                <c:pt idx="7">
                  <c:v>3896</c:v>
                </c:pt>
                <c:pt idx="8">
                  <c:v>3950</c:v>
                </c:pt>
                <c:pt idx="9">
                  <c:v>3778</c:v>
                </c:pt>
                <c:pt idx="10">
                  <c:v>3800</c:v>
                </c:pt>
                <c:pt idx="11">
                  <c:v>3598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DA7-4579-BB2D-9A856D9D133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 rot="2700000"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984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7562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957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292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ERCOT Public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ERCOT Public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services/sl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Mick Hanna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Market Applications Services Support</a:t>
            </a:r>
          </a:p>
          <a:p>
            <a:endParaRPr lang="en-US" dirty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Public</a:t>
            </a:r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December 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 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640" y="723900"/>
            <a:ext cx="8534400" cy="56769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Service Availability – November 2024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targets.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targets.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Retail Incidents &amp; Maintenance – November 2024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11/11 Texas Set Upgrade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11/17 Site Failover</a:t>
            </a:r>
          </a:p>
          <a:p>
            <a:pPr marL="0" indent="0" algn="l"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Non-Retail Incidents &amp; Maintenance –November 2024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11/14 Site Failover</a:t>
            </a:r>
          </a:p>
          <a:p>
            <a:pPr marL="0" indent="0">
              <a:buNone/>
            </a:pPr>
            <a:r>
              <a:rPr lang="en-US" sz="1600" b="1" kern="0" dirty="0" err="1">
                <a:solidFill>
                  <a:srgbClr val="000000"/>
                </a:solidFill>
              </a:rPr>
              <a:t>ListServ</a:t>
            </a:r>
            <a:r>
              <a:rPr lang="en-US" sz="1600" b="1" kern="0" dirty="0">
                <a:solidFill>
                  <a:srgbClr val="000000"/>
                </a:solidFill>
              </a:rPr>
              <a:t> Incidents &amp; Maintenance – November 2024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11/17 Site Failover</a:t>
            </a:r>
          </a:p>
          <a:p>
            <a:pPr marL="0" lvl="1" indent="0" fontAlgn="base">
              <a:spcAft>
                <a:spcPct val="0"/>
              </a:spcAft>
              <a:buClr>
                <a:srgbClr val="00B050"/>
              </a:buClr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SLA Documents and Incident Reporting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  <a:hlinkClick r:id="rId3"/>
              </a:rPr>
              <a:t>https://www.ercot.com/services/sla/</a:t>
            </a:r>
            <a:endParaRPr lang="en-US" sz="16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2776061"/>
              </p:ext>
            </p:extLst>
          </p:nvPr>
        </p:nvGraphicFramePr>
        <p:xfrm>
          <a:off x="302690" y="838200"/>
          <a:ext cx="8688910" cy="2059174"/>
        </p:xfrm>
        <a:graphic>
          <a:graphicData uri="http://schemas.openxmlformats.org/drawingml/2006/table">
            <a:tbl>
              <a:tblPr/>
              <a:tblGrid>
                <a:gridCol w="1411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4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10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232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November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Availability (%)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Response Time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QueryDetail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.27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.33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QueryList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.92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.40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.55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99.91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.91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1.28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99.978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35646E1-E2CD-494F-A913-6948F6A136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67894812"/>
              </p:ext>
            </p:extLst>
          </p:nvPr>
        </p:nvGraphicFramePr>
        <p:xfrm>
          <a:off x="0" y="2971800"/>
          <a:ext cx="8991600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November </a:t>
            </a:r>
            <a:r>
              <a:rPr lang="en-US" dirty="0" err="1"/>
              <a:t>ListServ</a:t>
            </a:r>
            <a:r>
              <a:rPr lang="en-US" dirty="0"/>
              <a:t> Stats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69AA1256-8F72-4E96-940D-EBEF73D42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5858"/>
            <a:ext cx="8915400" cy="4319832"/>
          </a:xfrm>
        </p:spPr>
        <p:txBody>
          <a:bodyPr/>
          <a:lstStyle/>
          <a:p>
            <a:r>
              <a:rPr lang="en-US" sz="2000" dirty="0"/>
              <a:t>3598 Posts</a:t>
            </a:r>
          </a:p>
          <a:p>
            <a:r>
              <a:rPr lang="en-US" sz="2000" dirty="0"/>
              <a:t>324810 Recipients</a:t>
            </a:r>
          </a:p>
          <a:p>
            <a:r>
              <a:rPr lang="en-US" sz="2000" dirty="0"/>
              <a:t>RMS List Highlights</a:t>
            </a:r>
          </a:p>
          <a:p>
            <a:pPr lvl="1"/>
            <a:r>
              <a:rPr lang="en-US" sz="2000" dirty="0"/>
              <a:t>49 Posts</a:t>
            </a:r>
          </a:p>
          <a:p>
            <a:pPr lvl="1"/>
            <a:r>
              <a:rPr lang="en-US" sz="2000" dirty="0"/>
              <a:t>8 New Subscriptions</a:t>
            </a:r>
          </a:p>
          <a:p>
            <a:pPr lvl="1"/>
            <a:r>
              <a:rPr lang="en-US" sz="2000" dirty="0"/>
              <a:t>2 Unsubscribes</a:t>
            </a:r>
          </a:p>
          <a:p>
            <a:r>
              <a:rPr lang="en-US" sz="2000" dirty="0"/>
              <a:t>TDTMS List Highlights</a:t>
            </a:r>
          </a:p>
          <a:p>
            <a:pPr lvl="1"/>
            <a:r>
              <a:rPr lang="en-US" sz="2000" dirty="0"/>
              <a:t>17 Posts</a:t>
            </a:r>
          </a:p>
          <a:p>
            <a:pPr lvl="1"/>
            <a:r>
              <a:rPr lang="en-US" sz="2000" dirty="0"/>
              <a:t>5 New Subscriptions</a:t>
            </a:r>
          </a:p>
          <a:p>
            <a:pPr lvl="1"/>
            <a:r>
              <a:rPr lang="en-US" sz="2000" dirty="0"/>
              <a:t>0 Unsubscribe</a:t>
            </a:r>
          </a:p>
          <a:p>
            <a:pPr lvl="1"/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7E04CBA-5A6A-48FE-92B5-61D91FA1C8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76373547"/>
              </p:ext>
            </p:extLst>
          </p:nvPr>
        </p:nvGraphicFramePr>
        <p:xfrm>
          <a:off x="3581400" y="3392197"/>
          <a:ext cx="5562599" cy="2910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E9F40177-2F52-4E9D-B5B1-F492DEA250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51809500"/>
              </p:ext>
            </p:extLst>
          </p:nvPr>
        </p:nvGraphicFramePr>
        <p:xfrm>
          <a:off x="3733800" y="381000"/>
          <a:ext cx="5472331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9003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Weather Moratorium Removals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640" y="723900"/>
            <a:ext cx="8534400" cy="5676900"/>
          </a:xfrm>
        </p:spPr>
        <p:txBody>
          <a:bodyPr/>
          <a:lstStyle/>
          <a:p>
            <a:pPr marL="457200" lvl="1" indent="0" eaLnBrk="0" fontAlgn="base" hangingPunct="0">
              <a:spcAft>
                <a:spcPct val="0"/>
              </a:spcAft>
              <a:buClr>
                <a:srgbClr val="00B050"/>
              </a:buClr>
              <a:buNone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0331BFF-F37A-07E5-C970-6963B0CFD7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6873156"/>
              </p:ext>
            </p:extLst>
          </p:nvPr>
        </p:nvGraphicFramePr>
        <p:xfrm>
          <a:off x="375108" y="723900"/>
          <a:ext cx="8534400" cy="4161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6208">
                  <a:extLst>
                    <a:ext uri="{9D8B030D-6E8A-4147-A177-3AD203B41FA5}">
                      <a16:colId xmlns:a16="http://schemas.microsoft.com/office/drawing/2014/main" val="1293354868"/>
                    </a:ext>
                  </a:extLst>
                </a:gridCol>
                <a:gridCol w="2015683">
                  <a:extLst>
                    <a:ext uri="{9D8B030D-6E8A-4147-A177-3AD203B41FA5}">
                      <a16:colId xmlns:a16="http://schemas.microsoft.com/office/drawing/2014/main" val="4044600383"/>
                    </a:ext>
                  </a:extLst>
                </a:gridCol>
                <a:gridCol w="3692731">
                  <a:extLst>
                    <a:ext uri="{9D8B030D-6E8A-4147-A177-3AD203B41FA5}">
                      <a16:colId xmlns:a16="http://schemas.microsoft.com/office/drawing/2014/main" val="3870166320"/>
                    </a:ext>
                  </a:extLst>
                </a:gridCol>
                <a:gridCol w="999778">
                  <a:extLst>
                    <a:ext uri="{9D8B030D-6E8A-4147-A177-3AD203B41FA5}">
                      <a16:colId xmlns:a16="http://schemas.microsoft.com/office/drawing/2014/main" val="1438908229"/>
                    </a:ext>
                  </a:extLst>
                </a:gridCol>
              </a:tblGrid>
              <a:tr h="416169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2024-10-09 14:46:43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weather_moratoriums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eric@ERICWINTERSGOFF.COM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SIGNOFF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15677191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4555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27B12-3CC7-8319-D0D6-7D8B6B705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SLA Calendar Update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C06D699-A051-9471-0C38-5F9436DA18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8725925"/>
              </p:ext>
            </p:extLst>
          </p:nvPr>
        </p:nvGraphicFramePr>
        <p:xfrm>
          <a:off x="381000" y="990601"/>
          <a:ext cx="8229599" cy="44195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2855">
                  <a:extLst>
                    <a:ext uri="{9D8B030D-6E8A-4147-A177-3AD203B41FA5}">
                      <a16:colId xmlns:a16="http://schemas.microsoft.com/office/drawing/2014/main" val="2073263461"/>
                    </a:ext>
                  </a:extLst>
                </a:gridCol>
                <a:gridCol w="1385141">
                  <a:extLst>
                    <a:ext uri="{9D8B030D-6E8A-4147-A177-3AD203B41FA5}">
                      <a16:colId xmlns:a16="http://schemas.microsoft.com/office/drawing/2014/main" val="4109586588"/>
                    </a:ext>
                  </a:extLst>
                </a:gridCol>
                <a:gridCol w="1506525">
                  <a:extLst>
                    <a:ext uri="{9D8B030D-6E8A-4147-A177-3AD203B41FA5}">
                      <a16:colId xmlns:a16="http://schemas.microsoft.com/office/drawing/2014/main" val="3248868757"/>
                    </a:ext>
                  </a:extLst>
                </a:gridCol>
                <a:gridCol w="2062539">
                  <a:extLst>
                    <a:ext uri="{9D8B030D-6E8A-4147-A177-3AD203B41FA5}">
                      <a16:colId xmlns:a16="http://schemas.microsoft.com/office/drawing/2014/main" val="4219876787"/>
                    </a:ext>
                  </a:extLst>
                </a:gridCol>
                <a:gridCol w="2062539">
                  <a:extLst>
                    <a:ext uri="{9D8B030D-6E8A-4147-A177-3AD203B41FA5}">
                      <a16:colId xmlns:a16="http://schemas.microsoft.com/office/drawing/2014/main" val="3571018753"/>
                    </a:ext>
                  </a:extLst>
                </a:gridCol>
              </a:tblGrid>
              <a:tr h="50464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Release ID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Release Type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Prod Release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*Retail Weekday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Retail Weekend Release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1049481"/>
                  </a:ext>
                </a:extLst>
              </a:tr>
              <a:tr h="3559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Application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1/29-1/30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1/30 – 4:30PM-5:30PM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2/2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9251307"/>
                  </a:ext>
                </a:extLst>
              </a:tr>
              <a:tr h="3559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R2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Application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2/26-2/27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2/27 – 4:30PM-5:30PM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3/2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95535855"/>
                  </a:ext>
                </a:extLst>
              </a:tr>
              <a:tr h="3559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R3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Application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3/26-3/27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3/27 – 4:30PM-5:30PM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3/30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99534932"/>
                  </a:ext>
                </a:extLst>
              </a:tr>
              <a:tr h="3559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R4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Application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4/23-4/24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4/24 – 4:30PM-5:30PM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4/27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91995965"/>
                  </a:ext>
                </a:extLst>
              </a:tr>
              <a:tr h="3559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R5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Application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5/28-5/29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5/29 – 4:30PM-5:30PM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6/1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44116172"/>
                  </a:ext>
                </a:extLst>
              </a:tr>
              <a:tr h="3559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R6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Application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6/25-6/26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6/26 – 4:30PM-5:30PM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 Release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88089826"/>
                  </a:ext>
                </a:extLst>
              </a:tr>
              <a:tr h="3559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R7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Application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7/23-7/24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7/24 – 4:30PM-5:30PM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7/27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22905242"/>
                  </a:ext>
                </a:extLst>
              </a:tr>
              <a:tr h="3559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R8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Application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8/20-8/21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8/23 – 4:30PM-5:30PM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8/24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89830222"/>
                  </a:ext>
                </a:extLst>
              </a:tr>
              <a:tr h="3559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R9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Application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9/24-9/25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9/25 – 4:30PM-5:30PM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9/28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85875265"/>
                  </a:ext>
                </a:extLst>
              </a:tr>
              <a:tr h="3559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R10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Application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10/22-10/23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10/23 – 4:30PM-5:30PM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10/26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66286966"/>
                  </a:ext>
                </a:extLst>
              </a:tr>
              <a:tr h="3559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R11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Application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12/10-12-11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12/11 – 4:30PM-5:30PM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11/9 and 12/14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9440981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30101-F50C-3349-8420-39DC8B6B24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81A505-4178-7C42-7E53-DAF4F8632E7D}"/>
              </a:ext>
            </a:extLst>
          </p:cNvPr>
          <p:cNvSpPr txBox="1"/>
          <p:nvPr/>
        </p:nvSpPr>
        <p:spPr>
          <a:xfrm>
            <a:off x="381000" y="5473508"/>
            <a:ext cx="800100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/>
              <a:t>*Pending compliant updates to relevant binding documents</a:t>
            </a:r>
          </a:p>
        </p:txBody>
      </p:sp>
    </p:spTree>
    <p:extLst>
      <p:ext uri="{BB962C8B-B14F-4D97-AF65-F5344CB8AC3E}">
        <p14:creationId xmlns:p14="http://schemas.microsoft.com/office/powerpoint/2010/main" val="3215261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27B12-3CC7-8319-D0D6-7D8B6B705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SLA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30101-F50C-3349-8420-39DC8B6B24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5A133E-DEE1-E55C-AC61-CA5A8CA1B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15182"/>
            <a:ext cx="8534400" cy="4319832"/>
          </a:xfrm>
        </p:spPr>
        <p:txBody>
          <a:bodyPr/>
          <a:lstStyle/>
          <a:p>
            <a:r>
              <a:rPr lang="en-US" dirty="0"/>
              <a:t>PROD Release Windows As Listed on the Schedule</a:t>
            </a:r>
          </a:p>
          <a:p>
            <a:pPr lvl="1"/>
            <a:r>
              <a:rPr lang="en-US" dirty="0"/>
              <a:t>Weekend Retail releases for longer scheduled deployments, system upgrades, major patching efforts.</a:t>
            </a:r>
          </a:p>
          <a:p>
            <a:pPr lvl="1"/>
            <a:r>
              <a:rPr lang="en-US" dirty="0"/>
              <a:t>Weekday Retail releases for non-NAESB impacted efforts that are under an hour.</a:t>
            </a:r>
          </a:p>
          <a:p>
            <a:pPr lvl="2"/>
            <a:r>
              <a:rPr lang="en-US" dirty="0"/>
              <a:t>Follows the same cadence as all other system releases at ERCOT including Grid, Digital Services, Congestion Revenue Rights, Credit, Settlements</a:t>
            </a:r>
          </a:p>
          <a:p>
            <a:pPr lvl="2"/>
            <a:r>
              <a:rPr lang="en-US" dirty="0"/>
              <a:t>Allows for shorter outages on the weekends. </a:t>
            </a:r>
          </a:p>
        </p:txBody>
      </p:sp>
    </p:spTree>
    <p:extLst>
      <p:ext uri="{BB962C8B-B14F-4D97-AF65-F5344CB8AC3E}">
        <p14:creationId xmlns:p14="http://schemas.microsoft.com/office/powerpoint/2010/main" val="2125646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27B12-3CC7-8319-D0D6-7D8B6B705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Weekday Outage - SLA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30101-F50C-3349-8420-39DC8B6B24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5A133E-DEE1-E55C-AC61-CA5A8CA1B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15182"/>
            <a:ext cx="8534400" cy="4319832"/>
          </a:xfrm>
        </p:spPr>
        <p:txBody>
          <a:bodyPr/>
          <a:lstStyle/>
          <a:p>
            <a:r>
              <a:rPr lang="en-US" dirty="0"/>
              <a:t>In Scope</a:t>
            </a:r>
          </a:p>
          <a:p>
            <a:pPr lvl="1"/>
            <a:r>
              <a:rPr lang="en-US" dirty="0"/>
              <a:t>Registration, MarkeTrak, </a:t>
            </a:r>
            <a:r>
              <a:rPr lang="en-US" dirty="0" err="1"/>
              <a:t>FlighTrak</a:t>
            </a:r>
            <a:r>
              <a:rPr lang="en-US" dirty="0"/>
              <a:t>, Integration systems that can be completed in within the designated 1 hour that was communicated. </a:t>
            </a:r>
          </a:p>
          <a:p>
            <a:r>
              <a:rPr lang="en-US" dirty="0"/>
              <a:t>Out of Scope</a:t>
            </a:r>
          </a:p>
          <a:p>
            <a:pPr lvl="1"/>
            <a:r>
              <a:rPr lang="en-US" dirty="0"/>
              <a:t>NAESB Outages – transactions received during the window will be held from downstream systems. </a:t>
            </a:r>
          </a:p>
          <a:p>
            <a:pPr lvl="1"/>
            <a:r>
              <a:rPr lang="en-US" dirty="0" err="1"/>
              <a:t>ListServ</a:t>
            </a:r>
            <a:r>
              <a:rPr lang="en-US" dirty="0"/>
              <a:t> Outages – communications will maintain the current Sunday cadence for any outages.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7664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41699</TotalTime>
  <Words>443</Words>
  <Application>Microsoft Office PowerPoint</Application>
  <PresentationFormat>On-screen Show (4:3)</PresentationFormat>
  <Paragraphs>159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 </vt:lpstr>
      <vt:lpstr>MarkeTrak Performance</vt:lpstr>
      <vt:lpstr>November ListServ Stats</vt:lpstr>
      <vt:lpstr>Weather Moratorium Removals</vt:lpstr>
      <vt:lpstr>SLA Calendar Update</vt:lpstr>
      <vt:lpstr>SLA Discussion</vt:lpstr>
      <vt:lpstr>Weekday Outage - SLA Discussion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Hanna, Mick</cp:lastModifiedBy>
  <cp:revision>358</cp:revision>
  <cp:lastPrinted>2019-05-06T20:09:17Z</cp:lastPrinted>
  <dcterms:created xsi:type="dcterms:W3CDTF">2016-01-21T15:20:31Z</dcterms:created>
  <dcterms:modified xsi:type="dcterms:W3CDTF">2024-12-10T13:57:26Z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2023-08-01T05:27:35Z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430f0d0e-e128-4a50-a083-2a356b17a1a8</vt:lpwstr>
  </property>
  <property fmtid="{D5CDD505-2E9C-101B-9397-08002B2CF9AE}" pid="9" name="MSIP_Label_7084cbda-52b8-46fb-a7b7-cb5bd465ed85_ContentBits">
    <vt:lpwstr>0</vt:lpwstr>
  </property>
</Properties>
</file>