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notesMasterIdLst>
    <p:notesMasterId r:id="rId10"/>
  </p:notesMasterIdLst>
  <p:sldIdLst>
    <p:sldId id="256" r:id="rId5"/>
    <p:sldId id="290" r:id="rId6"/>
    <p:sldId id="285" r:id="rId7"/>
    <p:sldId id="291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7310" autoAdjust="0"/>
  </p:normalViewPr>
  <p:slideViewPr>
    <p:cSldViewPr snapToGrid="0">
      <p:cViewPr varScale="1">
        <p:scale>
          <a:sx n="73" d="100"/>
          <a:sy n="73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EFAFA-34C6-4193-8439-F5DD41942FAD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4CDBA-CD6A-4A0A-8B97-F97DD661C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2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12/31/2024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32280"/>
          </a:xfrm>
        </p:spPr>
        <p:txBody>
          <a:bodyPr>
            <a:normAutofit fontScale="90000"/>
          </a:bodyPr>
          <a:lstStyle/>
          <a:p>
            <a:r>
              <a:rPr lang="en-US" dirty="0"/>
              <a:t>Congestion Management Working Group -</a:t>
            </a:r>
            <a:br>
              <a:rPr lang="en-US" sz="7200" dirty="0"/>
            </a:br>
            <a:r>
              <a:rPr lang="en-US" sz="6700" dirty="0"/>
              <a:t>12/6/2024 Meeting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January 8, 2025</a:t>
            </a:r>
          </a:p>
          <a:p>
            <a:endParaRPr lang="en-US" dirty="0"/>
          </a:p>
          <a:p>
            <a:r>
              <a:rPr lang="en-US" dirty="0"/>
              <a:t>Alexandra miller, chair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Technology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Update provided in response to requests for more details on hardware improvements happening in parallel with auction parameter adjustments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Hardware changes in April 2024: Increased Server CPUs from 16 to 28 and tuned parameters – resulted in 20% performance improvement.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No additional benefit beyond 28 CPUs with DDR4 memory due to saturation of RAM and limited multi-threading due to sequential and interlinked nature of the constraints in the problem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Future upgrade to DDR5 memory configuration may provide another 30% improvement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Project: ERCOT Cloud Foundations – establishes robust Cloud Foundation and connections ensuring secure, compliant, and optimized cloud services – Expected to complete Q2 2025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Project: CRR Tech Refresh: Upgrade Oracle DB, OS, and software; containerize CRR Apps; look at options to run LTA in Cloud with advanced hardware – Start Q1 2026</a:t>
            </a:r>
          </a:p>
        </p:txBody>
      </p:sp>
    </p:spTree>
    <p:extLst>
      <p:ext uri="{BB962C8B-B14F-4D97-AF65-F5344CB8AC3E}">
        <p14:creationId xmlns:p14="http://schemas.microsoft.com/office/powerpoint/2010/main" val="296685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CRR Long Term Auction Solution Time, Transaction Limits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Graph showing solution times across auctions with peak to unacceptable times, and recent improvements and impact of Transaction Adjustment Periods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Market Redesign: removing multi-month product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Continuing to study impact of removing multi-month product – results show best improvement in Seq 3-5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Draft NPRR reviewed – strikes multi-month strip references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Pricing report to curb participation for price discovery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Staff continued working with vendor to explore pricing report concept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Draft NPRR reviewed – adds pricing report for all biddable combinations and sets a 1 MW Bid Minimum (with 0.1 increments)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b="1" dirty="0"/>
              <a:t>Reminder, all CRRs in baseload are priced in each auction, report is in the CRR MUI and posted with auction results on MIS public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New TOU super peak obligation to avoid some option bidding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CMWG will have discussion in Jan on super peak TOU concept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530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9CD09-6333-0053-523C-A8DAF6DA5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NTE Update – Operational Concerns Related to IRR Telemetry and Curtailment Logic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312A9-53C1-D5A9-F554-1DB3ACAC4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0400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More IRRs are receiving signals to hold their basepoint due to NTE rollout.  This has illuminated issues with telemetry and curtailment causing control problems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Some resources have inaccurate telemetry with incorrect Real-Time Power Potential calculations leading to manual operator actions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Examples were shared showing unrealistic HSL changes and poor curtailment logic across regions and resource type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is sending RFIs to all generators with issues.  While some implemented corrective actions quickly, a majority have a lengthy expectation of time to resolution, and a few did not respond.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ERCOT is asking generators to confirm accurate RTPP calculations across fleets.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200" dirty="0"/>
              <a:t>Despite these issues, NTE is overall providing operational benefit.</a:t>
            </a:r>
          </a:p>
          <a:p>
            <a:pPr marL="0" indent="0">
              <a:buNone/>
            </a:pPr>
            <a:endParaRPr lang="en-US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53980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B0FFC-3847-AAAF-1AE1-0F6B99E5B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818494" cy="1450757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NPRR 1214 Reliability Deployment Price Adder Fix to Provide Locational Price Signals, Reduce Uplift and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0E5C0-4DEE-635D-196B-E6B797FE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3299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ERCOT staff and sponsors continuing to work on language revisions, and reviewed Draft comments are posted to the meeting page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Main changes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Additional sections to fully incorporate locational adder in settlement protocols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Name and variable updates to avoid conflicts in system, with subscripts added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Price added can be both positive and negative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Hub prices will be derived from the locational prices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dirty="0"/>
              <a:t>Correction to restore one inadvertent change made </a:t>
            </a:r>
            <a:r>
              <a:rPr lang="en-US" sz="2200"/>
              <a:t>during previous </a:t>
            </a:r>
            <a:r>
              <a:rPr lang="en-US" sz="2200" dirty="0"/>
              <a:t>edits to move implementation to post-RTC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CMWG did not have immediate concerns with this version of the draft, which is continuing to undergo ERCOT internal review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85253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27359</TotalTime>
  <Words>558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Courier New</vt:lpstr>
      <vt:lpstr>Retrospect</vt:lpstr>
      <vt:lpstr>Congestion Management Working Group - 12/6/2024 Meeting Update</vt:lpstr>
      <vt:lpstr>CRR Technology Update</vt:lpstr>
      <vt:lpstr>CRR Long Term Auction Solution Time, Transaction Limits</vt:lpstr>
      <vt:lpstr>NTE Update – Operational Concerns Related to IRR Telemetry and Curtailment Logic</vt:lpstr>
      <vt:lpstr>NPRR 1214 Reliability Deployment Price Adder Fix to Provide Locational Price Signals, Reduce Uplift and Risk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Alexandra Miller</cp:lastModifiedBy>
  <cp:revision>61</cp:revision>
  <dcterms:created xsi:type="dcterms:W3CDTF">2019-09-10T19:44:15Z</dcterms:created>
  <dcterms:modified xsi:type="dcterms:W3CDTF">2024-12-31T20:48:12Z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  <property fmtid="{D5CDD505-2E9C-101B-9397-08002B2CF9AE}" pid="3" name="MSIP_Label_dfe1a8d7-e404-4561-a6ce-09441972395c_Enabled">
    <vt:lpwstr>true</vt:lpwstr>
  </property>
  <property fmtid="{D5CDD505-2E9C-101B-9397-08002B2CF9AE}" pid="4" name="MSIP_Label_dfe1a8d7-e404-4561-a6ce-09441972395c_SetDate">
    <vt:lpwstr>2023-11-13T15:48:02Z</vt:lpwstr>
  </property>
  <property fmtid="{D5CDD505-2E9C-101B-9397-08002B2CF9AE}" pid="5" name="MSIP_Label_dfe1a8d7-e404-4561-a6ce-09441972395c_Method">
    <vt:lpwstr>Standard</vt:lpwstr>
  </property>
  <property fmtid="{D5CDD505-2E9C-101B-9397-08002B2CF9AE}" pid="6" name="MSIP_Label_dfe1a8d7-e404-4561-a6ce-09441972395c_Name">
    <vt:lpwstr>Company Confidential Information</vt:lpwstr>
  </property>
  <property fmtid="{D5CDD505-2E9C-101B-9397-08002B2CF9AE}" pid="7" name="MSIP_Label_dfe1a8d7-e404-4561-a6ce-09441972395c_SiteId">
    <vt:lpwstr>d8fb9c07-c19e-4e8c-a1cb-717cd3cf8ffe</vt:lpwstr>
  </property>
  <property fmtid="{D5CDD505-2E9C-101B-9397-08002B2CF9AE}" pid="8" name="MSIP_Label_dfe1a8d7-e404-4561-a6ce-09441972395c_ActionId">
    <vt:lpwstr>adbf3881-2480-45db-b801-1987df6fe63f</vt:lpwstr>
  </property>
  <property fmtid="{D5CDD505-2E9C-101B-9397-08002B2CF9AE}" pid="9" name="MSIP_Label_dfe1a8d7-e404-4561-a6ce-09441972395c_ContentBits">
    <vt:lpwstr>0</vt:lpwstr>
  </property>
  <property fmtid="{D5CDD505-2E9C-101B-9397-08002B2CF9AE}" pid="10" name="MSIP_Label_00b5fe95-8f20-4bf1-a4bc-7cba4c4dcd39_Enabled">
    <vt:lpwstr>true</vt:lpwstr>
  </property>
  <property fmtid="{D5CDD505-2E9C-101B-9397-08002B2CF9AE}" pid="11" name="MSIP_Label_00b5fe95-8f20-4bf1-a4bc-7cba4c4dcd39_SetDate">
    <vt:lpwstr>2024-02-29T18:06:38Z</vt:lpwstr>
  </property>
  <property fmtid="{D5CDD505-2E9C-101B-9397-08002B2CF9AE}" pid="12" name="MSIP_Label_00b5fe95-8f20-4bf1-a4bc-7cba4c4dcd39_Method">
    <vt:lpwstr>Standard</vt:lpwstr>
  </property>
  <property fmtid="{D5CDD505-2E9C-101B-9397-08002B2CF9AE}" pid="13" name="MSIP_Label_00b5fe95-8f20-4bf1-a4bc-7cba4c4dcd39_Name">
    <vt:lpwstr>Internal access</vt:lpwstr>
  </property>
  <property fmtid="{D5CDD505-2E9C-101B-9397-08002B2CF9AE}" pid="14" name="MSIP_Label_00b5fe95-8f20-4bf1-a4bc-7cba4c4dcd39_SiteId">
    <vt:lpwstr>34c5e68e-b374-47fe-91da-0e3d638792fb</vt:lpwstr>
  </property>
  <property fmtid="{D5CDD505-2E9C-101B-9397-08002B2CF9AE}" pid="15" name="MSIP_Label_00b5fe95-8f20-4bf1-a4bc-7cba4c4dcd39_ActionId">
    <vt:lpwstr>a8cc2449-53cf-4d23-a1e2-531234fd10b6</vt:lpwstr>
  </property>
  <property fmtid="{D5CDD505-2E9C-101B-9397-08002B2CF9AE}" pid="16" name="MSIP_Label_00b5fe95-8f20-4bf1-a4bc-7cba4c4dcd39_ContentBits">
    <vt:lpwstr>0</vt:lpwstr>
  </property>
</Properties>
</file>