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sldIdLst>
    <p:sldId id="256" r:id="rId2"/>
    <p:sldId id="276" r:id="rId3"/>
    <p:sldId id="281" r:id="rId4"/>
    <p:sldId id="280" r:id="rId5"/>
    <p:sldId id="278" r:id="rId6"/>
    <p:sldId id="282" r:id="rId7"/>
    <p:sldId id="277" r:id="rId8"/>
    <p:sldId id="275"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2" d="100"/>
          <a:sy n="112" d="100"/>
        </p:scale>
        <p:origin x="49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A13450-4CF3-4745-9550-7541FFD94A2B}" type="datetimeFigureOut">
              <a:rPr lang="en-US" smtClean="0"/>
              <a:t>1/2/2025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32BAD7-6ACB-44F4-B36D-40EA5E0A9754}" type="slidenum">
              <a:rPr lang="en-US" smtClean="0"/>
              <a:t>‹#›</a:t>
            </a:fld>
            <a:endParaRPr lang="en-US" dirty="0"/>
          </a:p>
        </p:txBody>
      </p:sp>
    </p:spTree>
    <p:extLst>
      <p:ext uri="{BB962C8B-B14F-4D97-AF65-F5344CB8AC3E}">
        <p14:creationId xmlns:p14="http://schemas.microsoft.com/office/powerpoint/2010/main" val="1634451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4004202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1516930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753778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564580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2247724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dirty="0"/>
              <a:t>7/08/2021</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2781291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dirty="0"/>
              <a:t>7/08/2021</a:t>
            </a:r>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3144697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dirty="0"/>
              <a:t>7/08/2021</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1670517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7/08/2021</a:t>
            </a:r>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3311961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7/08/2021</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2715693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7/08/2021</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1226731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7/08/2021</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8E3C8A-25C0-43C8-8B90-29268A384E92}" type="slidenum">
              <a:rPr lang="en-US" smtClean="0"/>
              <a:t>‹#›</a:t>
            </a:fld>
            <a:endParaRPr lang="en-US" dirty="0"/>
          </a:p>
        </p:txBody>
      </p:sp>
    </p:spTree>
    <p:extLst>
      <p:ext uri="{BB962C8B-B14F-4D97-AF65-F5344CB8AC3E}">
        <p14:creationId xmlns:p14="http://schemas.microsoft.com/office/powerpoint/2010/main" val="1865201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742426"/>
            <a:ext cx="9144000" cy="2034229"/>
          </a:xfrm>
        </p:spPr>
        <p:txBody>
          <a:bodyPr/>
          <a:lstStyle/>
          <a:p>
            <a:r>
              <a:rPr lang="en-US" b="1" dirty="0"/>
              <a:t>Planning Working Group Report</a:t>
            </a:r>
          </a:p>
        </p:txBody>
      </p:sp>
      <p:sp>
        <p:nvSpPr>
          <p:cNvPr id="3" name="Subtitle 2"/>
          <p:cNvSpPr>
            <a:spLocks noGrp="1"/>
          </p:cNvSpPr>
          <p:nvPr>
            <p:ph type="subTitle" idx="1"/>
          </p:nvPr>
        </p:nvSpPr>
        <p:spPr>
          <a:xfrm>
            <a:off x="1524000" y="2938743"/>
            <a:ext cx="9144000" cy="2894202"/>
          </a:xfrm>
        </p:spPr>
        <p:txBody>
          <a:bodyPr>
            <a:noAutofit/>
          </a:bodyPr>
          <a:lstStyle/>
          <a:p>
            <a:r>
              <a:rPr lang="en-US" sz="3200" dirty="0"/>
              <a:t>to</a:t>
            </a:r>
          </a:p>
          <a:p>
            <a:pPr>
              <a:spcAft>
                <a:spcPts val="1000"/>
              </a:spcAft>
            </a:pPr>
            <a:r>
              <a:rPr lang="en-US" sz="3200" dirty="0"/>
              <a:t>The Reliability and Operations Subcommittee</a:t>
            </a:r>
          </a:p>
          <a:p>
            <a:r>
              <a:rPr lang="en-US" sz="3200" dirty="0"/>
              <a:t>Dylan Preas, PLWG Chair</a:t>
            </a:r>
          </a:p>
          <a:p>
            <a:r>
              <a:rPr lang="en-US" sz="3200" dirty="0"/>
              <a:t>Mina Turner, PLWG Vice-Chair</a:t>
            </a:r>
          </a:p>
          <a:p>
            <a:r>
              <a:rPr lang="en-US" sz="2000" dirty="0"/>
              <a:t> </a:t>
            </a:r>
            <a:br>
              <a:rPr lang="en-US" sz="3200" dirty="0"/>
            </a:br>
            <a:r>
              <a:rPr lang="en-US" sz="3200" dirty="0"/>
              <a:t>January 9, 2025</a:t>
            </a:r>
          </a:p>
        </p:txBody>
      </p:sp>
    </p:spTree>
    <p:extLst>
      <p:ext uri="{BB962C8B-B14F-4D97-AF65-F5344CB8AC3E}">
        <p14:creationId xmlns:p14="http://schemas.microsoft.com/office/powerpoint/2010/main" val="1319244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4417" y="2069687"/>
            <a:ext cx="11203165" cy="3902338"/>
          </a:xfrm>
        </p:spPr>
        <p:txBody>
          <a:bodyPr>
            <a:noAutofit/>
          </a:bodyPr>
          <a:lstStyle/>
          <a:p>
            <a:pPr marL="0" indent="0">
              <a:spcBef>
                <a:spcPts val="2400"/>
              </a:spcBef>
              <a:spcAft>
                <a:spcPts val="600"/>
              </a:spcAft>
              <a:buNone/>
            </a:pPr>
            <a:r>
              <a:rPr lang="en-US" sz="3200" b="1" dirty="0">
                <a:latin typeface="Calibri" panose="020F0502020204030204" pitchFamily="34" charset="0"/>
                <a:cs typeface="Times New Roman" panose="02020603050405020304" pitchFamily="18" charset="0"/>
              </a:rPr>
              <a:t>2025 PLWG Leadership Nominations</a:t>
            </a:r>
          </a:p>
          <a:p>
            <a:pPr marL="297180" lvl="1" indent="0">
              <a:lnSpc>
                <a:spcPct val="115000"/>
              </a:lnSpc>
              <a:spcBef>
                <a:spcPts val="0"/>
              </a:spcBef>
              <a:spcAft>
                <a:spcPts val="600"/>
              </a:spcAft>
              <a:buNone/>
            </a:pPr>
            <a:r>
              <a:rPr lang="en-US" sz="2800" dirty="0">
                <a:latin typeface="Calibri" panose="020F0502020204030204" pitchFamily="34" charset="0"/>
                <a:cs typeface="Calibri" panose="020F0502020204030204" pitchFamily="34" charset="0"/>
              </a:rPr>
              <a:t>At the Dec 18 PLWG meeting, the following nominations were made:</a:t>
            </a:r>
          </a:p>
          <a:p>
            <a:pPr marL="640080" lvl="1" indent="-342900">
              <a:lnSpc>
                <a:spcPct val="115000"/>
              </a:lnSpc>
              <a:spcBef>
                <a:spcPts val="0"/>
              </a:spcBef>
              <a:spcAft>
                <a:spcPts val="600"/>
              </a:spcAft>
              <a:buFont typeface="Symbol" panose="05050102010706020507" pitchFamily="18" charset="2"/>
              <a:buChar char=""/>
            </a:pPr>
            <a:r>
              <a:rPr lang="en-US" sz="2800" dirty="0">
                <a:latin typeface="Calibri" panose="020F0502020204030204" pitchFamily="34" charset="0"/>
                <a:cs typeface="Calibri" panose="020F0502020204030204" pitchFamily="34" charset="0"/>
              </a:rPr>
              <a:t>PLWG Chair – Mina Turner, AEP</a:t>
            </a:r>
          </a:p>
          <a:p>
            <a:pPr marL="640080" lvl="1" indent="-342900">
              <a:lnSpc>
                <a:spcPct val="115000"/>
              </a:lnSpc>
              <a:spcBef>
                <a:spcPts val="0"/>
              </a:spcBef>
              <a:spcAft>
                <a:spcPts val="600"/>
              </a:spcAft>
              <a:buFont typeface="Symbol" panose="05050102010706020507" pitchFamily="18" charset="2"/>
              <a:buChar char=""/>
            </a:pPr>
            <a:r>
              <a:rPr lang="en-US" sz="2800" dirty="0">
                <a:latin typeface="Calibri" panose="020F0502020204030204" pitchFamily="34" charset="0"/>
                <a:cs typeface="Calibri" panose="020F0502020204030204" pitchFamily="34" charset="0"/>
              </a:rPr>
              <a:t>PLWG Vice-chair – Kristin Cook, Southern Power</a:t>
            </a:r>
          </a:p>
        </p:txBody>
      </p:sp>
      <p:sp>
        <p:nvSpPr>
          <p:cNvPr id="2" name="Title 1">
            <a:extLst>
              <a:ext uri="{FF2B5EF4-FFF2-40B4-BE49-F238E27FC236}">
                <a16:creationId xmlns:a16="http://schemas.microsoft.com/office/drawing/2014/main" id="{D617EF68-C3A7-4448-3089-1283DFE6D396}"/>
              </a:ext>
            </a:extLst>
          </p:cNvPr>
          <p:cNvSpPr>
            <a:spLocks noGrp="1"/>
          </p:cNvSpPr>
          <p:nvPr>
            <p:ph type="title"/>
          </p:nvPr>
        </p:nvSpPr>
        <p:spPr>
          <a:xfrm>
            <a:off x="3089313" y="331929"/>
            <a:ext cx="5837903" cy="1325563"/>
          </a:xfrm>
        </p:spPr>
        <p:txBody>
          <a:bodyPr>
            <a:noAutofit/>
          </a:bodyPr>
          <a:lstStyle/>
          <a:p>
            <a:pPr algn="ctr"/>
            <a:r>
              <a:rPr lang="en-US" sz="4800" b="1" dirty="0"/>
              <a:t>PLWG Update</a:t>
            </a:r>
            <a:br>
              <a:rPr lang="en-US" sz="4800" b="1" dirty="0"/>
            </a:br>
            <a:r>
              <a:rPr lang="en-US" sz="4800" b="1" dirty="0"/>
              <a:t>Dec 18 Meeting</a:t>
            </a:r>
          </a:p>
        </p:txBody>
      </p:sp>
    </p:spTree>
    <p:extLst>
      <p:ext uri="{BB962C8B-B14F-4D97-AF65-F5344CB8AC3E}">
        <p14:creationId xmlns:p14="http://schemas.microsoft.com/office/powerpoint/2010/main" val="2104392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BBCB48-4D1D-72BA-CE8F-FB905AFDAE7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E820F2F-C187-2751-3415-55007F11F340}"/>
              </a:ext>
            </a:extLst>
          </p:cNvPr>
          <p:cNvSpPr>
            <a:spLocks noGrp="1"/>
          </p:cNvSpPr>
          <p:nvPr>
            <p:ph idx="1"/>
          </p:nvPr>
        </p:nvSpPr>
        <p:spPr>
          <a:xfrm>
            <a:off x="362427" y="1915863"/>
            <a:ext cx="11370949" cy="3902338"/>
          </a:xfrm>
        </p:spPr>
        <p:txBody>
          <a:bodyPr>
            <a:noAutofit/>
          </a:bodyPr>
          <a:lstStyle/>
          <a:p>
            <a:pPr marL="0" indent="0">
              <a:spcBef>
                <a:spcPts val="2400"/>
              </a:spcBef>
              <a:spcAft>
                <a:spcPts val="600"/>
              </a:spcAft>
              <a:buNone/>
            </a:pPr>
            <a:r>
              <a:rPr lang="en-US" b="1" dirty="0">
                <a:latin typeface="Calibri" panose="020F0502020204030204" pitchFamily="34" charset="0"/>
                <a:cs typeface="Times New Roman" panose="02020603050405020304" pitchFamily="18" charset="0"/>
              </a:rPr>
              <a:t>PGRR115 (related to NPRR1234) </a:t>
            </a:r>
            <a:r>
              <a:rPr lang="en-US" dirty="0">
                <a:latin typeface="Calibri" panose="020F0502020204030204" pitchFamily="34" charset="0"/>
                <a:cs typeface="Times New Roman" panose="02020603050405020304" pitchFamily="18" charset="0"/>
              </a:rPr>
              <a:t>– Interconnection Requirements for Large Loads and Modeling Standards for Loads 25 MW or Greater </a:t>
            </a:r>
          </a:p>
          <a:p>
            <a:pPr marL="640080" marR="0" lvl="1" indent="-342900">
              <a:lnSpc>
                <a:spcPct val="115000"/>
              </a:lnSpc>
              <a:spcBef>
                <a:spcPts val="0"/>
              </a:spcBef>
              <a:buFont typeface="Symbol" panose="05050102010706020507" pitchFamily="18" charset="2"/>
              <a:buChar char=""/>
            </a:pPr>
            <a:r>
              <a:rPr lang="en-US" dirty="0">
                <a:latin typeface="Calibri" panose="020F0502020204030204" pitchFamily="34" charset="0"/>
                <a:cs typeface="Calibri" panose="020F0502020204030204" pitchFamily="34" charset="0"/>
              </a:rPr>
              <a:t>The following comments were discussed:</a:t>
            </a:r>
          </a:p>
          <a:p>
            <a:pPr marL="1097280" lvl="2" indent="-342900">
              <a:lnSpc>
                <a:spcPct val="115000"/>
              </a:lnSpc>
              <a:spcBef>
                <a:spcPts val="0"/>
              </a:spcBef>
              <a:buFont typeface="Symbol" panose="05050102010706020507" pitchFamily="18" charset="2"/>
              <a:buChar char=""/>
            </a:pPr>
            <a:r>
              <a:rPr lang="en-US" dirty="0">
                <a:latin typeface="Calibri" panose="020F0502020204030204" pitchFamily="34" charset="0"/>
                <a:cs typeface="Calibri" panose="020F0502020204030204" pitchFamily="34" charset="0"/>
              </a:rPr>
              <a:t>115PGRR-10 ERCOT Steel Mills 092524</a:t>
            </a:r>
          </a:p>
          <a:p>
            <a:pPr marL="1097280" lvl="2" indent="-342900">
              <a:lnSpc>
                <a:spcPct val="115000"/>
              </a:lnSpc>
              <a:spcBef>
                <a:spcPts val="0"/>
              </a:spcBef>
              <a:buFont typeface="Symbol" panose="05050102010706020507" pitchFamily="18" charset="2"/>
              <a:buChar char=""/>
            </a:pPr>
            <a:r>
              <a:rPr lang="en-US" dirty="0">
                <a:latin typeface="Calibri" panose="020F0502020204030204" pitchFamily="34" charset="0"/>
                <a:cs typeface="Calibri" panose="020F0502020204030204" pitchFamily="34" charset="0"/>
              </a:rPr>
              <a:t>115PGRR-13 CenterPoint Comments 121224</a:t>
            </a:r>
          </a:p>
          <a:p>
            <a:pPr marL="1097280" lvl="2" indent="-342900">
              <a:lnSpc>
                <a:spcPct val="115000"/>
              </a:lnSpc>
              <a:spcBef>
                <a:spcPts val="0"/>
              </a:spcBef>
              <a:buFont typeface="Symbol" panose="05050102010706020507" pitchFamily="18" charset="2"/>
              <a:buChar char=""/>
            </a:pPr>
            <a:r>
              <a:rPr lang="en-US" dirty="0">
                <a:latin typeface="Calibri" panose="020F0502020204030204" pitchFamily="34" charset="0"/>
                <a:cs typeface="Calibri" panose="020F0502020204030204" pitchFamily="34" charset="0"/>
              </a:rPr>
              <a:t>115PGRR-14 Joint TSPs (AEP/CEHE/TNMP) Comments 121224</a:t>
            </a:r>
          </a:p>
          <a:p>
            <a:pPr marL="1097280" lvl="2" indent="-342900">
              <a:lnSpc>
                <a:spcPct val="115000"/>
              </a:lnSpc>
              <a:spcBef>
                <a:spcPts val="0"/>
              </a:spcBef>
              <a:spcAft>
                <a:spcPts val="600"/>
              </a:spcAft>
              <a:buFont typeface="Symbol" panose="05050102010706020507" pitchFamily="18" charset="2"/>
              <a:buChar char=""/>
            </a:pPr>
            <a:r>
              <a:rPr lang="en-US" dirty="0">
                <a:latin typeface="Calibri" panose="020F0502020204030204" pitchFamily="34" charset="0"/>
                <a:cs typeface="Calibri" panose="020F0502020204030204" pitchFamily="34" charset="0"/>
              </a:rPr>
              <a:t>115PGRR-15 Oncor Comments 121224</a:t>
            </a:r>
          </a:p>
          <a:p>
            <a:pPr marL="640080" lvl="1" indent="-342900">
              <a:lnSpc>
                <a:spcPct val="115000"/>
              </a:lnSpc>
              <a:spcBef>
                <a:spcPts val="0"/>
              </a:spcBef>
              <a:spcAft>
                <a:spcPts val="600"/>
              </a:spcAft>
              <a:buFont typeface="Symbol" panose="05050102010706020507" pitchFamily="18" charset="2"/>
              <a:buChar char=""/>
            </a:pPr>
            <a:r>
              <a:rPr lang="en-US" dirty="0">
                <a:latin typeface="Calibri" panose="020F0502020204030204" pitchFamily="34" charset="0"/>
                <a:cs typeface="Calibri" panose="020F0502020204030204" pitchFamily="34" charset="0"/>
              </a:rPr>
              <a:t>Discussion included concerns with disconnecting large industrial loads, establishment of stability study screening thresholds, and the inclusion of a standalone 1,000 MW load interconnection criteria.</a:t>
            </a:r>
          </a:p>
          <a:p>
            <a:pPr marL="640080" lvl="1" indent="-342900">
              <a:lnSpc>
                <a:spcPct val="115000"/>
              </a:lnSpc>
              <a:spcBef>
                <a:spcPts val="0"/>
              </a:spcBef>
              <a:spcAft>
                <a:spcPts val="600"/>
              </a:spcAft>
              <a:buFont typeface="Symbol" panose="05050102010706020507" pitchFamily="18" charset="2"/>
              <a:buChar char=""/>
            </a:pPr>
            <a:r>
              <a:rPr lang="en-US" b="1" dirty="0">
                <a:latin typeface="Calibri" panose="020F0502020204030204" pitchFamily="34" charset="0"/>
                <a:cs typeface="Calibri" panose="020F0502020204030204" pitchFamily="34" charset="0"/>
              </a:rPr>
              <a:t>Action:</a:t>
            </a:r>
            <a:r>
              <a:rPr lang="en-US" dirty="0">
                <a:latin typeface="Calibri" panose="020F0502020204030204" pitchFamily="34" charset="0"/>
                <a:cs typeface="Calibri" panose="020F0502020204030204" pitchFamily="34" charset="0"/>
              </a:rPr>
              <a:t>  PLWG tabled PGRR115 for further discussion at its January meeting.</a:t>
            </a:r>
          </a:p>
        </p:txBody>
      </p:sp>
      <p:sp>
        <p:nvSpPr>
          <p:cNvPr id="2" name="Title 1">
            <a:extLst>
              <a:ext uri="{FF2B5EF4-FFF2-40B4-BE49-F238E27FC236}">
                <a16:creationId xmlns:a16="http://schemas.microsoft.com/office/drawing/2014/main" id="{FF65B0F7-3210-42B9-5FE3-3CA7440AC292}"/>
              </a:ext>
            </a:extLst>
          </p:cNvPr>
          <p:cNvSpPr>
            <a:spLocks noGrp="1"/>
          </p:cNvSpPr>
          <p:nvPr>
            <p:ph type="title"/>
          </p:nvPr>
        </p:nvSpPr>
        <p:spPr>
          <a:xfrm>
            <a:off x="3089313" y="331929"/>
            <a:ext cx="5837903" cy="1325563"/>
          </a:xfrm>
        </p:spPr>
        <p:txBody>
          <a:bodyPr>
            <a:noAutofit/>
          </a:bodyPr>
          <a:lstStyle/>
          <a:p>
            <a:pPr algn="ctr"/>
            <a:r>
              <a:rPr lang="en-US" sz="4800" b="1" dirty="0"/>
              <a:t>PLWG Update</a:t>
            </a:r>
            <a:br>
              <a:rPr lang="en-US" sz="4800" b="1" dirty="0"/>
            </a:br>
            <a:r>
              <a:rPr lang="en-US" sz="4800" b="1" dirty="0"/>
              <a:t>Dec 18 Meeting</a:t>
            </a:r>
          </a:p>
        </p:txBody>
      </p:sp>
    </p:spTree>
    <p:extLst>
      <p:ext uri="{BB962C8B-B14F-4D97-AF65-F5344CB8AC3E}">
        <p14:creationId xmlns:p14="http://schemas.microsoft.com/office/powerpoint/2010/main" val="4074034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2379" y="2051126"/>
            <a:ext cx="11215539" cy="3818251"/>
          </a:xfrm>
        </p:spPr>
        <p:txBody>
          <a:bodyPr>
            <a:noAutofit/>
          </a:bodyPr>
          <a:lstStyle/>
          <a:p>
            <a:pPr marL="0" indent="0">
              <a:spcBef>
                <a:spcPts val="2400"/>
              </a:spcBef>
              <a:spcAft>
                <a:spcPts val="1200"/>
              </a:spcAft>
              <a:buNone/>
            </a:pPr>
            <a:r>
              <a:rPr lang="en-US" b="1" dirty="0">
                <a:latin typeface="Calibri" panose="020F0502020204030204" pitchFamily="34" charset="0"/>
                <a:cs typeface="Times New Roman" panose="02020603050405020304" pitchFamily="18" charset="0"/>
              </a:rPr>
              <a:t>PGRR119 </a:t>
            </a:r>
            <a:r>
              <a:rPr lang="en-US" dirty="0">
                <a:latin typeface="Calibri" panose="020F0502020204030204" pitchFamily="34" charset="0"/>
                <a:cs typeface="Times New Roman" panose="02020603050405020304" pitchFamily="18" charset="0"/>
              </a:rPr>
              <a:t>– Stability Constraint Modeling Assumptions in the Regional Transmission Plan</a:t>
            </a:r>
          </a:p>
          <a:p>
            <a:pPr marL="640080" lvl="1" indent="-342900">
              <a:lnSpc>
                <a:spcPct val="115000"/>
              </a:lnSpc>
              <a:spcBef>
                <a:spcPts val="0"/>
              </a:spcBef>
              <a:spcAft>
                <a:spcPts val="600"/>
              </a:spcAft>
              <a:buFont typeface="Symbol" panose="05050102010706020507" pitchFamily="18" charset="2"/>
              <a:buChar char=""/>
            </a:pPr>
            <a:r>
              <a:rPr lang="en-US" sz="2400" dirty="0">
                <a:latin typeface="Calibri" panose="020F0502020204030204" pitchFamily="34" charset="0"/>
                <a:cs typeface="Calibri" panose="020F0502020204030204" pitchFamily="34" charset="0"/>
              </a:rPr>
              <a:t>The following comment was discussed:</a:t>
            </a:r>
          </a:p>
          <a:p>
            <a:pPr marL="1097280" lvl="2" indent="-342900">
              <a:lnSpc>
                <a:spcPct val="115000"/>
              </a:lnSpc>
              <a:spcBef>
                <a:spcPts val="0"/>
              </a:spcBef>
              <a:spcAft>
                <a:spcPts val="600"/>
              </a:spcAft>
              <a:buFont typeface="Symbol" panose="05050102010706020507" pitchFamily="18" charset="2"/>
              <a:buChar char=""/>
            </a:pPr>
            <a:r>
              <a:rPr lang="en-US" dirty="0">
                <a:latin typeface="Calibri" panose="020F0502020204030204" pitchFamily="34" charset="0"/>
                <a:cs typeface="Calibri" panose="020F0502020204030204" pitchFamily="34" charset="0"/>
              </a:rPr>
              <a:t>119PGRR-06 Joint Commenters (EDF Renewables/Invenergy/Pattern Energy) Comments 120224</a:t>
            </a:r>
          </a:p>
          <a:p>
            <a:pPr marL="640080" lvl="1" indent="-342900">
              <a:lnSpc>
                <a:spcPct val="115000"/>
              </a:lnSpc>
              <a:spcBef>
                <a:spcPts val="0"/>
              </a:spcBef>
              <a:spcAft>
                <a:spcPts val="600"/>
              </a:spcAft>
              <a:buFont typeface="Symbol" panose="05050102010706020507" pitchFamily="18" charset="2"/>
              <a:buChar char=""/>
            </a:pPr>
            <a:r>
              <a:rPr lang="en-US" dirty="0">
                <a:latin typeface="Calibri" panose="020F0502020204030204" pitchFamily="34" charset="0"/>
                <a:cs typeface="Calibri" panose="020F0502020204030204" pitchFamily="34" charset="0"/>
              </a:rPr>
              <a:t>Based on the discussion, ERCOT will work with the Joint Commenters to refine the language (e.g., use the term “stability limit” in lieu of “GTC limit”).</a:t>
            </a:r>
          </a:p>
          <a:p>
            <a:pPr marL="640080" lvl="1" indent="-342900">
              <a:lnSpc>
                <a:spcPct val="115000"/>
              </a:lnSpc>
              <a:spcBef>
                <a:spcPts val="0"/>
              </a:spcBef>
              <a:spcAft>
                <a:spcPts val="600"/>
              </a:spcAft>
              <a:buFont typeface="Symbol" panose="05050102010706020507" pitchFamily="18" charset="2"/>
              <a:buChar char=""/>
            </a:pPr>
            <a:r>
              <a:rPr lang="en-US" b="1" dirty="0">
                <a:latin typeface="Calibri" panose="020F0502020204030204" pitchFamily="34" charset="0"/>
                <a:cs typeface="Calibri" panose="020F0502020204030204" pitchFamily="34" charset="0"/>
              </a:rPr>
              <a:t>Action:</a:t>
            </a:r>
            <a:r>
              <a:rPr lang="en-US" dirty="0">
                <a:latin typeface="Calibri" panose="020F0502020204030204" pitchFamily="34" charset="0"/>
                <a:cs typeface="Calibri" panose="020F0502020204030204" pitchFamily="34" charset="0"/>
              </a:rPr>
              <a:t>  PLWG tabled PGRR119 for further discussion at its January meeting.</a:t>
            </a:r>
          </a:p>
        </p:txBody>
      </p:sp>
      <p:sp>
        <p:nvSpPr>
          <p:cNvPr id="2" name="Title 1">
            <a:extLst>
              <a:ext uri="{FF2B5EF4-FFF2-40B4-BE49-F238E27FC236}">
                <a16:creationId xmlns:a16="http://schemas.microsoft.com/office/drawing/2014/main" id="{D617EF68-C3A7-4448-3089-1283DFE6D396}"/>
              </a:ext>
            </a:extLst>
          </p:cNvPr>
          <p:cNvSpPr>
            <a:spLocks noGrp="1"/>
          </p:cNvSpPr>
          <p:nvPr>
            <p:ph type="title"/>
          </p:nvPr>
        </p:nvSpPr>
        <p:spPr>
          <a:xfrm>
            <a:off x="3089313" y="331929"/>
            <a:ext cx="5837903" cy="1325563"/>
          </a:xfrm>
        </p:spPr>
        <p:txBody>
          <a:bodyPr>
            <a:noAutofit/>
          </a:bodyPr>
          <a:lstStyle/>
          <a:p>
            <a:pPr algn="ctr"/>
            <a:r>
              <a:rPr lang="en-US" sz="4800" b="1" dirty="0"/>
              <a:t>PLWG Update</a:t>
            </a:r>
            <a:br>
              <a:rPr lang="en-US" sz="4800" b="1" dirty="0"/>
            </a:br>
            <a:r>
              <a:rPr lang="en-US" sz="4800" b="1" dirty="0"/>
              <a:t>Dec 18 Meeting</a:t>
            </a:r>
          </a:p>
        </p:txBody>
      </p:sp>
    </p:spTree>
    <p:extLst>
      <p:ext uri="{BB962C8B-B14F-4D97-AF65-F5344CB8AC3E}">
        <p14:creationId xmlns:p14="http://schemas.microsoft.com/office/powerpoint/2010/main" val="3559409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484" y="1949526"/>
            <a:ext cx="11246776" cy="3818251"/>
          </a:xfrm>
        </p:spPr>
        <p:txBody>
          <a:bodyPr>
            <a:noAutofit/>
          </a:bodyPr>
          <a:lstStyle/>
          <a:p>
            <a:pPr marL="0" indent="0">
              <a:spcBef>
                <a:spcPts val="2400"/>
              </a:spcBef>
              <a:spcAft>
                <a:spcPts val="1200"/>
              </a:spcAft>
              <a:buNone/>
            </a:pPr>
            <a:r>
              <a:rPr lang="en-US" b="1" dirty="0">
                <a:latin typeface="Calibri" panose="020F0502020204030204" pitchFamily="34" charset="0"/>
                <a:cs typeface="Times New Roman" panose="02020603050405020304" pitchFamily="18" charset="0"/>
              </a:rPr>
              <a:t>PGRR120 </a:t>
            </a:r>
            <a:r>
              <a:rPr lang="en-US" dirty="0">
                <a:latin typeface="Calibri" panose="020F0502020204030204" pitchFamily="34" charset="0"/>
                <a:cs typeface="Times New Roman" panose="02020603050405020304" pitchFamily="18" charset="0"/>
              </a:rPr>
              <a:t>– SSO Prevention for Generator Interconnection</a:t>
            </a:r>
          </a:p>
          <a:p>
            <a:pPr marL="640080" lvl="1" indent="-342900">
              <a:lnSpc>
                <a:spcPct val="115000"/>
              </a:lnSpc>
              <a:spcBef>
                <a:spcPts val="0"/>
              </a:spcBef>
              <a:spcAft>
                <a:spcPts val="600"/>
              </a:spcAft>
              <a:buFont typeface="Symbol" panose="05050102010706020507" pitchFamily="18" charset="2"/>
              <a:buChar char=""/>
            </a:pPr>
            <a:r>
              <a:rPr lang="en-US" sz="2400" dirty="0">
                <a:latin typeface="Calibri" panose="020F0502020204030204" pitchFamily="34" charset="0"/>
                <a:cs typeface="Calibri" panose="020F0502020204030204" pitchFamily="34" charset="0"/>
              </a:rPr>
              <a:t>The following comment was discussed:</a:t>
            </a:r>
          </a:p>
          <a:p>
            <a:pPr marL="1097280" lvl="2" indent="-342900">
              <a:lnSpc>
                <a:spcPct val="115000"/>
              </a:lnSpc>
              <a:spcBef>
                <a:spcPts val="0"/>
              </a:spcBef>
              <a:spcAft>
                <a:spcPts val="600"/>
              </a:spcAft>
              <a:buFont typeface="Symbol" panose="05050102010706020507" pitchFamily="18" charset="2"/>
              <a:buChar char=""/>
            </a:pPr>
            <a:r>
              <a:rPr lang="en-US" dirty="0">
                <a:latin typeface="Calibri" panose="020F0502020204030204" pitchFamily="34" charset="0"/>
                <a:cs typeface="Calibri" panose="020F0502020204030204" pitchFamily="34" charset="0"/>
              </a:rPr>
              <a:t>120PGRR-05 Southern Power Comments 121724</a:t>
            </a:r>
          </a:p>
          <a:p>
            <a:pPr marL="640080" lvl="1" indent="-342900">
              <a:lnSpc>
                <a:spcPct val="115000"/>
              </a:lnSpc>
              <a:spcBef>
                <a:spcPts val="0"/>
              </a:spcBef>
              <a:spcAft>
                <a:spcPts val="600"/>
              </a:spcAft>
              <a:buFont typeface="Symbol" panose="05050102010706020507" pitchFamily="18" charset="2"/>
              <a:buChar char=""/>
            </a:pPr>
            <a:r>
              <a:rPr lang="en-US" dirty="0">
                <a:latin typeface="Calibri" panose="020F0502020204030204" pitchFamily="34" charset="0"/>
                <a:cs typeface="Calibri" panose="020F0502020204030204" pitchFamily="34" charset="0"/>
              </a:rPr>
              <a:t>Discussion included adding language to allow an existing Generation Resource to modify its interconnection to a series-compensated line when the Resource Entity has demonstrated that SSO has been fully mitigated.</a:t>
            </a:r>
          </a:p>
          <a:p>
            <a:pPr marL="640080" lvl="1" indent="-342900">
              <a:lnSpc>
                <a:spcPct val="115000"/>
              </a:lnSpc>
              <a:spcBef>
                <a:spcPts val="0"/>
              </a:spcBef>
              <a:spcAft>
                <a:spcPts val="600"/>
              </a:spcAft>
              <a:buFont typeface="Symbol" panose="05050102010706020507" pitchFamily="18" charset="2"/>
              <a:buChar char=""/>
            </a:pPr>
            <a:r>
              <a:rPr lang="en-US" dirty="0">
                <a:latin typeface="Calibri" panose="020F0502020204030204" pitchFamily="34" charset="0"/>
                <a:cs typeface="Calibri" panose="020F0502020204030204" pitchFamily="34" charset="0"/>
              </a:rPr>
              <a:t>ERCOT requested time to review comments.</a:t>
            </a:r>
          </a:p>
          <a:p>
            <a:pPr marL="640080" lvl="1" indent="-342900">
              <a:lnSpc>
                <a:spcPct val="115000"/>
              </a:lnSpc>
              <a:spcBef>
                <a:spcPts val="0"/>
              </a:spcBef>
              <a:spcAft>
                <a:spcPts val="600"/>
              </a:spcAft>
              <a:buFont typeface="Symbol" panose="05050102010706020507" pitchFamily="18" charset="2"/>
              <a:buChar char=""/>
            </a:pPr>
            <a:r>
              <a:rPr lang="en-US" b="1" dirty="0">
                <a:latin typeface="Calibri" panose="020F0502020204030204" pitchFamily="34" charset="0"/>
                <a:cs typeface="Calibri" panose="020F0502020204030204" pitchFamily="34" charset="0"/>
              </a:rPr>
              <a:t>Action:  </a:t>
            </a:r>
            <a:r>
              <a:rPr lang="en-US" dirty="0">
                <a:latin typeface="Calibri" panose="020F0502020204030204" pitchFamily="34" charset="0"/>
                <a:cs typeface="Calibri" panose="020F0502020204030204" pitchFamily="34" charset="0"/>
              </a:rPr>
              <a:t>PLWG tabled PGRR 120 pending further discussion at its January meeting.</a:t>
            </a:r>
          </a:p>
        </p:txBody>
      </p:sp>
      <p:sp>
        <p:nvSpPr>
          <p:cNvPr id="2" name="Title 1">
            <a:extLst>
              <a:ext uri="{FF2B5EF4-FFF2-40B4-BE49-F238E27FC236}">
                <a16:creationId xmlns:a16="http://schemas.microsoft.com/office/drawing/2014/main" id="{D617EF68-C3A7-4448-3089-1283DFE6D396}"/>
              </a:ext>
            </a:extLst>
          </p:cNvPr>
          <p:cNvSpPr>
            <a:spLocks noGrp="1"/>
          </p:cNvSpPr>
          <p:nvPr>
            <p:ph type="title"/>
          </p:nvPr>
        </p:nvSpPr>
        <p:spPr>
          <a:xfrm>
            <a:off x="3089313" y="331929"/>
            <a:ext cx="5837903" cy="1325563"/>
          </a:xfrm>
        </p:spPr>
        <p:txBody>
          <a:bodyPr>
            <a:noAutofit/>
          </a:bodyPr>
          <a:lstStyle/>
          <a:p>
            <a:pPr algn="ctr"/>
            <a:r>
              <a:rPr lang="en-US" sz="4800" b="1" dirty="0"/>
              <a:t>PLWG Update</a:t>
            </a:r>
            <a:br>
              <a:rPr lang="en-US" sz="4800" b="1" dirty="0"/>
            </a:br>
            <a:r>
              <a:rPr lang="en-US" sz="4800" b="1" dirty="0"/>
              <a:t>Dec 18 Meeting</a:t>
            </a:r>
          </a:p>
        </p:txBody>
      </p:sp>
    </p:spTree>
    <p:extLst>
      <p:ext uri="{BB962C8B-B14F-4D97-AF65-F5344CB8AC3E}">
        <p14:creationId xmlns:p14="http://schemas.microsoft.com/office/powerpoint/2010/main" val="3893954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8C3787-2846-FC46-CF39-CD27CDDA415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68B5F4-9786-C32E-CD49-AD08E1EC7353}"/>
              </a:ext>
            </a:extLst>
          </p:cNvPr>
          <p:cNvSpPr>
            <a:spLocks noGrp="1"/>
          </p:cNvSpPr>
          <p:nvPr>
            <p:ph idx="1"/>
          </p:nvPr>
        </p:nvSpPr>
        <p:spPr>
          <a:xfrm>
            <a:off x="371484" y="1949526"/>
            <a:ext cx="11246776" cy="3818251"/>
          </a:xfrm>
        </p:spPr>
        <p:txBody>
          <a:bodyPr>
            <a:noAutofit/>
          </a:bodyPr>
          <a:lstStyle/>
          <a:p>
            <a:pPr marL="0" indent="0">
              <a:spcBef>
                <a:spcPts val="2400"/>
              </a:spcBef>
              <a:spcAft>
                <a:spcPts val="1200"/>
              </a:spcAft>
              <a:buNone/>
            </a:pPr>
            <a:r>
              <a:rPr lang="en-US" b="1" dirty="0">
                <a:latin typeface="Calibri" panose="020F0502020204030204" pitchFamily="34" charset="0"/>
                <a:cs typeface="Times New Roman" panose="02020603050405020304" pitchFamily="18" charset="0"/>
              </a:rPr>
              <a:t>PGRR122 </a:t>
            </a:r>
            <a:r>
              <a:rPr lang="en-US" dirty="0">
                <a:latin typeface="Calibri" panose="020F0502020204030204" pitchFamily="34" charset="0"/>
                <a:cs typeface="Times New Roman" panose="02020603050405020304" pitchFamily="18" charset="0"/>
              </a:rPr>
              <a:t>– Reliability Performance Criteria for Loss of Load</a:t>
            </a:r>
          </a:p>
          <a:p>
            <a:pPr marL="640080" lvl="1" indent="-342900">
              <a:lnSpc>
                <a:spcPct val="115000"/>
              </a:lnSpc>
              <a:spcBef>
                <a:spcPts val="0"/>
              </a:spcBef>
              <a:spcAft>
                <a:spcPts val="600"/>
              </a:spcAft>
              <a:buFont typeface="Symbol" panose="05050102010706020507" pitchFamily="18" charset="2"/>
              <a:buChar char=""/>
            </a:pPr>
            <a:r>
              <a:rPr lang="en-US" sz="2400" dirty="0">
                <a:latin typeface="Calibri" panose="020F0502020204030204" pitchFamily="34" charset="0"/>
                <a:cs typeface="Calibri" panose="020F0502020204030204" pitchFamily="34" charset="0"/>
              </a:rPr>
              <a:t>This PGRR adds Planning criteria that will limit the total load loss (to less than 1,000 MW) under ERCOT Reliability Performance Criteria (ERCOT Planning Guide, Section 4.1.1.2) or NERC TPL Reliability Standard (P1–P7) continency events.</a:t>
            </a:r>
          </a:p>
          <a:p>
            <a:pPr marL="640080" lvl="1" indent="-342900">
              <a:lnSpc>
                <a:spcPct val="115000"/>
              </a:lnSpc>
              <a:spcBef>
                <a:spcPts val="0"/>
              </a:spcBef>
              <a:spcAft>
                <a:spcPts val="600"/>
              </a:spcAft>
              <a:buFont typeface="Symbol" panose="05050102010706020507" pitchFamily="18" charset="2"/>
              <a:buChar char=""/>
            </a:pPr>
            <a:r>
              <a:rPr lang="en-US" dirty="0">
                <a:latin typeface="Calibri" panose="020F0502020204030204" pitchFamily="34" charset="0"/>
                <a:cs typeface="Calibri" panose="020F0502020204030204" pitchFamily="34" charset="0"/>
              </a:rPr>
              <a:t>Discussion included rational for including NERC P6 (N-1-1)/maintenance outage events, the potential overlap with contingency events defined on PGRR115, and adding the Reliability Performance Criteria (in PG 4.1.1.1) as a new subsection in the Planning Guide, Section 4.</a:t>
            </a:r>
          </a:p>
          <a:p>
            <a:pPr marL="640080" lvl="1" indent="-342900">
              <a:lnSpc>
                <a:spcPct val="115000"/>
              </a:lnSpc>
              <a:spcBef>
                <a:spcPts val="0"/>
              </a:spcBef>
              <a:spcAft>
                <a:spcPts val="600"/>
              </a:spcAft>
              <a:buFont typeface="Symbol" panose="05050102010706020507" pitchFamily="18" charset="2"/>
              <a:buChar char=""/>
            </a:pPr>
            <a:r>
              <a:rPr lang="en-US" b="1" dirty="0">
                <a:latin typeface="Calibri" panose="020F0502020204030204" pitchFamily="34" charset="0"/>
                <a:cs typeface="Calibri" panose="020F0502020204030204" pitchFamily="34" charset="0"/>
              </a:rPr>
              <a:t>Action:</a:t>
            </a:r>
            <a:r>
              <a:rPr lang="en-US" dirty="0">
                <a:latin typeface="Calibri" panose="020F0502020204030204" pitchFamily="34" charset="0"/>
                <a:cs typeface="Calibri" panose="020F0502020204030204" pitchFamily="34" charset="0"/>
              </a:rPr>
              <a:t>  PLWG tabled PGRR 122 pending further discussion at its January meeting.</a:t>
            </a:r>
          </a:p>
        </p:txBody>
      </p:sp>
      <p:sp>
        <p:nvSpPr>
          <p:cNvPr id="2" name="Title 1">
            <a:extLst>
              <a:ext uri="{FF2B5EF4-FFF2-40B4-BE49-F238E27FC236}">
                <a16:creationId xmlns:a16="http://schemas.microsoft.com/office/drawing/2014/main" id="{8A4D78D0-75E9-839A-DAE6-065B3BEF88F2}"/>
              </a:ext>
            </a:extLst>
          </p:cNvPr>
          <p:cNvSpPr>
            <a:spLocks noGrp="1"/>
          </p:cNvSpPr>
          <p:nvPr>
            <p:ph type="title"/>
          </p:nvPr>
        </p:nvSpPr>
        <p:spPr>
          <a:xfrm>
            <a:off x="3089313" y="331929"/>
            <a:ext cx="5837903" cy="1325563"/>
          </a:xfrm>
        </p:spPr>
        <p:txBody>
          <a:bodyPr>
            <a:noAutofit/>
          </a:bodyPr>
          <a:lstStyle/>
          <a:p>
            <a:pPr algn="ctr"/>
            <a:r>
              <a:rPr lang="en-US" sz="4800" b="1" dirty="0"/>
              <a:t>PLWG Update</a:t>
            </a:r>
            <a:br>
              <a:rPr lang="en-US" sz="4800" b="1" dirty="0"/>
            </a:br>
            <a:r>
              <a:rPr lang="en-US" sz="4800" b="1" dirty="0"/>
              <a:t>Dec 18 Meeting</a:t>
            </a:r>
          </a:p>
        </p:txBody>
      </p:sp>
    </p:spTree>
    <p:extLst>
      <p:ext uri="{BB962C8B-B14F-4D97-AF65-F5344CB8AC3E}">
        <p14:creationId xmlns:p14="http://schemas.microsoft.com/office/powerpoint/2010/main" val="3335142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4540" y="2104647"/>
            <a:ext cx="11262919" cy="3818251"/>
          </a:xfrm>
        </p:spPr>
        <p:txBody>
          <a:bodyPr>
            <a:normAutofit/>
          </a:bodyPr>
          <a:lstStyle/>
          <a:p>
            <a:pPr marL="0" indent="0">
              <a:spcBef>
                <a:spcPts val="2400"/>
              </a:spcBef>
              <a:spcAft>
                <a:spcPts val="1200"/>
              </a:spcAft>
              <a:buNone/>
            </a:pPr>
            <a:r>
              <a:rPr lang="en-US" sz="3600" b="1" dirty="0">
                <a:latin typeface="Calibri" panose="020F0502020204030204" pitchFamily="34" charset="0"/>
                <a:cs typeface="Times New Roman" panose="02020603050405020304" pitchFamily="18" charset="0"/>
              </a:rPr>
              <a:t>NERC Topics Roundtable</a:t>
            </a:r>
            <a:endParaRPr lang="en-US" sz="3600" dirty="0">
              <a:latin typeface="Calibri" panose="020F0502020204030204" pitchFamily="34" charset="0"/>
              <a:cs typeface="Times New Roman" panose="02020603050405020304" pitchFamily="18" charset="0"/>
            </a:endParaRPr>
          </a:p>
          <a:p>
            <a:pPr marL="800100" lvl="1" indent="-342900">
              <a:lnSpc>
                <a:spcPct val="100000"/>
              </a:lnSpc>
              <a:spcBef>
                <a:spcPts val="0"/>
              </a:spcBef>
              <a:spcAft>
                <a:spcPts val="600"/>
              </a:spcAft>
              <a:buFont typeface="Symbol" panose="05050102010706020507" pitchFamily="18" charset="2"/>
              <a:buChar char=""/>
            </a:pPr>
            <a:r>
              <a:rPr lang="en-US" sz="2800" dirty="0">
                <a:latin typeface="Calibri" panose="020F0502020204030204" pitchFamily="34" charset="0"/>
                <a:cs typeface="Calibri" panose="020F0502020204030204" pitchFamily="34" charset="0"/>
              </a:rPr>
              <a:t>Mina Turner (AEP) is on the drafting team for NERC CIP-014-4 and plans to discuss the revised standard at a future PLWG meeting.</a:t>
            </a:r>
          </a:p>
          <a:p>
            <a:pPr marL="800100" lvl="1" indent="-342900">
              <a:lnSpc>
                <a:spcPct val="100000"/>
              </a:lnSpc>
              <a:spcBef>
                <a:spcPts val="0"/>
              </a:spcBef>
              <a:spcAft>
                <a:spcPts val="600"/>
              </a:spcAft>
              <a:buFont typeface="Symbol" panose="05050102010706020507" pitchFamily="18" charset="2"/>
              <a:buChar char=""/>
            </a:pPr>
            <a:r>
              <a:rPr lang="en-US" sz="2800" dirty="0">
                <a:latin typeface="Calibri" panose="020F0502020204030204" pitchFamily="34" charset="0"/>
                <a:cs typeface="Calibri" panose="020F0502020204030204" pitchFamily="34" charset="0"/>
              </a:rPr>
              <a:t>Future topics related to NERC TPL-008-1 Transmission Planning Performance Requirements for Extreme Weather.</a:t>
            </a:r>
          </a:p>
        </p:txBody>
      </p:sp>
      <p:sp>
        <p:nvSpPr>
          <p:cNvPr id="2" name="Title 1">
            <a:extLst>
              <a:ext uri="{FF2B5EF4-FFF2-40B4-BE49-F238E27FC236}">
                <a16:creationId xmlns:a16="http://schemas.microsoft.com/office/drawing/2014/main" id="{D617EF68-C3A7-4448-3089-1283DFE6D396}"/>
              </a:ext>
            </a:extLst>
          </p:cNvPr>
          <p:cNvSpPr>
            <a:spLocks noGrp="1"/>
          </p:cNvSpPr>
          <p:nvPr>
            <p:ph type="title"/>
          </p:nvPr>
        </p:nvSpPr>
        <p:spPr>
          <a:xfrm>
            <a:off x="3089313" y="331929"/>
            <a:ext cx="5837903" cy="1325563"/>
          </a:xfrm>
        </p:spPr>
        <p:txBody>
          <a:bodyPr>
            <a:noAutofit/>
          </a:bodyPr>
          <a:lstStyle/>
          <a:p>
            <a:pPr algn="ctr"/>
            <a:r>
              <a:rPr lang="en-US" sz="4800" b="1" dirty="0"/>
              <a:t>PLWG Update</a:t>
            </a:r>
            <a:br>
              <a:rPr lang="en-US" sz="4800" b="1" dirty="0"/>
            </a:br>
            <a:r>
              <a:rPr lang="en-US" sz="4800" b="1" dirty="0"/>
              <a:t>Dec 18 Meeting</a:t>
            </a:r>
          </a:p>
        </p:txBody>
      </p:sp>
    </p:spTree>
    <p:extLst>
      <p:ext uri="{BB962C8B-B14F-4D97-AF65-F5344CB8AC3E}">
        <p14:creationId xmlns:p14="http://schemas.microsoft.com/office/powerpoint/2010/main" val="39924215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060DEF-FB1F-AEF0-FA8E-C994F7F4747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5BF2AA-27A0-9908-976D-195C0AC949A7}"/>
              </a:ext>
            </a:extLst>
          </p:cNvPr>
          <p:cNvSpPr>
            <a:spLocks noGrp="1"/>
          </p:cNvSpPr>
          <p:nvPr>
            <p:ph idx="1"/>
          </p:nvPr>
        </p:nvSpPr>
        <p:spPr>
          <a:xfrm>
            <a:off x="515223" y="2880813"/>
            <a:ext cx="10986082" cy="3818251"/>
          </a:xfrm>
        </p:spPr>
        <p:txBody>
          <a:bodyPr>
            <a:normAutofit/>
          </a:bodyPr>
          <a:lstStyle/>
          <a:p>
            <a:pPr marL="0" indent="0">
              <a:spcAft>
                <a:spcPts val="600"/>
              </a:spcAft>
              <a:buNone/>
            </a:pPr>
            <a:r>
              <a:rPr lang="en-US" sz="3200" b="1" dirty="0">
                <a:latin typeface="Calibri" panose="020F0502020204030204" pitchFamily="34" charset="0"/>
                <a:cs typeface="Calibri" panose="020F0502020204030204" pitchFamily="34" charset="0"/>
              </a:rPr>
              <a:t>Review use of “Load” in the Planning Guide, revise as needed</a:t>
            </a:r>
            <a:r>
              <a:rPr lang="en-US" sz="2800" b="1" dirty="0"/>
              <a:t>.</a:t>
            </a:r>
          </a:p>
          <a:p>
            <a:pPr lvl="1">
              <a:spcAft>
                <a:spcPts val="600"/>
              </a:spcAft>
            </a:pPr>
            <a:r>
              <a:rPr lang="en-US" sz="2800" dirty="0">
                <a:latin typeface="Calibri" panose="020F0502020204030204" pitchFamily="34" charset="0"/>
                <a:cs typeface="Calibri" panose="020F0502020204030204" pitchFamily="34" charset="0"/>
              </a:rPr>
              <a:t>Align the use of the terms “load” and “Load” in the Planning Guide with the defined term in Protocol Section 2.</a:t>
            </a:r>
          </a:p>
          <a:p>
            <a:pPr lvl="1">
              <a:spcAft>
                <a:spcPts val="600"/>
              </a:spcAft>
            </a:pPr>
            <a:r>
              <a:rPr lang="en-US" sz="2800" dirty="0">
                <a:latin typeface="Calibri" panose="020F0502020204030204" pitchFamily="34" charset="0"/>
                <a:cs typeface="Calibri" panose="020F0502020204030204" pitchFamily="34" charset="0"/>
              </a:rPr>
              <a:t>PLWG reviewed Planning Guide Section 3 for occurrences of “load” or “Load” and made edits to align with the defined term in Protocol Section 2.</a:t>
            </a:r>
          </a:p>
          <a:p>
            <a:pPr lvl="1">
              <a:spcAft>
                <a:spcPts val="600"/>
              </a:spcAft>
            </a:pPr>
            <a:r>
              <a:rPr lang="en-US" sz="2800">
                <a:latin typeface="Calibri" panose="020F0502020204030204" pitchFamily="34" charset="0"/>
                <a:cs typeface="Calibri" panose="020F0502020204030204" pitchFamily="34" charset="0"/>
              </a:rPr>
              <a:t>Edits </a:t>
            </a:r>
            <a:r>
              <a:rPr lang="en-US" sz="2800" dirty="0">
                <a:latin typeface="Calibri" panose="020F0502020204030204" pitchFamily="34" charset="0"/>
                <a:cs typeface="Calibri" panose="020F0502020204030204" pitchFamily="34" charset="0"/>
              </a:rPr>
              <a:t>will be posted to the PLWG events page and PLWG will continue its review in future PLWG meetings.</a:t>
            </a:r>
            <a:endParaRPr lang="en-US" dirty="0">
              <a:latin typeface="Calibri" panose="020F0502020204030204" pitchFamily="34" charset="0"/>
              <a:cs typeface="Calibri" panose="020F0502020204030204" pitchFamily="34" charset="0"/>
            </a:endParaRPr>
          </a:p>
        </p:txBody>
      </p:sp>
      <p:sp>
        <p:nvSpPr>
          <p:cNvPr id="2" name="Title 1">
            <a:extLst>
              <a:ext uri="{FF2B5EF4-FFF2-40B4-BE49-F238E27FC236}">
                <a16:creationId xmlns:a16="http://schemas.microsoft.com/office/drawing/2014/main" id="{5070BCDA-440D-9BD7-785E-332EE9646B2D}"/>
              </a:ext>
            </a:extLst>
          </p:cNvPr>
          <p:cNvSpPr>
            <a:spLocks noGrp="1"/>
          </p:cNvSpPr>
          <p:nvPr>
            <p:ph type="title"/>
          </p:nvPr>
        </p:nvSpPr>
        <p:spPr>
          <a:xfrm>
            <a:off x="3089313" y="331929"/>
            <a:ext cx="5837903" cy="1325563"/>
          </a:xfrm>
        </p:spPr>
        <p:txBody>
          <a:bodyPr>
            <a:noAutofit/>
          </a:bodyPr>
          <a:lstStyle/>
          <a:p>
            <a:pPr algn="ctr"/>
            <a:r>
              <a:rPr lang="en-US" sz="4800" b="1" dirty="0"/>
              <a:t>PLWG Update</a:t>
            </a:r>
            <a:br>
              <a:rPr lang="en-US" sz="4800" b="1" dirty="0"/>
            </a:br>
            <a:r>
              <a:rPr lang="en-US" sz="4800" b="1" dirty="0"/>
              <a:t>Dec 18 Meeting</a:t>
            </a:r>
          </a:p>
        </p:txBody>
      </p:sp>
      <p:sp>
        <p:nvSpPr>
          <p:cNvPr id="4" name="Title 1">
            <a:extLst>
              <a:ext uri="{FF2B5EF4-FFF2-40B4-BE49-F238E27FC236}">
                <a16:creationId xmlns:a16="http://schemas.microsoft.com/office/drawing/2014/main" id="{BBCF7938-347F-53F0-F896-21874FDC2EA1}"/>
              </a:ext>
            </a:extLst>
          </p:cNvPr>
          <p:cNvSpPr txBox="1">
            <a:spLocks/>
          </p:cNvSpPr>
          <p:nvPr/>
        </p:nvSpPr>
        <p:spPr>
          <a:xfrm>
            <a:off x="588776" y="2012565"/>
            <a:ext cx="5819714" cy="84880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a:latin typeface="+mn-lt"/>
              </a:rPr>
              <a:t>Open Action Item(s)</a:t>
            </a:r>
          </a:p>
        </p:txBody>
      </p:sp>
    </p:spTree>
    <p:extLst>
      <p:ext uri="{BB962C8B-B14F-4D97-AF65-F5344CB8AC3E}">
        <p14:creationId xmlns:p14="http://schemas.microsoft.com/office/powerpoint/2010/main" val="3473115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sz="7200" b="1" dirty="0"/>
              <a:t>Questions?</a:t>
            </a:r>
          </a:p>
        </p:txBody>
      </p:sp>
    </p:spTree>
    <p:extLst>
      <p:ext uri="{BB962C8B-B14F-4D97-AF65-F5344CB8AC3E}">
        <p14:creationId xmlns:p14="http://schemas.microsoft.com/office/powerpoint/2010/main" val="33175705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9607</TotalTime>
  <Words>599</Words>
  <Application>Microsoft Office PowerPoint</Application>
  <PresentationFormat>Widescreen</PresentationFormat>
  <Paragraphs>49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Symbol</vt:lpstr>
      <vt:lpstr>Office Theme</vt:lpstr>
      <vt:lpstr>Planning Working Group Report</vt:lpstr>
      <vt:lpstr>PLWG Update Dec 18 Meeting</vt:lpstr>
      <vt:lpstr>PLWG Update Dec 18 Meeting</vt:lpstr>
      <vt:lpstr>PLWG Update Dec 18 Meeting</vt:lpstr>
      <vt:lpstr>PLWG Update Dec 18 Meeting</vt:lpstr>
      <vt:lpstr>PLWG Update Dec 18 Meeting</vt:lpstr>
      <vt:lpstr>PLWG Update Dec 18 Meeting</vt:lpstr>
      <vt:lpstr>PLWG Update Dec 18 Meeting</vt:lpstr>
      <vt:lpstr>Questions?</vt:lpstr>
    </vt:vector>
  </TitlesOfParts>
  <Company>Pedernales Electric Cooperative,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Working Group Update</dc:title>
  <dc:creator>Dewitt, Charles</dc:creator>
  <cp:lastModifiedBy>Dylan Preas</cp:lastModifiedBy>
  <cp:revision>265</cp:revision>
  <dcterms:created xsi:type="dcterms:W3CDTF">2021-03-22T15:18:30Z</dcterms:created>
  <dcterms:modified xsi:type="dcterms:W3CDTF">2025-01-02T20:33:08Z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1ce7164-e805-4ab4-ac95-a582ab107225_Enabled">
    <vt:lpwstr>true</vt:lpwstr>
  </property>
  <property fmtid="{D5CDD505-2E9C-101B-9397-08002B2CF9AE}" pid="3" name="MSIP_Label_81ce7164-e805-4ab4-ac95-a582ab107225_SetDate">
    <vt:lpwstr>2023-02-22T17:19:51Z</vt:lpwstr>
  </property>
  <property fmtid="{D5CDD505-2E9C-101B-9397-08002B2CF9AE}" pid="4" name="MSIP_Label_81ce7164-e805-4ab4-ac95-a582ab107225_Method">
    <vt:lpwstr>Privileged</vt:lpwstr>
  </property>
  <property fmtid="{D5CDD505-2E9C-101B-9397-08002B2CF9AE}" pid="5" name="MSIP_Label_81ce7164-e805-4ab4-ac95-a582ab107225_Name">
    <vt:lpwstr>Public</vt:lpwstr>
  </property>
  <property fmtid="{D5CDD505-2E9C-101B-9397-08002B2CF9AE}" pid="6" name="MSIP_Label_81ce7164-e805-4ab4-ac95-a582ab107225_SiteId">
    <vt:lpwstr>34c5e68e-b374-47fe-91da-0e3d638792fb</vt:lpwstr>
  </property>
  <property fmtid="{D5CDD505-2E9C-101B-9397-08002B2CF9AE}" pid="7" name="MSIP_Label_81ce7164-e805-4ab4-ac95-a582ab107225_ActionId">
    <vt:lpwstr>2faea785-853e-46b5-8b20-5e49bf39d443</vt:lpwstr>
  </property>
  <property fmtid="{D5CDD505-2E9C-101B-9397-08002B2CF9AE}" pid="8" name="MSIP_Label_81ce7164-e805-4ab4-ac95-a582ab107225_ContentBits">
    <vt:lpwstr>0</vt:lpwstr>
  </property>
</Properties>
</file>