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1" r:id="rId5"/>
    <p:sldId id="284" r:id="rId6"/>
    <p:sldId id="296" r:id="rId7"/>
    <p:sldId id="298" r:id="rId8"/>
    <p:sldId id="301" r:id="rId9"/>
    <p:sldId id="300" r:id="rId10"/>
    <p:sldId id="294"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80" d="100"/>
          <a:sy n="80" d="100"/>
        </p:scale>
        <p:origin x="739" y="62"/>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1/7/2025</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286143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0DD0B-329F-5308-1949-57B8899804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9C48C4-965A-08E0-587D-13F41DB964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309CEC-F2F8-AD70-BB1E-C57D6088F3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7156E4B-E979-60D9-E4D2-21868D6DD49C}"/>
              </a:ext>
            </a:extLst>
          </p:cNvPr>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283409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5D5A1-177F-4B1F-52DD-E92259D58F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A6F6A0-94ED-F3B6-3139-5BB4131605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5BCECC-E3D0-5831-B2AE-B775081CEF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F4A3A91-0E82-CDBB-576A-A56791A7DAB5}"/>
              </a:ext>
            </a:extLst>
          </p:cNvPr>
          <p:cNvSpPr>
            <a:spLocks noGrp="1"/>
          </p:cNvSpPr>
          <p:nvPr>
            <p:ph type="sldNum" sz="quarter" idx="5"/>
          </p:nvPr>
        </p:nvSpPr>
        <p:spPr/>
        <p:txBody>
          <a:bodyPr/>
          <a:lstStyle/>
          <a:p>
            <a:fld id="{55247812-3409-784D-BAE7-ABE53735D59F}" type="slidenum">
              <a:rPr lang="en-US" smtClean="0"/>
              <a:t>6</a:t>
            </a:fld>
            <a:endParaRPr lang="en-US"/>
          </a:p>
        </p:txBody>
      </p:sp>
    </p:spTree>
    <p:extLst>
      <p:ext uri="{BB962C8B-B14F-4D97-AF65-F5344CB8AC3E}">
        <p14:creationId xmlns:p14="http://schemas.microsoft.com/office/powerpoint/2010/main" val="354717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7</a:t>
            </a:fld>
            <a:endParaRPr lang="en-US"/>
          </a:p>
        </p:txBody>
      </p:sp>
    </p:spTree>
    <p:extLst>
      <p:ext uri="{BB962C8B-B14F-4D97-AF65-F5344CB8AC3E}">
        <p14:creationId xmlns:p14="http://schemas.microsoft.com/office/powerpoint/2010/main" val="420819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1/7/2025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1/7/2025</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1/7/2025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1/7/2025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1/7/2025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1/7/2025</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WMWG update to </a:t>
            </a:r>
            <a:r>
              <a:rPr lang="en-US" dirty="0" err="1"/>
              <a:t>wms</a:t>
            </a:r>
            <a:br>
              <a:rPr lang="en-US" dirty="0"/>
            </a:br>
            <a:r>
              <a:rPr lang="en-US" dirty="0"/>
              <a:t>January 8, 2025</a:t>
            </a:r>
            <a:br>
              <a:rPr lang="en-US" dirty="0"/>
            </a:br>
            <a:r>
              <a:rPr lang="en-US" dirty="0"/>
              <a:t>Blake Holt, WMWG Chair </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199339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562818" y="2752344"/>
            <a:ext cx="4837174" cy="3136392"/>
          </a:xfrm>
          <a:noFill/>
        </p:spPr>
        <p:txBody>
          <a:bodyPr anchor="t">
            <a:normAutofit fontScale="70000" lnSpcReduction="20000"/>
          </a:bodyPr>
          <a:lstStyle/>
          <a:p>
            <a:pPr marL="285750" indent="-285750">
              <a:buFont typeface="Arial" panose="020B0604020202020204" pitchFamily="34" charset="0"/>
              <a:buChar char="•"/>
            </a:pPr>
            <a:r>
              <a:rPr lang="en-US" dirty="0"/>
              <a:t>General items</a:t>
            </a:r>
          </a:p>
          <a:p>
            <a:pPr marL="285750" indent="-285750">
              <a:buFont typeface="Arial" panose="020B0604020202020204" pitchFamily="34" charset="0"/>
              <a:buChar char="•"/>
            </a:pPr>
            <a:r>
              <a:rPr lang="en-US" dirty="0"/>
              <a:t>NPRRS discussed but still percolating: </a:t>
            </a:r>
            <a:r>
              <a:rPr lang="en-US" dirty="0" err="1"/>
              <a:t>nprr</a:t>
            </a:r>
            <a:r>
              <a:rPr lang="en-US" dirty="0"/>
              <a:t> 1256, Settlement for </a:t>
            </a:r>
            <a:r>
              <a:rPr lang="en-US" dirty="0" err="1"/>
              <a:t>mra</a:t>
            </a:r>
            <a:r>
              <a:rPr lang="en-US" dirty="0"/>
              <a:t> of </a:t>
            </a:r>
            <a:r>
              <a:rPr lang="en-US" dirty="0" err="1"/>
              <a:t>esrs</a:t>
            </a:r>
            <a:r>
              <a:rPr lang="en-US" dirty="0"/>
              <a:t>; </a:t>
            </a:r>
            <a:r>
              <a:rPr lang="en-US" dirty="0" err="1"/>
              <a:t>nprr</a:t>
            </a:r>
            <a:r>
              <a:rPr lang="en-US" dirty="0"/>
              <a:t> 1190, </a:t>
            </a:r>
            <a:r>
              <a:rPr lang="en-US" dirty="0" err="1"/>
              <a:t>hdl</a:t>
            </a:r>
            <a:r>
              <a:rPr lang="en-US" dirty="0"/>
              <a:t> override for increased LSE costs; NPRR1229, RTM CMP Energy payment </a:t>
            </a:r>
          </a:p>
          <a:p>
            <a:pPr marL="285750" indent="-285750">
              <a:buFont typeface="Arial" panose="020B0604020202020204" pitchFamily="34" charset="0"/>
              <a:buChar char="•"/>
            </a:pPr>
            <a:r>
              <a:rPr lang="en-US" dirty="0"/>
              <a:t>NPRRS ready for WMS vote: </a:t>
            </a:r>
            <a:r>
              <a:rPr lang="en-US" dirty="0" err="1"/>
              <a:t>nprr</a:t>
            </a:r>
            <a:r>
              <a:rPr lang="en-US" dirty="0"/>
              <a:t> 1241, FFSS availability and standby fee</a:t>
            </a:r>
          </a:p>
          <a:p>
            <a:pPr marL="285750" indent="-285750">
              <a:buFont typeface="Arial" panose="020B0604020202020204" pitchFamily="34" charset="0"/>
              <a:buChar char="•"/>
            </a:pPr>
            <a:r>
              <a:rPr lang="en-US" dirty="0"/>
              <a:t>CARD/</a:t>
            </a:r>
            <a:r>
              <a:rPr lang="en-US" dirty="0" err="1"/>
              <a:t>crrba</a:t>
            </a:r>
            <a:r>
              <a:rPr lang="en-US" dirty="0"/>
              <a:t> allocation discussion</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WMWG had two meetings since last WMS – December 10, 2024 and January 6, 2025.</a:t>
            </a:r>
          </a:p>
          <a:p>
            <a:pPr marL="285750" indent="-285750">
              <a:buFont typeface="Arial" panose="020B0604020202020204" pitchFamily="34" charset="0"/>
              <a:buChar char="•"/>
            </a:pPr>
            <a:r>
              <a:rPr lang="en-US" dirty="0"/>
              <a:t>Recommend Amanda Frazier, Treaty Oak Clean Energy, to serve as chair and Trevor </a:t>
            </a:r>
            <a:r>
              <a:rPr lang="en-US" dirty="0" err="1"/>
              <a:t>Safko</a:t>
            </a:r>
            <a:r>
              <a:rPr lang="en-US" dirty="0"/>
              <a:t>, LCRA, to serve as vice chair for 2025.</a:t>
            </a:r>
          </a:p>
          <a:p>
            <a:pPr marL="285750" indent="-285750">
              <a:buFont typeface="Arial" panose="020B0604020202020204" pitchFamily="34" charset="0"/>
              <a:buChar char="•"/>
            </a:pPr>
            <a:r>
              <a:rPr lang="en-US" dirty="0"/>
              <a:t>In response to a previous request, ERCOT’s Sam Morris shared information about how ERCOT incorporates wholesale storage load into its forecasts. There was discussion about whether after real-time co-optimization is implemented ERCOT should take charging load out of its daily forecasts. </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NPRRS that require more discussion </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NPRR1256, Settlement for MRA of ESRs. ERCOT’s </a:t>
            </a:r>
            <a:r>
              <a:rPr lang="en-US" dirty="0" err="1"/>
              <a:t>Ino</a:t>
            </a:r>
            <a:r>
              <a:rPr lang="en-US" dirty="0"/>
              <a:t> González and Kenneth Ragsdale discussed NPRR1256, which is narrowly tailored to describe how Energy Storage Resources (ESR) would be compensated when deployed as a Must Run Alternative (MRA). WMWG participants asked for more information about how ERCOT determined the capacity and duration requirements for an ESR to serve as an MRA. ERCOT explained that the capacity requirements are determined using the planning team’s retirement study and are laid out in the Request for Proposal for each MRA. WMWG participants encouraged ERCOT to revise the NPRR to address the process it would use to verify that an ESR serving as an MRA has sufficient state of charge to meet its requirements as an MRA.</a:t>
            </a:r>
          </a:p>
          <a:p>
            <a:pPr marL="285750" indent="-285750">
              <a:buFont typeface="Arial" panose="020B0604020202020204" pitchFamily="34" charset="0"/>
              <a:buChar char="•"/>
            </a:pPr>
            <a:r>
              <a:rPr lang="en-US" dirty="0"/>
              <a:t>Global mitigation concept for NPRR1190, HDL Override Provision for Increased LSE Costs. Bill Barnes discussed his idea to add a requirement that if the total settlement amount for HDL Override provisions exceeds $10m in a calendar year, that ERCOT would report to TAC the causes of the payments and make recommendations for how to reduce the instances and costs. Some expressed a desire for a hard cap rather than a reporting trigger.</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3489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42E16-6E30-586F-3FDB-113648B003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1EC5C-5F07-1826-1F76-AB41941CD611}"/>
              </a:ext>
            </a:extLst>
          </p:cNvPr>
          <p:cNvSpPr>
            <a:spLocks noGrp="1"/>
          </p:cNvSpPr>
          <p:nvPr>
            <p:ph type="title"/>
          </p:nvPr>
        </p:nvSpPr>
        <p:spPr>
          <a:xfrm>
            <a:off x="838200" y="365760"/>
            <a:ext cx="10515600" cy="1325880"/>
          </a:xfrm>
          <a:noFill/>
        </p:spPr>
        <p:txBody>
          <a:bodyPr anchor="ctr"/>
          <a:lstStyle/>
          <a:p>
            <a:r>
              <a:rPr lang="en-US" dirty="0"/>
              <a:t>NPRRS that require more discussion (cont.) </a:t>
            </a:r>
          </a:p>
        </p:txBody>
      </p:sp>
      <p:sp>
        <p:nvSpPr>
          <p:cNvPr id="3" name="Content Placeholder 2">
            <a:extLst>
              <a:ext uri="{FF2B5EF4-FFF2-40B4-BE49-F238E27FC236}">
                <a16:creationId xmlns:a16="http://schemas.microsoft.com/office/drawing/2014/main" id="{24D74A69-6C68-EEDA-B1A4-54284320008B}"/>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NPRR1229, Real-Time Constraint Management Plan Cost Recovery Payment. STEC’s Lucas Turner presented STEC’s January 2 comments further limiting the type of payment and capping repair costs at $500k per event. STEC has worked with ERCOT to align language. There were substantive questions around which costs should be used to determine the payment. There was also interest expressed in including the payments described in NPRR 1229 in the total payments that would be captured by the global mitigation concept for NPRR1190.</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947D42B5-3884-E3C6-3A5E-4FEE39DDC07E}"/>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161209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7733D-AC37-3891-23B5-004D3FD43D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C14EC9-D396-C82A-5348-E0493D7C48A2}"/>
              </a:ext>
            </a:extLst>
          </p:cNvPr>
          <p:cNvSpPr>
            <a:spLocks noGrp="1"/>
          </p:cNvSpPr>
          <p:nvPr>
            <p:ph type="title"/>
          </p:nvPr>
        </p:nvSpPr>
        <p:spPr>
          <a:xfrm>
            <a:off x="838200" y="365760"/>
            <a:ext cx="10515600" cy="1325880"/>
          </a:xfrm>
          <a:noFill/>
        </p:spPr>
        <p:txBody>
          <a:bodyPr anchor="ctr"/>
          <a:lstStyle/>
          <a:p>
            <a:r>
              <a:rPr lang="en-US" dirty="0"/>
              <a:t>NPRR1241: FFSS Availability and hourly standby fee</a:t>
            </a:r>
          </a:p>
        </p:txBody>
      </p:sp>
      <p:sp>
        <p:nvSpPr>
          <p:cNvPr id="3" name="Content Placeholder 2">
            <a:extLst>
              <a:ext uri="{FF2B5EF4-FFF2-40B4-BE49-F238E27FC236}">
                <a16:creationId xmlns:a16="http://schemas.microsoft.com/office/drawing/2014/main" id="{9D79E168-BC4C-F1C9-281D-3A0B00F3AB3F}"/>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Katie Rich presented Luminant’s December 3 comments on the NPRR, which revised its </a:t>
            </a:r>
            <a:r>
              <a:rPr lang="en-US" dirty="0" err="1"/>
              <a:t>clawback</a:t>
            </a:r>
            <a:r>
              <a:rPr lang="en-US" dirty="0"/>
              <a:t> proposal for FFSSRs that are unavailable during portions of a Watch.</a:t>
            </a:r>
          </a:p>
          <a:p>
            <a:pPr marL="285750" indent="-285750">
              <a:buFont typeface="Arial" panose="020B0604020202020204" pitchFamily="34" charset="0"/>
              <a:buChar char="•"/>
            </a:pPr>
            <a:r>
              <a:rPr lang="en-US" dirty="0"/>
              <a:t>ERCOT stated that it supports Luminant’s December 3 comments.</a:t>
            </a:r>
          </a:p>
          <a:p>
            <a:pPr marL="285750" indent="-285750">
              <a:buFont typeface="Arial" panose="020B0604020202020204" pitchFamily="34" charset="0"/>
              <a:buChar char="•"/>
            </a:pPr>
            <a:r>
              <a:rPr lang="en-US" dirty="0"/>
              <a:t>There was no further discussion from WMWG participants.</a:t>
            </a:r>
          </a:p>
        </p:txBody>
      </p:sp>
      <p:sp>
        <p:nvSpPr>
          <p:cNvPr id="5" name="Rectangle 4">
            <a:extLst>
              <a:ext uri="{FF2B5EF4-FFF2-40B4-BE49-F238E27FC236}">
                <a16:creationId xmlns:a16="http://schemas.microsoft.com/office/drawing/2014/main" id="{0041F0D0-E0A5-87D9-64C6-F6227F0E8C6E}"/>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82840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CARD/CRRBA allocation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200" y="1691640"/>
            <a:ext cx="10406744" cy="4137189"/>
          </a:xfrm>
          <a:noFill/>
        </p:spPr>
        <p:txBody>
          <a:bodyPr>
            <a:normAutofit/>
          </a:bodyPr>
          <a:lstStyle/>
          <a:p>
            <a:pPr marL="285750" indent="-285750">
              <a:buFont typeface="Arial" panose="020B0604020202020204" pitchFamily="34" charset="0"/>
              <a:buChar char="•"/>
            </a:pPr>
            <a:r>
              <a:rPr lang="en-US" dirty="0"/>
              <a:t>ERCOT’s Austin </a:t>
            </a:r>
            <a:r>
              <a:rPr lang="en-US" dirty="0" err="1"/>
              <a:t>Rosel</a:t>
            </a:r>
            <a:r>
              <a:rPr lang="en-US" dirty="0"/>
              <a:t> gave a background and overview of the CARD allocation issues, specifically explaining the new issue raised at WMS of whether the zonal allocation should be eliminated. Andrew Reimers stated that there was not a lot of support for removing the zonal component because it would have a big impact. </a:t>
            </a:r>
          </a:p>
          <a:p>
            <a:pPr marL="285750" indent="-285750">
              <a:buFont typeface="Arial" panose="020B0604020202020204" pitchFamily="34" charset="0"/>
              <a:buChar char="•"/>
            </a:pPr>
            <a:r>
              <a:rPr lang="en-US" dirty="0"/>
              <a:t>Shams Siddiqi explained that after analyzing the impacts of removing the zonal component, he had revised Georgetown’s proposal so that the zonal distribution would not change until the zone is about to reach the zone’s TCOS allocation.</a:t>
            </a:r>
          </a:p>
          <a:p>
            <a:pPr marL="285750" indent="-285750">
              <a:buFont typeface="Arial" panose="020B0604020202020204" pitchFamily="34" charset="0"/>
              <a:buChar char="•"/>
            </a:pPr>
            <a:r>
              <a:rPr lang="en-US" dirty="0"/>
              <a:t>WMWG participants discussed the various proposals and requested additional analysis from ERCOT. ERCOT will present that data either at the January 30 or March 3 </a:t>
            </a:r>
            <a:r>
              <a:rPr lang="en-US"/>
              <a:t>WMWG meeting.</a:t>
            </a:r>
            <a:endParaRPr lang="en-US" dirty="0"/>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048343-1EA9-44C3-883E-652FAAF0713E}">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5374</TotalTime>
  <Words>668</Words>
  <Application>Microsoft Office PowerPoint</Application>
  <PresentationFormat>Widescreen</PresentationFormat>
  <Paragraphs>31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Wingdings</vt:lpstr>
      <vt:lpstr>Custom</vt:lpstr>
      <vt:lpstr>WMWG update to wms January 8, 2025 Blake Holt, WMWG Chair </vt:lpstr>
      <vt:lpstr>AGENDA</vt:lpstr>
      <vt:lpstr>General items</vt:lpstr>
      <vt:lpstr>NPRRS that require more discussion </vt:lpstr>
      <vt:lpstr>NPRRS that require more discussion (cont.) </vt:lpstr>
      <vt:lpstr>NPRR1241: FFSS Availability and hourly standby fee</vt:lpstr>
      <vt:lpstr>CARD/CRRBA allocation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WMWG update to wms January 8, 2025 Blake Holt, WMWG Chair </dc:title>
  <dc:creator>Amanda Frazier</dc:creator>
  <cp:lastModifiedBy>Clifton, Suzy</cp:lastModifiedBy>
  <cp:revision>8</cp:revision>
  <dcterms:created xsi:type="dcterms:W3CDTF">2024-07-23T18:58:17Z</dcterms:created>
  <dcterms:modified xsi:type="dcterms:W3CDTF">2025-01-07T19:23:20Z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2025-01-07T19:23:20Z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4718cdd1-6337-4a46-9def-771470eb72e9</vt:lpwstr>
  </property>
  <property fmtid="{D5CDD505-2E9C-101B-9397-08002B2CF9AE}" pid="10" name="MSIP_Label_7084cbda-52b8-46fb-a7b7-cb5bd465ed85_ContentBits">
    <vt:lpwstr>0</vt:lpwstr>
  </property>
</Properties>
</file>