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90" r:id="rId3"/>
    <p:sldId id="291" r:id="rId4"/>
    <p:sldId id="292" r:id="rId5"/>
    <p:sldId id="293" r:id="rId6"/>
    <p:sldId id="263" r:id="rId7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Inadvertent Gain/Loss/Rescission Historical Volumes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A13BBD9B-3FE1-4A5F-8254-B5F67F0C58A0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02A862F2-CE84-4742-AA60-B2250287EFDA}" type="parTrans" cxnId="{93226AD4-5711-4F11-ACDA-CF5CCFDE2ADB}">
      <dgm:prSet/>
      <dgm:spPr/>
      <dgm:t>
        <a:bodyPr/>
        <a:lstStyle/>
        <a:p>
          <a:endParaRPr lang="en-US"/>
        </a:p>
      </dgm:t>
    </dgm:pt>
    <dgm:pt modelId="{8AC6DDA4-1C36-4509-9BDD-6BD142076566}" type="sibTrans" cxnId="{93226AD4-5711-4F11-ACDA-CF5CCFDE2ADB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6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6ADDD342-DAB9-4F6B-A13E-3701EE9DBE46}" type="presOf" srcId="{A13BBD9B-3FE1-4A5F-8254-B5F67F0C58A0}" destId="{12E172B9-01B0-436D-9684-1CCC8FA3FE5C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5" presId="urn:microsoft.com/office/officeart/2005/8/layout/list1"/>
    <dgm:cxn modelId="{E427EB46-0862-47CB-ABAC-0BEB69228682}" srcId="{FA84BF92-43C6-4E94-A77F-6263E68B6783}" destId="{73A2303A-26ED-4FD9-9481-ACB9C24032D1}" srcOrd="5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6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4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509E9B8E-7733-4486-9282-FE39CD471294}" srcId="{FA84BF92-43C6-4E94-A77F-6263E68B6783}" destId="{38DF35B7-A42D-4DDA-AF53-760F10DC649E}" srcOrd="2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2" presId="urn:microsoft.com/office/officeart/2005/8/layout/list1"/>
    <dgm:cxn modelId="{0C15A097-E8BF-4277-80E5-BF8FD50CA8A6}" srcId="{FA84BF92-43C6-4E94-A77F-6263E68B6783}" destId="{902E5DB1-9418-444A-973A-046629847972}" srcOrd="7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1" presId="urn:microsoft.com/office/officeart/2005/8/layout/list1"/>
    <dgm:cxn modelId="{4FFC70C0-FF0E-4277-A2CC-3233D36682C1}" type="presOf" srcId="{902E5DB1-9418-444A-973A-046629847972}" destId="{12E172B9-01B0-436D-9684-1CCC8FA3FE5C}" srcOrd="0" destOrd="7" presId="urn:microsoft.com/office/officeart/2005/8/layout/list1"/>
    <dgm:cxn modelId="{93226AD4-5711-4F11-ACDA-CF5CCFDE2ADB}" srcId="{FA84BF92-43C6-4E94-A77F-6263E68B6783}" destId="{A13BBD9B-3FE1-4A5F-8254-B5F67F0C58A0}" srcOrd="0" destOrd="0" parTransId="{02A862F2-CE84-4742-AA60-B2250287EFDA}" sibTransId="{8AC6DDA4-1C36-4509-9BDD-6BD142076566}"/>
    <dgm:cxn modelId="{474E0FEA-09FA-4C62-AB15-FA187888ECE5}" type="presOf" srcId="{677379F4-192F-42B3-91B3-2EEAA0E5E5B6}" destId="{12E172B9-01B0-436D-9684-1CCC8FA3FE5C}" srcOrd="0" destOrd="4" presId="urn:microsoft.com/office/officeart/2005/8/layout/list1"/>
    <dgm:cxn modelId="{5CD7EBF0-A7C9-4FB6-B799-AD96D3B0B321}" srcId="{FA84BF92-43C6-4E94-A77F-6263E68B6783}" destId="{97A278A4-40FC-4995-9A4F-92C05947E353}" srcOrd="1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3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3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– Inadvertent Gains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– Inadvertent Gains – </a:t>
          </a:r>
          <a:r>
            <a:rPr lang="en-US" sz="2600" i="1" dirty="0">
              <a:latin typeface="Arial Rounded MT Bold" panose="020F0704030504030204" pitchFamily="34" charset="0"/>
            </a:rPr>
            <a:t>cont.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– Inadvertent Gains – </a:t>
          </a:r>
          <a:r>
            <a:rPr lang="en-US" sz="2600" i="1" dirty="0">
              <a:latin typeface="Arial Rounded MT Bold" panose="020F0704030504030204" pitchFamily="34" charset="0"/>
            </a:rPr>
            <a:t>cont.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Next Meeting – </a:t>
          </a:r>
          <a:r>
            <a:rPr lang="en-US" sz="2600" b="1" dirty="0"/>
            <a:t>Tuesday, January 14th</a:t>
          </a:r>
          <a:endParaRPr lang="en-US" sz="26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24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Elections - Leadership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r>
            <a:rPr lang="en-US" sz="2600" b="1" dirty="0"/>
            <a:t>Tuesday, January 14th @ 1:00 PM </a:t>
          </a:r>
          <a:r>
            <a:rPr lang="en-US" sz="2600" b="1" dirty="0" err="1"/>
            <a:t>WebEx</a:t>
          </a:r>
          <a:r>
            <a:rPr lang="en-US" sz="2600" b="1" dirty="0"/>
            <a:t> Only</a:t>
          </a:r>
          <a:endParaRPr lang="en-US" sz="2600" dirty="0">
            <a:latin typeface="Tenorite" panose="00000500000000000000" pitchFamily="2" charset="0"/>
          </a:endParaRPr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DD2C79BD-43D3-4B26-96C7-8F43C537C38D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–IAL results</a:t>
          </a:r>
        </a:p>
      </dgm:t>
    </dgm:pt>
    <dgm:pt modelId="{B0E95289-E902-441C-8133-0D206B615478}" type="sibTrans" cxnId="{754CFA4E-4854-4D13-AA32-EE1382C59FBA}">
      <dgm:prSet/>
      <dgm:spPr/>
      <dgm:t>
        <a:bodyPr/>
        <a:lstStyle/>
        <a:p>
          <a:endParaRPr lang="en-US"/>
        </a:p>
      </dgm:t>
    </dgm:pt>
    <dgm:pt modelId="{811BB26E-3394-4CE8-973C-B3D79B6E4C2F}" type="parTrans" cxnId="{754CFA4E-4854-4D13-AA32-EE1382C59FBA}">
      <dgm:prSet/>
      <dgm:spPr/>
      <dgm:t>
        <a:bodyPr/>
        <a:lstStyle/>
        <a:p>
          <a:endParaRPr lang="en-US"/>
        </a:p>
      </dgm:t>
    </dgm:pt>
    <dgm:pt modelId="{7E3CE3D7-0D80-401C-9855-D85BF57FA357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</dgm:t>
    </dgm:pt>
    <dgm:pt modelId="{CFCC7EB8-F356-47C6-AF2C-19980325DCE2}" type="parTrans" cxnId="{9A49D060-A430-4E4B-8E47-140E5DE56C1D}">
      <dgm:prSet/>
      <dgm:spPr/>
      <dgm:t>
        <a:bodyPr/>
        <a:lstStyle/>
        <a:p>
          <a:endParaRPr lang="en-US"/>
        </a:p>
      </dgm:t>
    </dgm:pt>
    <dgm:pt modelId="{4A5FFE35-516F-467B-BA2F-7F5171929D96}" type="sibTrans" cxnId="{9A49D060-A430-4E4B-8E47-140E5DE56C1D}">
      <dgm:prSet/>
      <dgm:spPr/>
      <dgm:t>
        <a:bodyPr/>
        <a:lstStyle/>
        <a:p>
          <a:endParaRPr lang="en-US"/>
        </a:p>
      </dgm:t>
    </dgm:pt>
    <dgm:pt modelId="{5BA9DB4A-3C51-4BB5-BB08-906BCC6E24BC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/>
            <a:t>RMG:  Switch Hold language to allow for planned retail outages</a:t>
          </a: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AB6FCA1F-F1C0-4498-81D1-627042D113E2}" type="parTrans" cxnId="{74DE5C7C-1B33-48FB-9C12-A4AE6BFF8EF5}">
      <dgm:prSet/>
      <dgm:spPr/>
      <dgm:t>
        <a:bodyPr/>
        <a:lstStyle/>
        <a:p>
          <a:endParaRPr lang="en-US"/>
        </a:p>
      </dgm:t>
    </dgm:pt>
    <dgm:pt modelId="{DCD2D03E-4F33-4E0C-97BC-154C0739EF85}" type="sibTrans" cxnId="{74DE5C7C-1B33-48FB-9C12-A4AE6BFF8EF5}">
      <dgm:prSet/>
      <dgm:spPr/>
      <dgm:t>
        <a:bodyPr/>
        <a:lstStyle/>
        <a:p>
          <a:endParaRPr lang="en-US"/>
        </a:p>
      </dgm:t>
    </dgm:pt>
    <dgm:pt modelId="{D8106045-C2BD-45F3-8E7E-F57FA7B1DF31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0BB81608-2D1C-44FA-8B2A-329EC9C21E3A}" type="parTrans" cxnId="{CA6720BC-2B64-47AD-AA8B-B0A43C19D291}">
      <dgm:prSet/>
      <dgm:spPr/>
      <dgm:t>
        <a:bodyPr/>
        <a:lstStyle/>
        <a:p>
          <a:endParaRPr lang="en-US"/>
        </a:p>
      </dgm:t>
    </dgm:pt>
    <dgm:pt modelId="{4C151C25-BF57-4453-A64F-3DFBC8CCFA34}" type="sibTrans" cxnId="{CA6720BC-2B64-47AD-AA8B-B0A43C19D291}">
      <dgm:prSet/>
      <dgm:spPr/>
      <dgm:t>
        <a:bodyPr/>
        <a:lstStyle/>
        <a:p>
          <a:endParaRPr lang="en-US"/>
        </a:p>
      </dgm:t>
    </dgm:pt>
    <dgm:pt modelId="{9F2D12B1-7992-4157-9C65-202377B6EF59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9558F7B9-1E7A-48D9-BE32-94BA48BD9806}" type="parTrans" cxnId="{AD773166-A64A-48F6-A582-D25627C6143D}">
      <dgm:prSet/>
      <dgm:spPr/>
      <dgm:t>
        <a:bodyPr/>
        <a:lstStyle/>
        <a:p>
          <a:endParaRPr lang="en-US"/>
        </a:p>
      </dgm:t>
    </dgm:pt>
    <dgm:pt modelId="{8AA2F5CF-1B03-4DCB-9596-10A1F6C0C21D}" type="sibTrans" cxnId="{AD773166-A64A-48F6-A582-D25627C6143D}">
      <dgm:prSet/>
      <dgm:spPr/>
      <dgm:t>
        <a:bodyPr/>
        <a:lstStyle/>
        <a:p>
          <a:endParaRPr lang="en-US"/>
        </a:p>
      </dgm:t>
    </dgm:pt>
    <dgm:pt modelId="{8E30216A-8AE4-48BE-911E-96186420BA5F}">
      <dgm:prSet custT="1"/>
      <dgm:spPr/>
      <dgm:t>
        <a:bodyPr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Critical Care Flags – </a:t>
          </a:r>
          <a:r>
            <a:rPr lang="en-US" sz="1800" dirty="0"/>
            <a:t>process to re-establish post an IGL</a:t>
          </a: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35115DE8-4AAC-489B-BEAA-1EE59B84A484}" type="sibTrans" cxnId="{933C774E-CBA9-4D14-95B4-21565E869BCB}">
      <dgm:prSet/>
      <dgm:spPr/>
      <dgm:t>
        <a:bodyPr/>
        <a:lstStyle/>
        <a:p>
          <a:endParaRPr lang="en-US"/>
        </a:p>
      </dgm:t>
    </dgm:pt>
    <dgm:pt modelId="{BF8BA495-E26B-4A6B-8DDA-BF27B1889EFD}" type="parTrans" cxnId="{933C774E-CBA9-4D14-95B4-21565E869BCB}">
      <dgm:prSet/>
      <dgm:spPr/>
      <dgm:t>
        <a:bodyPr/>
        <a:lstStyle/>
        <a:p>
          <a:endParaRPr lang="en-US"/>
        </a:p>
      </dgm:t>
    </dgm:pt>
    <dgm:pt modelId="{6890DBD5-9723-4B25-B866-C980206DE63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Goals &amp; Accomplishments</a:t>
          </a:r>
        </a:p>
      </dgm:t>
    </dgm:pt>
    <dgm:pt modelId="{954FA048-30A5-4367-8E2A-BEDC7892C639}" type="parTrans" cxnId="{DA835D0C-2DE9-4393-BBA3-3489207E00D7}">
      <dgm:prSet/>
      <dgm:spPr/>
      <dgm:t>
        <a:bodyPr/>
        <a:lstStyle/>
        <a:p>
          <a:endParaRPr lang="en-US"/>
        </a:p>
      </dgm:t>
    </dgm:pt>
    <dgm:pt modelId="{907A9CEF-5579-4E20-ABE0-777D877EE920}" type="sibTrans" cxnId="{DA835D0C-2DE9-4393-BBA3-3489207E00D7}">
      <dgm:prSet/>
      <dgm:spPr/>
      <dgm:t>
        <a:bodyPr/>
        <a:lstStyle/>
        <a:p>
          <a:endParaRPr lang="en-US"/>
        </a:p>
      </dgm:t>
    </dgm:pt>
    <dgm:pt modelId="{3B22BA84-BA41-4BD0-9977-518D5167128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</dgm:t>
    </dgm:pt>
    <dgm:pt modelId="{A70C627F-A7A7-4C70-AD82-78F4CB5C634B}" type="parTrans" cxnId="{E1E78A0B-7F80-434E-AF75-C1EAE98EDF7E}">
      <dgm:prSet/>
      <dgm:spPr/>
      <dgm:t>
        <a:bodyPr/>
        <a:lstStyle/>
        <a:p>
          <a:endParaRPr lang="en-US"/>
        </a:p>
      </dgm:t>
    </dgm:pt>
    <dgm:pt modelId="{07F49020-D7E4-4CED-8312-D67E6CB8A9DE}" type="sibTrans" cxnId="{E1E78A0B-7F80-434E-AF75-C1EAE98EDF7E}">
      <dgm:prSet/>
      <dgm:spPr/>
      <dgm:t>
        <a:bodyPr/>
        <a:lstStyle/>
        <a:p>
          <a:endParaRPr lang="en-US"/>
        </a:p>
      </dgm:t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285015" custLinFactNeighborX="-100000" custLinFactNeighborY="-9406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15612" custLinFactY="3301" custLinFactNeighborY="100000">
        <dgm:presLayoutVars>
          <dgm:bulletEnabled val="1"/>
        </dgm:presLayoutVars>
      </dgm:prSet>
      <dgm:spPr/>
    </dgm:pt>
  </dgm:ptLst>
  <dgm:cxnLst>
    <dgm:cxn modelId="{E1E78A0B-7F80-434E-AF75-C1EAE98EDF7E}" srcId="{D2506135-395C-47B0-8DA9-C3F76649FF22}" destId="{3B22BA84-BA41-4BD0-9977-518D5167128A}" srcOrd="2" destOrd="0" parTransId="{A70C627F-A7A7-4C70-AD82-78F4CB5C634B}" sibTransId="{07F49020-D7E4-4CED-8312-D67E6CB8A9DE}"/>
    <dgm:cxn modelId="{DA835D0C-2DE9-4393-BBA3-3489207E00D7}" srcId="{D2506135-395C-47B0-8DA9-C3F76649FF22}" destId="{6890DBD5-9723-4B25-B866-C980206DE63F}" srcOrd="5" destOrd="0" parTransId="{954FA048-30A5-4367-8E2A-BEDC7892C639}" sibTransId="{907A9CEF-5579-4E20-ABE0-777D877EE920}"/>
    <dgm:cxn modelId="{E3B3E10E-C95C-451A-A667-F2352EA5E482}" type="presOf" srcId="{DC6638E4-C934-442B-9486-32BCEBBF301B}" destId="{5FD4668F-81DD-421E-9924-50274E363CDB}" srcOrd="0" destOrd="0" presId="urn:microsoft.com/office/officeart/2005/8/layout/list1"/>
    <dgm:cxn modelId="{FF47E610-8108-4CF2-A294-DCB652E90F5B}" srcId="{3B22BA84-BA41-4BD0-9977-518D5167128A}" destId="{F4442908-9FC7-4167-9B10-7F40337E004E}" srcOrd="0" destOrd="0" parTransId="{5E884D67-B5C7-4191-A5DE-52A457D75071}" sibTransId="{08EE3E14-3055-4699-87E9-1C905EB88ED8}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9A49D060-A430-4E4B-8E47-140E5DE56C1D}" srcId="{3B22BA84-BA41-4BD0-9977-518D5167128A}" destId="{7E3CE3D7-0D80-401C-9855-D85BF57FA357}" srcOrd="1" destOrd="0" parTransId="{CFCC7EB8-F356-47C6-AF2C-19980325DCE2}" sibTransId="{4A5FFE35-516F-467B-BA2F-7F5171929D96}"/>
    <dgm:cxn modelId="{B33B4B41-F48F-4F34-8054-D815D218B290}" type="presOf" srcId="{A00CC55C-C72B-47E2-9AE1-1FA65D7AAADD}" destId="{5FD4668F-81DD-421E-9924-50274E363CDB}" srcOrd="0" destOrd="12" presId="urn:microsoft.com/office/officeart/2005/8/layout/list1"/>
    <dgm:cxn modelId="{95676564-707A-49FD-A4E9-339FEBDB98E8}" type="presOf" srcId="{DD2C79BD-43D3-4B26-96C7-8F43C537C38D}" destId="{5FD4668F-81DD-421E-9924-50274E363CDB}" srcOrd="0" destOrd="9" presId="urn:microsoft.com/office/officeart/2005/8/layout/list1"/>
    <dgm:cxn modelId="{AD773166-A64A-48F6-A582-D25627C6143D}" srcId="{D2506135-395C-47B0-8DA9-C3F76649FF22}" destId="{9F2D12B1-7992-4157-9C65-202377B6EF59}" srcOrd="0" destOrd="0" parTransId="{9558F7B9-1E7A-48D9-BE32-94BA48BD9806}" sibTransId="{8AA2F5CF-1B03-4DCB-9596-10A1F6C0C21D}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933C774E-CBA9-4D14-95B4-21565E869BCB}" srcId="{D2506135-395C-47B0-8DA9-C3F76649FF22}" destId="{8E30216A-8AE4-48BE-911E-96186420BA5F}" srcOrd="3" destOrd="0" parTransId="{BF8BA495-E26B-4A6B-8DDA-BF27B1889EFD}" sibTransId="{35115DE8-4AAC-489B-BEAA-1EE59B84A484}"/>
    <dgm:cxn modelId="{754CFA4E-4854-4D13-AA32-EE1382C59FBA}" srcId="{D2506135-395C-47B0-8DA9-C3F76649FF22}" destId="{DD2C79BD-43D3-4B26-96C7-8F43C537C38D}" srcOrd="4" destOrd="0" parTransId="{811BB26E-3394-4CE8-973C-B3D79B6E4C2F}" sibTransId="{B0E95289-E902-441C-8133-0D206B615478}"/>
    <dgm:cxn modelId="{D0246F53-2245-438D-B8C7-DA368C381448}" srcId="{D2506135-395C-47B0-8DA9-C3F76649FF22}" destId="{F673FA59-847C-4E39-BDD5-6490E0B76FFF}" srcOrd="1" destOrd="0" parTransId="{A6EC6619-51AE-47DB-9DE1-15442D21F27F}" sibTransId="{351088E2-0A40-4A02-B27E-8A203A6453FF}"/>
    <dgm:cxn modelId="{0DFE5457-DF24-4FA4-9A2A-107980BFEBCB}" type="presOf" srcId="{5BA9DB4A-3C51-4BB5-BB08-906BCC6E24BC}" destId="{5FD4668F-81DD-421E-9924-50274E363CDB}" srcOrd="0" destOrd="7" presId="urn:microsoft.com/office/officeart/2005/8/layout/list1"/>
    <dgm:cxn modelId="{F681BC58-D634-45B3-B365-FD64DEE71DD3}" type="presOf" srcId="{6890DBD5-9723-4B25-B866-C980206DE63F}" destId="{5FD4668F-81DD-421E-9924-50274E363CDB}" srcOrd="0" destOrd="1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4DE5C7C-1B33-48FB-9C12-A4AE6BFF8EF5}" srcId="{3B22BA84-BA41-4BD0-9977-518D5167128A}" destId="{5BA9DB4A-3C51-4BB5-BB08-906BCC6E24BC}" srcOrd="2" destOrd="0" parTransId="{AB6FCA1F-F1C0-4498-81D1-627042D113E2}" sibTransId="{DCD2D03E-4F33-4E0C-97BC-154C0739EF85}"/>
    <dgm:cxn modelId="{F3DC8182-5051-4644-BE2C-AEB2F934CA26}" type="presOf" srcId="{F4442908-9FC7-4167-9B10-7F40337E004E}" destId="{5FD4668F-81DD-421E-9924-50274E363CDB}" srcOrd="0" destOrd="5" presId="urn:microsoft.com/office/officeart/2005/8/layout/list1"/>
    <dgm:cxn modelId="{7BAD6F87-D78C-4D53-8371-A8E911B054E7}" type="presOf" srcId="{D8106045-C2BD-45F3-8E7E-F57FA7B1DF31}" destId="{5FD4668F-81DD-421E-9924-50274E363CDB}" srcOrd="0" destOrd="11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6EB03C9C-88F0-411D-B1D1-672A5EF400C9}" type="presOf" srcId="{8E30216A-8AE4-48BE-911E-96186420BA5F}" destId="{5FD4668F-81DD-421E-9924-50274E363CDB}" srcOrd="0" destOrd="8" presId="urn:microsoft.com/office/officeart/2005/8/layout/list1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059EC2B2-EA88-44BC-B92E-C4B190B1309C}" type="presOf" srcId="{9F2D12B1-7992-4157-9C65-202377B6EF59}" destId="{5FD4668F-81DD-421E-9924-50274E363CDB}" srcOrd="0" destOrd="2" presId="urn:microsoft.com/office/officeart/2005/8/layout/list1"/>
    <dgm:cxn modelId="{CA6720BC-2B64-47AD-AA8B-B0A43C19D291}" srcId="{6890DBD5-9723-4B25-B866-C980206DE63F}" destId="{D8106045-C2BD-45F3-8E7E-F57FA7B1DF31}" srcOrd="0" destOrd="0" parTransId="{0BB81608-2D1C-44FA-8B2A-329EC9C21E3A}" sibTransId="{4C151C25-BF57-4453-A64F-3DFBC8CCFA34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B757C7CD-E0BB-49FC-9D0B-8CB0694A683B}" type="presOf" srcId="{7E3CE3D7-0D80-401C-9855-D85BF57FA357}" destId="{5FD4668F-81DD-421E-9924-50274E363CDB}" srcOrd="0" destOrd="6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2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29723EB-A6DE-4B5B-B6C5-7915FAA89B52}" type="presOf" srcId="{3B22BA84-BA41-4BD0-9977-518D5167128A}" destId="{5FD4668F-81DD-421E-9924-50274E363CDB}" srcOrd="0" destOrd="4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29647" cy="433277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541528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1329647" cy="4332772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9673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Inadvertent Gain/Loss/Rescission Historical Volumes</a:t>
          </a:r>
        </a:p>
      </dsp:txBody>
      <dsp:txXfrm>
        <a:off x="0" y="0"/>
        <a:ext cx="10829645" cy="9673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0694023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75" tIns="354076" rIns="82997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0694023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222072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46" tIns="0" rIns="282946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– Inadvertent Gains</a:t>
          </a:r>
        </a:p>
      </dsp:txBody>
      <dsp:txXfrm>
        <a:off x="0" y="0"/>
        <a:ext cx="10222072" cy="63250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0694023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75" tIns="354076" rIns="82997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0694023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222072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46" tIns="0" rIns="282946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– Inadvertent Gains – </a:t>
          </a:r>
          <a:r>
            <a:rPr lang="en-US" sz="2600" i="1" kern="1200" dirty="0">
              <a:latin typeface="Arial Rounded MT Bold" panose="020F0704030504030204" pitchFamily="34" charset="0"/>
            </a:rPr>
            <a:t>cont.</a:t>
          </a:r>
        </a:p>
      </dsp:txBody>
      <dsp:txXfrm>
        <a:off x="0" y="0"/>
        <a:ext cx="10222072" cy="63250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0694023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75" tIns="354076" rIns="82997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0694023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222072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46" tIns="0" rIns="282946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– Inadvertent Gains – </a:t>
          </a:r>
          <a:r>
            <a:rPr lang="en-US" sz="2600" i="1" kern="1200" dirty="0">
              <a:latin typeface="Arial Rounded MT Bold" panose="020F0704030504030204" pitchFamily="34" charset="0"/>
            </a:rPr>
            <a:t>cont.</a:t>
          </a:r>
        </a:p>
      </dsp:txBody>
      <dsp:txXfrm>
        <a:off x="0" y="0"/>
        <a:ext cx="10222072" cy="6325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339002"/>
          <a:ext cx="11329646" cy="52056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70138" rIns="879306" bIns="184912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r>
            <a:rPr lang="en-US" sz="2600" b="1" kern="1200" dirty="0"/>
            <a:t>Tuesday, January 14th @ 1:00 PM </a:t>
          </a:r>
          <a:r>
            <a:rPr lang="en-US" sz="2600" b="1" kern="1200" dirty="0" err="1"/>
            <a:t>WebEx</a:t>
          </a:r>
          <a:r>
            <a:rPr lang="en-US" sz="2600" b="1" kern="1200" dirty="0"/>
            <a:t> Only</a:t>
          </a:r>
          <a:endParaRPr lang="en-US" sz="2600" kern="1200" dirty="0">
            <a:latin typeface="Tenorite" panose="00000500000000000000" pitchFamily="2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Elections - Leadership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RMG:  Switch Hold language to allow for planned retail outages</a:t>
          </a: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Critical Care Flags – </a:t>
          </a:r>
          <a:r>
            <a:rPr lang="en-US" sz="1800" kern="1200" dirty="0"/>
            <a:t>process to re-establish post an IGL</a:t>
          </a: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–IAL results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Goals &amp; Accomplishments</a:t>
          </a:r>
        </a:p>
        <a:p>
          <a:pPr marL="514350" lvl="3" indent="-171450" algn="just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339002"/>
        <a:ext cx="11329646" cy="520560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40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Next Meeting – </a:t>
          </a:r>
          <a:r>
            <a:rPr lang="en-US" sz="2600" b="1" kern="1200" dirty="0"/>
            <a:t>Tuesday, January 14th</a:t>
          </a:r>
          <a:endParaRPr lang="en-US" sz="26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406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pngall.com/happy-new-year-word-png/download/28042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January 7th, 2025</a:t>
            </a:r>
          </a:p>
        </p:txBody>
      </p:sp>
      <p:pic>
        <p:nvPicPr>
          <p:cNvPr id="9" name="Picture 8" descr="A gold streamers and text">
            <a:extLst>
              <a:ext uri="{FF2B5EF4-FFF2-40B4-BE49-F238E27FC236}">
                <a16:creationId xmlns:a16="http://schemas.microsoft.com/office/drawing/2014/main" id="{680DE46A-F245-BE7D-FA9B-2CFCF3A70E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921375" y="35744"/>
            <a:ext cx="4080521" cy="311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8B044-54C8-820F-CC95-BE7F62E60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5BDEB8-6551-49BC-51BE-C668772EC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3AB27EB-4D1B-0004-C4E7-04E67E1719A7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5414BE-F23A-EC9A-2C73-7F214DADB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AB24BFB0-2F21-6BE6-BE00-6FFA8CEF31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360727"/>
              </p:ext>
            </p:extLst>
          </p:nvPr>
        </p:nvGraphicFramePr>
        <p:xfrm>
          <a:off x="755855" y="914550"/>
          <a:ext cx="11329647" cy="4949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95C8671-7C31-A657-D41A-6AB1F12F84F4}"/>
              </a:ext>
            </a:extLst>
          </p:cNvPr>
          <p:cNvSpPr txBox="1"/>
          <p:nvPr/>
        </p:nvSpPr>
        <p:spPr>
          <a:xfrm>
            <a:off x="7829554" y="2627130"/>
            <a:ext cx="4102449" cy="230832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dirty="0"/>
              <a:t>ERCOT MarkeTrak/IGL training started in mid 2015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dirty="0"/>
              <a:t>RMGRR 152 modified date change/cancellation evaluation window effective 8/1/2018</a:t>
            </a:r>
          </a:p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en-US" dirty="0"/>
              <a:t>RMGRR 170 modified acceptable applications of IGL uses effective 1/1/2023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E7778A-99B6-61FC-B41B-8FEDB21E6EC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120" y="1961005"/>
            <a:ext cx="7230796" cy="433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775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EF8D1-D623-30F8-57A6-518F66F4D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409615B-4D24-3564-2F0D-6DEAFEC11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93538B46-AB38-094D-700E-C592A26ADE06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6687F-4FBD-EED6-BED5-7F5E1E07B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C9FC2102-A4DC-E625-E264-C0CF60A90C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6719461"/>
              </p:ext>
            </p:extLst>
          </p:nvPr>
        </p:nvGraphicFramePr>
        <p:xfrm>
          <a:off x="755855" y="914549"/>
          <a:ext cx="10694023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EDD9D40-9360-8044-625C-58EAFE218F29}"/>
              </a:ext>
            </a:extLst>
          </p:cNvPr>
          <p:cNvSpPr txBox="1"/>
          <p:nvPr/>
        </p:nvSpPr>
        <p:spPr>
          <a:xfrm>
            <a:off x="1719470" y="5046954"/>
            <a:ext cx="7793755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i="1" dirty="0"/>
              <a:t>2 – 3.5% of IAGs are unexecuted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70% of IAGs are submitted within 7 days of OTRAN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Sweet spot is ~1-3 days of OTRAN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Only 11-13% of IAGs are submitted &gt; 30 days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28% of IAGs are submitted same day or next day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D7FB1B-4AE0-8D3F-D780-E1FB22072D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0541" y="1787004"/>
            <a:ext cx="1180465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08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970260-C6FB-6769-9C67-784D76D759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1A3F414-CE2E-3389-013A-B26E1DD26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F44F8D54-8BDD-18FC-E88C-56CF2B3669B4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1EAD1E-2298-90AC-D12F-CC05EAB59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BC018D36-19AA-365F-7F2B-3B9E7BFCE96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0490894"/>
              </p:ext>
            </p:extLst>
          </p:nvPr>
        </p:nvGraphicFramePr>
        <p:xfrm>
          <a:off x="755855" y="914549"/>
          <a:ext cx="10694023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639277E-25A4-F148-24D5-E360FA2F25C8}"/>
              </a:ext>
            </a:extLst>
          </p:cNvPr>
          <p:cNvSpPr txBox="1"/>
          <p:nvPr/>
        </p:nvSpPr>
        <p:spPr>
          <a:xfrm>
            <a:off x="1331972" y="4709117"/>
            <a:ext cx="9528056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97% of completed IAGs, CRs reach agreement withing 7 days once acknowledged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50-56% of IAGs reach agreement same day MT is acknowledged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b="1" i="1" u="sng" dirty="0">
                <a:solidFill>
                  <a:srgbClr val="FF0000"/>
                </a:solidFill>
              </a:rPr>
              <a:t>NEW WORKFLOW expectations</a:t>
            </a:r>
            <a:r>
              <a:rPr lang="en-US" b="1" dirty="0">
                <a:solidFill>
                  <a:srgbClr val="FF0000"/>
                </a:solidFill>
              </a:rPr>
              <a:t>: 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IAGs:  </a:t>
            </a:r>
            <a:r>
              <a:rPr lang="en-US" i="1" dirty="0">
                <a:solidFill>
                  <a:srgbClr val="FF0000"/>
                </a:solidFill>
              </a:rPr>
              <a:t>BDMVIs should be send immediately upon agreement of CRs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IALs:  </a:t>
            </a:r>
            <a:r>
              <a:rPr lang="en-US" i="1" dirty="0">
                <a:solidFill>
                  <a:srgbClr val="FF0000"/>
                </a:solidFill>
              </a:rPr>
              <a:t>BDMVIs should be submitted within 2 days of agreement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E73B23-3613-35AB-43F6-460A0D74C7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675" y="1681008"/>
            <a:ext cx="11804650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9882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5A739-9280-55DB-C2EE-A3F337F72D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78D0CE0-DC4C-2428-1977-25B888F60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780F2E0-CAE6-E3C6-26EC-A34B82044FB4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D81C1A-206D-77FB-CDF7-D0C1FA61B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7BCCB553-0BDB-D018-78F4-3C410450BF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8167625"/>
              </p:ext>
            </p:extLst>
          </p:nvPr>
        </p:nvGraphicFramePr>
        <p:xfrm>
          <a:off x="755855" y="914549"/>
          <a:ext cx="10694023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0865E4B-E460-2D52-5F0F-D9C44DD5719A}"/>
              </a:ext>
            </a:extLst>
          </p:cNvPr>
          <p:cNvSpPr txBox="1"/>
          <p:nvPr/>
        </p:nvSpPr>
        <p:spPr>
          <a:xfrm>
            <a:off x="7378148" y="3910993"/>
            <a:ext cx="472108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92 - 95% of IAGs are resolved within 21 days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dirty="0"/>
              <a:t>47 – 60% are resolved within 7 days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A8A8D8-3591-622B-6F05-AEBA3B8862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3675" y="1681008"/>
            <a:ext cx="11804650" cy="2984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620D514-7867-E7C3-FC64-10A835BA56F9}"/>
              </a:ext>
            </a:extLst>
          </p:cNvPr>
          <p:cNvSpPr txBox="1"/>
          <p:nvPr/>
        </p:nvSpPr>
        <p:spPr>
          <a:xfrm>
            <a:off x="654326" y="4807660"/>
            <a:ext cx="10883348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solidFill>
                  <a:srgbClr val="FF0000"/>
                </a:solidFill>
              </a:rPr>
              <a:t>GOALS of Analysis: 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i="1" dirty="0">
                <a:solidFill>
                  <a:srgbClr val="FF0000"/>
                </a:solidFill>
              </a:rPr>
              <a:t>Provide awareness to REPs of MarkeTrak performance in comparison to peers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i="1" dirty="0">
                <a:solidFill>
                  <a:srgbClr val="FF0000"/>
                </a:solidFill>
              </a:rPr>
              <a:t>As each REP evaluates own processes, ability to identify opportunities for improvement</a:t>
            </a:r>
          </a:p>
          <a:p>
            <a:pPr marL="285750" indent="-285750" algn="ctr">
              <a:buFont typeface="Wingdings" panose="05000000000000000000" pitchFamily="2" charset="2"/>
              <a:buChar char="ü"/>
            </a:pPr>
            <a:r>
              <a:rPr lang="en-US" i="1" dirty="0">
                <a:solidFill>
                  <a:srgbClr val="FF0000"/>
                </a:solidFill>
              </a:rPr>
              <a:t>Establish benchmarks before and after implementation of TXSETv5.0/SCR817 improvements to validate changes</a:t>
            </a:r>
          </a:p>
        </p:txBody>
      </p:sp>
    </p:spTree>
    <p:extLst>
      <p:ext uri="{BB962C8B-B14F-4D97-AF65-F5344CB8AC3E}">
        <p14:creationId xmlns:p14="http://schemas.microsoft.com/office/powerpoint/2010/main" val="399509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9332635"/>
              </p:ext>
            </p:extLst>
          </p:nvPr>
        </p:nvGraphicFramePr>
        <p:xfrm>
          <a:off x="478555" y="1165299"/>
          <a:ext cx="11329646" cy="5544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11529</TotalTime>
  <Words>293</Words>
  <Application>Microsoft Office PowerPoint</Application>
  <PresentationFormat>Widescreen</PresentationFormat>
  <Paragraphs>42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384</cp:revision>
  <dcterms:created xsi:type="dcterms:W3CDTF">2019-02-27T15:25:50Z</dcterms:created>
  <dcterms:modified xsi:type="dcterms:W3CDTF">2025-01-02T16:40:54Z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2024-08-05T13:42:42Z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8e471e68-1c84-4705-bd16-705128988bf8</vt:lpwstr>
  </property>
  <property fmtid="{D5CDD505-2E9C-101B-9397-08002B2CF9AE}" pid="15" name="MSIP_Label_7084cbda-52b8-46fb-a7b7-cb5bd465ed85_ContentBits">
    <vt:lpwstr>0</vt:lpwstr>
  </property>
</Properties>
</file>