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3.xml" ContentType="application/vnd.openxmlformats-officedocument.presentationml.notesSl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4.xml" ContentType="application/vnd.openxmlformats-officedocument.presentationml.notesSlid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  <p:sldMasterId id="2147483651" r:id="rId6"/>
  </p:sldMasterIdLst>
  <p:notesMasterIdLst>
    <p:notesMasterId r:id="rId13"/>
  </p:notesMasterIdLst>
  <p:handoutMasterIdLst>
    <p:handoutMasterId r:id="rId14"/>
  </p:handoutMasterIdLst>
  <p:sldIdLst>
    <p:sldId id="260" r:id="rId7"/>
    <p:sldId id="257" r:id="rId8"/>
    <p:sldId id="265" r:id="rId9"/>
    <p:sldId id="268" r:id="rId10"/>
    <p:sldId id="266" r:id="rId11"/>
    <p:sldId id="267" r:id="rId12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745" autoAdjust="0"/>
    <p:restoredTop sz="90129" autoAdjust="0"/>
  </p:normalViewPr>
  <p:slideViewPr>
    <p:cSldViewPr showGuides="1">
      <p:cViewPr varScale="1">
        <p:scale>
          <a:sx n="102" d="100"/>
          <a:sy n="102" d="100"/>
        </p:scale>
        <p:origin x="1404" y="96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5" Type="http://schemas.openxmlformats.org/officeDocument/2006/relationships/slideMaster" Target="slideMasters/slideMaster2.xml"/><Relationship Id="rId15" Type="http://schemas.openxmlformats.org/officeDocument/2006/relationships/presProps" Target="presProps.xml"/><Relationship Id="rId10" Type="http://schemas.openxmlformats.org/officeDocument/2006/relationships/slide" Target="slides/slide4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handoutMaster" Target="handoutMasters/handoutMaster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200" b="0" i="0" u="none" strike="noStrike" kern="1200" cap="none" spc="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pPr>
            <a:r>
              <a:rPr lang="en-US" dirty="0"/>
              <a:t>Historical Performance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200" b="0" i="0" u="none" strike="noStrike" kern="1200" cap="none" spc="0" normalizeH="0" baseline="0">
              <a:solidFill>
                <a:schemeClr val="tx1">
                  <a:lumMod val="65000"/>
                  <a:lumOff val="35000"/>
                </a:schemeClr>
              </a:solidFill>
              <a:latin typeface="+mj-lt"/>
              <a:ea typeface="+mj-ea"/>
              <a:cs typeface="+mj-cs"/>
            </a:defRPr>
          </a:pPr>
          <a:endParaRPr lang="en-US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QueryDetail</c:v>
                </c:pt>
              </c:strCache>
            </c:strRef>
          </c:tx>
          <c:spPr>
            <a:ln w="3810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strRef>
              <c:f>Sheet1!$A$16:$A$27</c:f>
              <c:strCache>
                <c:ptCount val="12"/>
                <c:pt idx="0">
                  <c:v>2024/01</c:v>
                </c:pt>
                <c:pt idx="1">
                  <c:v>2024/02</c:v>
                </c:pt>
                <c:pt idx="2">
                  <c:v>2024/03</c:v>
                </c:pt>
                <c:pt idx="3">
                  <c:v>2024/04</c:v>
                </c:pt>
                <c:pt idx="4">
                  <c:v>2024/05</c:v>
                </c:pt>
                <c:pt idx="5">
                  <c:v>2024/06</c:v>
                </c:pt>
                <c:pt idx="6">
                  <c:v>2024/07</c:v>
                </c:pt>
                <c:pt idx="7">
                  <c:v>2024/08</c:v>
                </c:pt>
                <c:pt idx="8">
                  <c:v>2024/09</c:v>
                </c:pt>
                <c:pt idx="9">
                  <c:v>2024/10</c:v>
                </c:pt>
                <c:pt idx="10">
                  <c:v>2024/11</c:v>
                </c:pt>
                <c:pt idx="11">
                  <c:v>2025/12</c:v>
                </c:pt>
              </c:strCache>
            </c:strRef>
          </c:cat>
          <c:val>
            <c:numRef>
              <c:f>Sheet1!$B$16:$B$27</c:f>
              <c:numCache>
                <c:formatCode>General</c:formatCode>
                <c:ptCount val="12"/>
                <c:pt idx="0">
                  <c:v>0.41</c:v>
                </c:pt>
                <c:pt idx="1">
                  <c:v>0.4</c:v>
                </c:pt>
                <c:pt idx="2">
                  <c:v>0.32</c:v>
                </c:pt>
                <c:pt idx="3">
                  <c:v>0.24</c:v>
                </c:pt>
                <c:pt idx="4">
                  <c:v>0.24</c:v>
                </c:pt>
                <c:pt idx="5">
                  <c:v>0.26</c:v>
                </c:pt>
                <c:pt idx="6">
                  <c:v>0.22</c:v>
                </c:pt>
                <c:pt idx="7">
                  <c:v>0.22</c:v>
                </c:pt>
                <c:pt idx="8">
                  <c:v>0.31</c:v>
                </c:pt>
                <c:pt idx="9">
                  <c:v>0.28999999999999998</c:v>
                </c:pt>
                <c:pt idx="10">
                  <c:v>0.27</c:v>
                </c:pt>
                <c:pt idx="11">
                  <c:v>0.21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14CD-4206-A26E-620836DBFDFF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QueryList</c:v>
                </c:pt>
              </c:strCache>
            </c:strRef>
          </c:tx>
          <c:spPr>
            <a:ln w="38100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strRef>
              <c:f>Sheet1!$A$16:$A$27</c:f>
              <c:strCache>
                <c:ptCount val="12"/>
                <c:pt idx="0">
                  <c:v>2024/01</c:v>
                </c:pt>
                <c:pt idx="1">
                  <c:v>2024/02</c:v>
                </c:pt>
                <c:pt idx="2">
                  <c:v>2024/03</c:v>
                </c:pt>
                <c:pt idx="3">
                  <c:v>2024/04</c:v>
                </c:pt>
                <c:pt idx="4">
                  <c:v>2024/05</c:v>
                </c:pt>
                <c:pt idx="5">
                  <c:v>2024/06</c:v>
                </c:pt>
                <c:pt idx="6">
                  <c:v>2024/07</c:v>
                </c:pt>
                <c:pt idx="7">
                  <c:v>2024/08</c:v>
                </c:pt>
                <c:pt idx="8">
                  <c:v>2024/09</c:v>
                </c:pt>
                <c:pt idx="9">
                  <c:v>2024/10</c:v>
                </c:pt>
                <c:pt idx="10">
                  <c:v>2024/11</c:v>
                </c:pt>
                <c:pt idx="11">
                  <c:v>2025/12</c:v>
                </c:pt>
              </c:strCache>
            </c:strRef>
          </c:cat>
          <c:val>
            <c:numRef>
              <c:f>Sheet1!$C$16:$C$27</c:f>
              <c:numCache>
                <c:formatCode>General</c:formatCode>
                <c:ptCount val="12"/>
                <c:pt idx="0">
                  <c:v>2.14</c:v>
                </c:pt>
                <c:pt idx="1">
                  <c:v>1.94</c:v>
                </c:pt>
                <c:pt idx="2">
                  <c:v>1.77</c:v>
                </c:pt>
                <c:pt idx="3">
                  <c:v>0.56999999999999995</c:v>
                </c:pt>
                <c:pt idx="4">
                  <c:v>0.66</c:v>
                </c:pt>
                <c:pt idx="5">
                  <c:v>0.69</c:v>
                </c:pt>
                <c:pt idx="6">
                  <c:v>0.99</c:v>
                </c:pt>
                <c:pt idx="7">
                  <c:v>1.1000000000000001</c:v>
                </c:pt>
                <c:pt idx="8">
                  <c:v>1.33</c:v>
                </c:pt>
                <c:pt idx="9">
                  <c:v>0.97</c:v>
                </c:pt>
                <c:pt idx="10">
                  <c:v>0.92</c:v>
                </c:pt>
                <c:pt idx="11">
                  <c:v>1.05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14CD-4206-A26E-620836DBFDFF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Update</c:v>
                </c:pt>
              </c:strCache>
            </c:strRef>
          </c:tx>
          <c:spPr>
            <a:ln w="38100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cat>
            <c:strRef>
              <c:f>Sheet1!$A$16:$A$27</c:f>
              <c:strCache>
                <c:ptCount val="12"/>
                <c:pt idx="0">
                  <c:v>2024/01</c:v>
                </c:pt>
                <c:pt idx="1">
                  <c:v>2024/02</c:v>
                </c:pt>
                <c:pt idx="2">
                  <c:v>2024/03</c:v>
                </c:pt>
                <c:pt idx="3">
                  <c:v>2024/04</c:v>
                </c:pt>
                <c:pt idx="4">
                  <c:v>2024/05</c:v>
                </c:pt>
                <c:pt idx="5">
                  <c:v>2024/06</c:v>
                </c:pt>
                <c:pt idx="6">
                  <c:v>2024/07</c:v>
                </c:pt>
                <c:pt idx="7">
                  <c:v>2024/08</c:v>
                </c:pt>
                <c:pt idx="8">
                  <c:v>2024/09</c:v>
                </c:pt>
                <c:pt idx="9">
                  <c:v>2024/10</c:v>
                </c:pt>
                <c:pt idx="10">
                  <c:v>2024/11</c:v>
                </c:pt>
                <c:pt idx="11">
                  <c:v>2025/12</c:v>
                </c:pt>
              </c:strCache>
            </c:strRef>
          </c:cat>
          <c:val>
            <c:numRef>
              <c:f>Sheet1!$D$16:$D$27</c:f>
              <c:numCache>
                <c:formatCode>General</c:formatCode>
                <c:ptCount val="12"/>
                <c:pt idx="0">
                  <c:v>0.61</c:v>
                </c:pt>
                <c:pt idx="1">
                  <c:v>0.6</c:v>
                </c:pt>
                <c:pt idx="2">
                  <c:v>0.53</c:v>
                </c:pt>
                <c:pt idx="3">
                  <c:v>0.35</c:v>
                </c:pt>
                <c:pt idx="4">
                  <c:v>0.35</c:v>
                </c:pt>
                <c:pt idx="5">
                  <c:v>0.63</c:v>
                </c:pt>
                <c:pt idx="6">
                  <c:v>0.34</c:v>
                </c:pt>
                <c:pt idx="7">
                  <c:v>0.33</c:v>
                </c:pt>
                <c:pt idx="8">
                  <c:v>0.41</c:v>
                </c:pt>
                <c:pt idx="9">
                  <c:v>0.41</c:v>
                </c:pt>
                <c:pt idx="10">
                  <c:v>0.4</c:v>
                </c:pt>
                <c:pt idx="11">
                  <c:v>0.38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14CD-4206-A26E-620836DBFDF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599697023"/>
        <c:axId val="599704095"/>
      </c:lineChart>
      <c:catAx>
        <c:axId val="599697023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cap="none" spc="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99704095"/>
        <c:crosses val="autoZero"/>
        <c:auto val="1"/>
        <c:lblAlgn val="ctr"/>
        <c:lblOffset val="100"/>
        <c:tickLblSkip val="2"/>
        <c:tickMarkSkip val="1"/>
        <c:noMultiLvlLbl val="0"/>
      </c:catAx>
      <c:valAx>
        <c:axId val="599704095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99697023"/>
        <c:crosses val="autoZero"/>
        <c:crossBetween val="between"/>
      </c:valAx>
      <c:dTable>
        <c:showHorzBorder val="1"/>
        <c:showVertBorder val="1"/>
        <c:showOutline val="1"/>
        <c:showKeys val="1"/>
        <c:spPr>
          <a:noFill/>
          <a:ln w="9525">
            <a:solidFill>
              <a:schemeClr val="tx1">
                <a:lumMod val="15000"/>
                <a:lumOff val="85000"/>
              </a:schemeClr>
            </a:solidFill>
          </a:ln>
          <a:effectLst/>
        </c:spPr>
        <c:txPr>
          <a:bodyPr rot="0" spcFirstLastPara="1" vertOverflow="ellipsis" vert="horz" wrap="square" anchor="ctr" anchorCtr="1"/>
          <a:lstStyle/>
          <a:p>
            <a:pPr rtl="0"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</c:dTable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200" b="0" i="0" u="none" strike="noStrike" kern="1200" cap="none" spc="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pPr>
            <a:r>
              <a:rPr lang="en-US" dirty="0"/>
              <a:t>Historical Volume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200" b="0" i="0" u="none" strike="noStrike" kern="1200" cap="none" spc="0" normalizeH="0" baseline="0">
              <a:solidFill>
                <a:schemeClr val="tx1">
                  <a:lumMod val="65000"/>
                  <a:lumOff val="35000"/>
                </a:schemeClr>
              </a:solidFill>
              <a:latin typeface="+mj-lt"/>
              <a:ea typeface="+mj-ea"/>
              <a:cs typeface="+mj-cs"/>
            </a:defRPr>
          </a:pPr>
          <a:endParaRPr lang="en-US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QueryDetail</c:v>
                </c:pt>
              </c:strCache>
            </c:strRef>
          </c:tx>
          <c:spPr>
            <a:ln w="3810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strRef>
              <c:f>Sheet1!$A$16:$A$27</c:f>
              <c:strCache>
                <c:ptCount val="12"/>
                <c:pt idx="0">
                  <c:v>2024/01</c:v>
                </c:pt>
                <c:pt idx="1">
                  <c:v>2024/02</c:v>
                </c:pt>
                <c:pt idx="2">
                  <c:v>2024/03</c:v>
                </c:pt>
                <c:pt idx="3">
                  <c:v>2024/04</c:v>
                </c:pt>
                <c:pt idx="4">
                  <c:v>2024/05</c:v>
                </c:pt>
                <c:pt idx="5">
                  <c:v>2024/06</c:v>
                </c:pt>
                <c:pt idx="6">
                  <c:v>2024/07</c:v>
                </c:pt>
                <c:pt idx="7">
                  <c:v>2024/08</c:v>
                </c:pt>
                <c:pt idx="8">
                  <c:v>2024/09</c:v>
                </c:pt>
                <c:pt idx="9">
                  <c:v>2024/10</c:v>
                </c:pt>
                <c:pt idx="10">
                  <c:v>2024/11</c:v>
                </c:pt>
                <c:pt idx="11">
                  <c:v>2025/12</c:v>
                </c:pt>
              </c:strCache>
            </c:strRef>
          </c:cat>
          <c:val>
            <c:numRef>
              <c:f>Sheet1!$B$16:$B$27</c:f>
              <c:numCache>
                <c:formatCode>General</c:formatCode>
                <c:ptCount val="12"/>
                <c:pt idx="0">
                  <c:v>141363</c:v>
                </c:pt>
                <c:pt idx="1">
                  <c:v>141536</c:v>
                </c:pt>
                <c:pt idx="2">
                  <c:v>132566</c:v>
                </c:pt>
                <c:pt idx="3">
                  <c:v>127185</c:v>
                </c:pt>
                <c:pt idx="4">
                  <c:v>133972</c:v>
                </c:pt>
                <c:pt idx="5">
                  <c:v>146063</c:v>
                </c:pt>
                <c:pt idx="6">
                  <c:v>190614</c:v>
                </c:pt>
                <c:pt idx="7">
                  <c:v>215922</c:v>
                </c:pt>
                <c:pt idx="8">
                  <c:v>181856</c:v>
                </c:pt>
                <c:pt idx="9">
                  <c:v>296322</c:v>
                </c:pt>
                <c:pt idx="10">
                  <c:v>119115</c:v>
                </c:pt>
                <c:pt idx="11">
                  <c:v>110959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14CD-4206-A26E-620836DBFDFF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QueryList</c:v>
                </c:pt>
              </c:strCache>
            </c:strRef>
          </c:tx>
          <c:spPr>
            <a:ln w="38100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strRef>
              <c:f>Sheet1!$A$16:$A$27</c:f>
              <c:strCache>
                <c:ptCount val="12"/>
                <c:pt idx="0">
                  <c:v>2024/01</c:v>
                </c:pt>
                <c:pt idx="1">
                  <c:v>2024/02</c:v>
                </c:pt>
                <c:pt idx="2">
                  <c:v>2024/03</c:v>
                </c:pt>
                <c:pt idx="3">
                  <c:v>2024/04</c:v>
                </c:pt>
                <c:pt idx="4">
                  <c:v>2024/05</c:v>
                </c:pt>
                <c:pt idx="5">
                  <c:v>2024/06</c:v>
                </c:pt>
                <c:pt idx="6">
                  <c:v>2024/07</c:v>
                </c:pt>
                <c:pt idx="7">
                  <c:v>2024/08</c:v>
                </c:pt>
                <c:pt idx="8">
                  <c:v>2024/09</c:v>
                </c:pt>
                <c:pt idx="9">
                  <c:v>2024/10</c:v>
                </c:pt>
                <c:pt idx="10">
                  <c:v>2024/11</c:v>
                </c:pt>
                <c:pt idx="11">
                  <c:v>2025/12</c:v>
                </c:pt>
              </c:strCache>
            </c:strRef>
          </c:cat>
          <c:val>
            <c:numRef>
              <c:f>Sheet1!$C$16:$C$27</c:f>
              <c:numCache>
                <c:formatCode>General</c:formatCode>
                <c:ptCount val="12"/>
                <c:pt idx="0">
                  <c:v>69213</c:v>
                </c:pt>
                <c:pt idx="1">
                  <c:v>65083</c:v>
                </c:pt>
                <c:pt idx="2">
                  <c:v>71377</c:v>
                </c:pt>
                <c:pt idx="3">
                  <c:v>68536</c:v>
                </c:pt>
                <c:pt idx="4">
                  <c:v>69410</c:v>
                </c:pt>
                <c:pt idx="5">
                  <c:v>67206</c:v>
                </c:pt>
                <c:pt idx="6">
                  <c:v>70787</c:v>
                </c:pt>
                <c:pt idx="7">
                  <c:v>72105</c:v>
                </c:pt>
                <c:pt idx="8">
                  <c:v>63958</c:v>
                </c:pt>
                <c:pt idx="9">
                  <c:v>75309</c:v>
                </c:pt>
                <c:pt idx="10">
                  <c:v>66984</c:v>
                </c:pt>
                <c:pt idx="11">
                  <c:v>73053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14CD-4206-A26E-620836DBFDFF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Update</c:v>
                </c:pt>
              </c:strCache>
            </c:strRef>
          </c:tx>
          <c:spPr>
            <a:ln w="38100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cat>
            <c:strRef>
              <c:f>Sheet1!$A$16:$A$27</c:f>
              <c:strCache>
                <c:ptCount val="12"/>
                <c:pt idx="0">
                  <c:v>2024/01</c:v>
                </c:pt>
                <c:pt idx="1">
                  <c:v>2024/02</c:v>
                </c:pt>
                <c:pt idx="2">
                  <c:v>2024/03</c:v>
                </c:pt>
                <c:pt idx="3">
                  <c:v>2024/04</c:v>
                </c:pt>
                <c:pt idx="4">
                  <c:v>2024/05</c:v>
                </c:pt>
                <c:pt idx="5">
                  <c:v>2024/06</c:v>
                </c:pt>
                <c:pt idx="6">
                  <c:v>2024/07</c:v>
                </c:pt>
                <c:pt idx="7">
                  <c:v>2024/08</c:v>
                </c:pt>
                <c:pt idx="8">
                  <c:v>2024/09</c:v>
                </c:pt>
                <c:pt idx="9">
                  <c:v>2024/10</c:v>
                </c:pt>
                <c:pt idx="10">
                  <c:v>2024/11</c:v>
                </c:pt>
                <c:pt idx="11">
                  <c:v>2025/12</c:v>
                </c:pt>
              </c:strCache>
            </c:strRef>
          </c:cat>
          <c:val>
            <c:numRef>
              <c:f>Sheet1!$D$16:$D$27</c:f>
              <c:numCache>
                <c:formatCode>General</c:formatCode>
                <c:ptCount val="12"/>
                <c:pt idx="0">
                  <c:v>28059</c:v>
                </c:pt>
                <c:pt idx="1">
                  <c:v>36294</c:v>
                </c:pt>
                <c:pt idx="2">
                  <c:v>24652</c:v>
                </c:pt>
                <c:pt idx="3">
                  <c:v>21233</c:v>
                </c:pt>
                <c:pt idx="4">
                  <c:v>22952</c:v>
                </c:pt>
                <c:pt idx="5">
                  <c:v>26208</c:v>
                </c:pt>
                <c:pt idx="6">
                  <c:v>38191</c:v>
                </c:pt>
                <c:pt idx="7">
                  <c:v>41440</c:v>
                </c:pt>
                <c:pt idx="8">
                  <c:v>34240</c:v>
                </c:pt>
                <c:pt idx="9">
                  <c:v>39923</c:v>
                </c:pt>
                <c:pt idx="10">
                  <c:v>18447</c:v>
                </c:pt>
                <c:pt idx="11">
                  <c:v>19430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14CD-4206-A26E-620836DBFDF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599697023"/>
        <c:axId val="599704095"/>
      </c:lineChart>
      <c:catAx>
        <c:axId val="599697023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cap="none" spc="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99704095"/>
        <c:crosses val="autoZero"/>
        <c:auto val="1"/>
        <c:lblAlgn val="ctr"/>
        <c:lblOffset val="100"/>
        <c:tickLblSkip val="2"/>
        <c:tickMarkSkip val="1"/>
        <c:noMultiLvlLbl val="0"/>
      </c:catAx>
      <c:valAx>
        <c:axId val="599704095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99697023"/>
        <c:crosses val="autoZero"/>
        <c:crossBetween val="between"/>
      </c:valAx>
      <c:dTable>
        <c:showHorzBorder val="1"/>
        <c:showVertBorder val="1"/>
        <c:showOutline val="1"/>
        <c:showKeys val="1"/>
        <c:spPr>
          <a:noFill/>
          <a:ln w="9525">
            <a:solidFill>
              <a:schemeClr val="tx1">
                <a:lumMod val="15000"/>
                <a:lumOff val="85000"/>
              </a:schemeClr>
            </a:solidFill>
          </a:ln>
          <a:effectLst/>
        </c:spPr>
        <c:txPr>
          <a:bodyPr rot="0" spcFirstLastPara="1" vertOverflow="ellipsis" vert="horz" wrap="square" anchor="ctr" anchorCtr="1"/>
          <a:lstStyle/>
          <a:p>
            <a:pPr rtl="0"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</c:dTable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 err="1"/>
              <a:t>ListServ</a:t>
            </a:r>
            <a:r>
              <a:rPr lang="en-US" dirty="0"/>
              <a:t> Recipient</a:t>
            </a:r>
            <a:r>
              <a:rPr lang="en-US" baseline="0" dirty="0"/>
              <a:t> Trends</a:t>
            </a:r>
            <a:endParaRPr lang="en-US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2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strRef>
              <c:f>Sheet1!$A$17:$A$28</c:f>
              <c:strCache>
                <c:ptCount val="12"/>
                <c:pt idx="0">
                  <c:v>2024/01</c:v>
                </c:pt>
                <c:pt idx="1">
                  <c:v>2024/02</c:v>
                </c:pt>
                <c:pt idx="2">
                  <c:v>2024/03</c:v>
                </c:pt>
                <c:pt idx="3">
                  <c:v>2024/04</c:v>
                </c:pt>
                <c:pt idx="4">
                  <c:v>2024/05</c:v>
                </c:pt>
                <c:pt idx="5">
                  <c:v>2024/06</c:v>
                </c:pt>
                <c:pt idx="6">
                  <c:v>2024/07</c:v>
                </c:pt>
                <c:pt idx="7">
                  <c:v>2024/08</c:v>
                </c:pt>
                <c:pt idx="8">
                  <c:v>2024/09</c:v>
                </c:pt>
                <c:pt idx="9">
                  <c:v>2024/10</c:v>
                </c:pt>
                <c:pt idx="10">
                  <c:v>2024/11</c:v>
                </c:pt>
                <c:pt idx="11">
                  <c:v>2025/12</c:v>
                </c:pt>
              </c:strCache>
            </c:strRef>
          </c:cat>
          <c:val>
            <c:numRef>
              <c:f>Sheet1!$B$17:$B$28</c:f>
              <c:numCache>
                <c:formatCode>General</c:formatCode>
                <c:ptCount val="12"/>
                <c:pt idx="0">
                  <c:v>458584</c:v>
                </c:pt>
                <c:pt idx="1">
                  <c:v>325727</c:v>
                </c:pt>
                <c:pt idx="2">
                  <c:v>391033</c:v>
                </c:pt>
                <c:pt idx="3">
                  <c:v>378310</c:v>
                </c:pt>
                <c:pt idx="4">
                  <c:v>505788</c:v>
                </c:pt>
                <c:pt idx="5">
                  <c:v>480493</c:v>
                </c:pt>
                <c:pt idx="6">
                  <c:v>524774</c:v>
                </c:pt>
                <c:pt idx="7">
                  <c:v>448774</c:v>
                </c:pt>
                <c:pt idx="8">
                  <c:v>531670</c:v>
                </c:pt>
                <c:pt idx="9">
                  <c:v>369309</c:v>
                </c:pt>
                <c:pt idx="10">
                  <c:v>324810</c:v>
                </c:pt>
                <c:pt idx="11">
                  <c:v>308225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520C-4D04-9061-802338FC255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599697023"/>
        <c:axId val="599704095"/>
      </c:lineChart>
      <c:catAx>
        <c:axId val="599697023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99704095"/>
        <c:crosses val="autoZero"/>
        <c:auto val="1"/>
        <c:lblAlgn val="ctr"/>
        <c:lblOffset val="100"/>
        <c:tickLblSkip val="2"/>
        <c:noMultiLvlLbl val="0"/>
      </c:catAx>
      <c:valAx>
        <c:axId val="599704095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99697023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 err="1"/>
              <a:t>ListServ</a:t>
            </a:r>
            <a:r>
              <a:rPr lang="en-US" dirty="0"/>
              <a:t> Post Trends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2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dLbls>
            <c:delete val="1"/>
          </c:dLbls>
          <c:cat>
            <c:strRef>
              <c:f>Sheet1!$A$15:$A$26</c:f>
              <c:strCache>
                <c:ptCount val="12"/>
                <c:pt idx="0">
                  <c:v>2024/01</c:v>
                </c:pt>
                <c:pt idx="1">
                  <c:v>2024/02</c:v>
                </c:pt>
                <c:pt idx="2">
                  <c:v>2024/03</c:v>
                </c:pt>
                <c:pt idx="3">
                  <c:v>2024/04</c:v>
                </c:pt>
                <c:pt idx="4">
                  <c:v>2024/05</c:v>
                </c:pt>
                <c:pt idx="5">
                  <c:v>2024/06</c:v>
                </c:pt>
                <c:pt idx="6">
                  <c:v>2024/07</c:v>
                </c:pt>
                <c:pt idx="7">
                  <c:v>2024/08</c:v>
                </c:pt>
                <c:pt idx="8">
                  <c:v>2024/09</c:v>
                </c:pt>
                <c:pt idx="9">
                  <c:v>2024/10</c:v>
                </c:pt>
                <c:pt idx="10">
                  <c:v>2024/11</c:v>
                </c:pt>
                <c:pt idx="11">
                  <c:v>2025/12</c:v>
                </c:pt>
              </c:strCache>
            </c:strRef>
          </c:cat>
          <c:val>
            <c:numRef>
              <c:f>Sheet1!$B$15:$B$26</c:f>
              <c:numCache>
                <c:formatCode>General</c:formatCode>
                <c:ptCount val="12"/>
                <c:pt idx="0">
                  <c:v>3796</c:v>
                </c:pt>
                <c:pt idx="1">
                  <c:v>3496</c:v>
                </c:pt>
                <c:pt idx="2">
                  <c:v>3835</c:v>
                </c:pt>
                <c:pt idx="3">
                  <c:v>3821</c:v>
                </c:pt>
                <c:pt idx="4">
                  <c:v>3839</c:v>
                </c:pt>
                <c:pt idx="5">
                  <c:v>3876</c:v>
                </c:pt>
                <c:pt idx="6">
                  <c:v>3896</c:v>
                </c:pt>
                <c:pt idx="7">
                  <c:v>3950</c:v>
                </c:pt>
                <c:pt idx="8">
                  <c:v>3778</c:v>
                </c:pt>
                <c:pt idx="9">
                  <c:v>3800</c:v>
                </c:pt>
                <c:pt idx="10">
                  <c:v>3598</c:v>
                </c:pt>
                <c:pt idx="11">
                  <c:v>3481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6DA7-4579-BB2D-9A856D9D1337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smooth val="0"/>
        <c:axId val="599697023"/>
        <c:axId val="599704095"/>
      </c:lineChart>
      <c:catAx>
        <c:axId val="599697023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99704095"/>
        <c:crosses val="autoZero"/>
        <c:auto val="1"/>
        <c:lblAlgn val="ctr"/>
        <c:lblOffset val="100"/>
        <c:tickLblSkip val="2"/>
        <c:tickMarkSkip val="1"/>
        <c:noMultiLvlLbl val="0"/>
      </c:catAx>
      <c:valAx>
        <c:axId val="599704095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99697023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 rot="2700000"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35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b="0" kern="1200" cap="none" spc="0" normalizeH="0" baseline="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dk1">
          <a:lumMod val="15000"/>
          <a:lumOff val="85000"/>
        </a:schemeClr>
      </a:solidFill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8100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Marker>
  <cs:dataPointMarkerLayout symbol="circle" size="8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50000"/>
            <a:lumOff val="50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ajor">
      <a:schemeClr val="tx1">
        <a:lumMod val="65000"/>
        <a:lumOff val="35000"/>
      </a:schemeClr>
    </cs:fontRef>
    <cs:defRPr sz="2200" b="0" kern="1200" cap="none" spc="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round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50000"/>
            <a:lumOff val="50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35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b="0" kern="1200" cap="none" spc="0" normalizeH="0" baseline="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dk1">
          <a:lumMod val="15000"/>
          <a:lumOff val="85000"/>
        </a:schemeClr>
      </a:solidFill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8100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Marker>
  <cs:dataPointMarkerLayout symbol="circle" size="8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50000"/>
            <a:lumOff val="50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ajor">
      <a:schemeClr val="tx1">
        <a:lumMod val="65000"/>
        <a:lumOff val="35000"/>
      </a:schemeClr>
    </cs:fontRef>
    <cs:defRPr sz="2200" b="0" kern="1200" cap="none" spc="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round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50000"/>
            <a:lumOff val="50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3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1/6/2025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1/6/2025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2501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432456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664786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719841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17562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ERCOT Public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1"/>
            <a:ext cx="8534400" cy="431983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/>
              <a:t>ERCOT Public</a:t>
            </a: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0116945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505200" y="0"/>
            <a:ext cx="56388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1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ERCOT Public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968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hf hdr="0" ft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5309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ercot.com/services/sla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4" Type="http://schemas.openxmlformats.org/officeDocument/2006/relationships/chart" Target="../charts/char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581400" y="1981200"/>
            <a:ext cx="5646034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kern="0" dirty="0">
                <a:solidFill>
                  <a:srgbClr val="000000"/>
                </a:solidFill>
                <a:latin typeface="Arial Black"/>
                <a:ea typeface="+mj-ea"/>
                <a:cs typeface="+mj-cs"/>
              </a:rPr>
              <a:t>Information Technology Report</a:t>
            </a:r>
            <a:endParaRPr lang="en-US" dirty="0"/>
          </a:p>
          <a:p>
            <a:pPr lvl="0" fontAlgn="base">
              <a:spcBef>
                <a:spcPct val="20000"/>
              </a:spcBef>
              <a:spcAft>
                <a:spcPct val="0"/>
              </a:spcAft>
            </a:pPr>
            <a:endParaRPr lang="en-US" sz="2000" kern="0" dirty="0">
              <a:solidFill>
                <a:srgbClr val="000000"/>
              </a:solidFill>
              <a:latin typeface="Arial Black" pitchFamily="34" charset="0"/>
            </a:endParaRPr>
          </a:p>
          <a:p>
            <a:pPr lvl="0" fontAlgn="base">
              <a:spcBef>
                <a:spcPct val="20000"/>
              </a:spcBef>
              <a:spcAft>
                <a:spcPct val="0"/>
              </a:spcAft>
            </a:pPr>
            <a:r>
              <a:rPr lang="en-US" sz="2000" kern="0" dirty="0">
                <a:solidFill>
                  <a:srgbClr val="000000"/>
                </a:solidFill>
                <a:latin typeface="Arial Black" pitchFamily="34" charset="0"/>
              </a:rPr>
              <a:t>Mick Hanna</a:t>
            </a:r>
          </a:p>
          <a:p>
            <a:pPr lvl="0" fontAlgn="base">
              <a:spcBef>
                <a:spcPct val="20000"/>
              </a:spcBef>
              <a:spcAft>
                <a:spcPct val="0"/>
              </a:spcAft>
            </a:pPr>
            <a:r>
              <a:rPr lang="en-US" sz="2000" kern="0" dirty="0">
                <a:solidFill>
                  <a:srgbClr val="000000"/>
                </a:solidFill>
                <a:latin typeface="Arial Black" pitchFamily="34" charset="0"/>
              </a:rPr>
              <a:t>Manager, Market Applications Services Support</a:t>
            </a:r>
          </a:p>
          <a:p>
            <a:endParaRPr lang="en-US" dirty="0"/>
          </a:p>
          <a:p>
            <a:endParaRPr lang="en-US" dirty="0"/>
          </a:p>
          <a:p>
            <a:pPr lvl="0" defTabSz="457200"/>
            <a:r>
              <a:rPr lang="en-US" b="1" dirty="0">
                <a:solidFill>
                  <a:srgbClr val="000000"/>
                </a:solidFill>
              </a:rPr>
              <a:t>ERCOT Public</a:t>
            </a:r>
          </a:p>
          <a:p>
            <a:pPr lvl="0" defTabSz="457200"/>
            <a:r>
              <a:rPr lang="en-US" b="1" dirty="0">
                <a:solidFill>
                  <a:srgbClr val="000000"/>
                </a:solidFill>
              </a:rPr>
              <a:t>January 2025</a:t>
            </a:r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94518"/>
          </a:xfrm>
        </p:spPr>
        <p:txBody>
          <a:bodyPr/>
          <a:lstStyle/>
          <a:p>
            <a:r>
              <a:rPr lang="en-US" sz="2400" dirty="0"/>
              <a:t>Incident Report Highlights </a:t>
            </a:r>
            <a:endParaRPr lang="en-US" sz="2400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3640" y="723900"/>
            <a:ext cx="8534400" cy="5676900"/>
          </a:xfrm>
        </p:spPr>
        <p:txBody>
          <a:bodyPr/>
          <a:lstStyle/>
          <a:p>
            <a:pPr marL="0" lvl="0" indent="0" eaLnBrk="0" fontAlgn="base" hangingPunct="0">
              <a:spcBef>
                <a:spcPts val="400"/>
              </a:spcBef>
              <a:buNone/>
              <a:defRPr/>
            </a:pPr>
            <a:r>
              <a:rPr lang="en-US" sz="1600" b="1" kern="0" dirty="0">
                <a:solidFill>
                  <a:srgbClr val="000000"/>
                </a:solidFill>
              </a:rPr>
              <a:t>Service Availability – December 2024</a:t>
            </a:r>
          </a:p>
          <a:p>
            <a:pPr lvl="1" eaLnBrk="0" fontAlgn="base" hangingPunct="0">
              <a:spcAft>
                <a:spcPct val="0"/>
              </a:spcAft>
              <a:buClr>
                <a:srgbClr val="00B050"/>
              </a:buClr>
              <a:buFont typeface="Wingdings" pitchFamily="2" charset="2"/>
              <a:buChar char="ü"/>
              <a:defRPr/>
            </a:pPr>
            <a:r>
              <a:rPr lang="en-US" sz="1600" kern="0" dirty="0">
                <a:solidFill>
                  <a:srgbClr val="000000"/>
                </a:solidFill>
              </a:rPr>
              <a:t>Retail Market IT systems met all SLA targets.</a:t>
            </a:r>
          </a:p>
          <a:p>
            <a:pPr lvl="1" eaLnBrk="0" fontAlgn="base" hangingPunct="0">
              <a:spcAft>
                <a:spcPct val="0"/>
              </a:spcAft>
              <a:buClr>
                <a:srgbClr val="00B050"/>
              </a:buClr>
              <a:buFont typeface="Wingdings" pitchFamily="2" charset="2"/>
              <a:buChar char="ü"/>
              <a:defRPr/>
            </a:pPr>
            <a:r>
              <a:rPr lang="en-US" sz="1600" kern="0" dirty="0">
                <a:solidFill>
                  <a:srgbClr val="000000"/>
                </a:solidFill>
              </a:rPr>
              <a:t>Market Data Transparency IT systems met all SLA targets.</a:t>
            </a:r>
            <a:endParaRPr lang="en-US" sz="1600" b="1" kern="0" dirty="0">
              <a:solidFill>
                <a:srgbClr val="000000"/>
              </a:solidFill>
            </a:endParaRPr>
          </a:p>
          <a:p>
            <a:pPr marL="0" lvl="0" indent="0" eaLnBrk="0" fontAlgn="base" hangingPunct="0">
              <a:spcAft>
                <a:spcPct val="0"/>
              </a:spcAft>
              <a:buNone/>
            </a:pPr>
            <a:r>
              <a:rPr lang="en-US" sz="1600" b="1" kern="0" dirty="0">
                <a:solidFill>
                  <a:srgbClr val="000000"/>
                </a:solidFill>
              </a:rPr>
              <a:t>Retail Incidents &amp; Maintenance – December 2024</a:t>
            </a:r>
          </a:p>
          <a:p>
            <a:pPr lvl="1" eaLnBrk="0" fontAlgn="base" hangingPunct="0">
              <a:spcAft>
                <a:spcPct val="0"/>
              </a:spcAft>
              <a:buClr>
                <a:srgbClr val="00B050"/>
              </a:buClr>
              <a:buFont typeface="Wingdings" panose="05000000000000000000" pitchFamily="2" charset="2"/>
              <a:buChar char="§"/>
              <a:defRPr/>
            </a:pPr>
            <a:r>
              <a:rPr lang="en-US" sz="1600" kern="0" dirty="0">
                <a:solidFill>
                  <a:srgbClr val="000000"/>
                </a:solidFill>
              </a:rPr>
              <a:t>12/15 Retail Release</a:t>
            </a:r>
          </a:p>
          <a:p>
            <a:pPr marL="0" indent="0" algn="l">
              <a:buNone/>
            </a:pPr>
            <a:r>
              <a:rPr lang="en-US" sz="1600" b="1" kern="0" dirty="0">
                <a:solidFill>
                  <a:srgbClr val="000000"/>
                </a:solidFill>
              </a:rPr>
              <a:t>Non-Retail Incidents &amp; Maintenance –December 2024</a:t>
            </a:r>
          </a:p>
          <a:p>
            <a:pPr lvl="1" eaLnBrk="0" fontAlgn="base" hangingPunct="0">
              <a:spcAft>
                <a:spcPct val="0"/>
              </a:spcAft>
              <a:buClr>
                <a:srgbClr val="00B050"/>
              </a:buClr>
              <a:buFont typeface="Wingdings" panose="05000000000000000000" pitchFamily="2" charset="2"/>
              <a:buChar char="§"/>
              <a:defRPr/>
            </a:pPr>
            <a:r>
              <a:rPr lang="en-US" sz="1600" kern="0" dirty="0">
                <a:solidFill>
                  <a:srgbClr val="000000"/>
                </a:solidFill>
              </a:rPr>
              <a:t>12/11-12/12 Application Release</a:t>
            </a:r>
          </a:p>
          <a:p>
            <a:pPr marL="0" indent="0">
              <a:buNone/>
            </a:pPr>
            <a:r>
              <a:rPr lang="en-US" sz="1600" b="1" kern="0" dirty="0" err="1">
                <a:solidFill>
                  <a:srgbClr val="000000"/>
                </a:solidFill>
              </a:rPr>
              <a:t>ListServ</a:t>
            </a:r>
            <a:r>
              <a:rPr lang="en-US" sz="1600" b="1" kern="0" dirty="0">
                <a:solidFill>
                  <a:srgbClr val="000000"/>
                </a:solidFill>
              </a:rPr>
              <a:t> Incidents &amp; Maintenance – December 2024</a:t>
            </a:r>
          </a:p>
          <a:p>
            <a:pPr lvl="1" eaLnBrk="0" fontAlgn="base" hangingPunct="0">
              <a:spcAft>
                <a:spcPct val="0"/>
              </a:spcAft>
              <a:buClr>
                <a:srgbClr val="00B050"/>
              </a:buClr>
              <a:buFont typeface="Wingdings" panose="05000000000000000000" pitchFamily="2" charset="2"/>
              <a:buChar char="§"/>
              <a:defRPr/>
            </a:pPr>
            <a:r>
              <a:rPr lang="en-US" sz="1600" kern="0" dirty="0">
                <a:solidFill>
                  <a:srgbClr val="000000"/>
                </a:solidFill>
              </a:rPr>
              <a:t>No activities</a:t>
            </a:r>
          </a:p>
          <a:p>
            <a:pPr marL="0" lvl="1" indent="0" fontAlgn="base">
              <a:spcAft>
                <a:spcPct val="0"/>
              </a:spcAft>
              <a:buClr>
                <a:srgbClr val="00B050"/>
              </a:buClr>
              <a:buNone/>
              <a:defRPr/>
            </a:pPr>
            <a:r>
              <a:rPr lang="en-US" sz="1600" b="1" kern="0" dirty="0">
                <a:solidFill>
                  <a:srgbClr val="000000"/>
                </a:solidFill>
              </a:rPr>
              <a:t>SLA Documents and Incident Reporting</a:t>
            </a:r>
          </a:p>
          <a:p>
            <a:pPr lvl="1" eaLnBrk="0" fontAlgn="base" hangingPunct="0">
              <a:spcAft>
                <a:spcPct val="0"/>
              </a:spcAft>
              <a:buClr>
                <a:srgbClr val="00B050"/>
              </a:buClr>
              <a:buFont typeface="Wingdings" panose="05000000000000000000" pitchFamily="2" charset="2"/>
              <a:buChar char="§"/>
              <a:defRPr/>
            </a:pPr>
            <a:r>
              <a:rPr lang="en-US" sz="1600" kern="0" dirty="0">
                <a:solidFill>
                  <a:srgbClr val="000000"/>
                </a:solidFill>
                <a:hlinkClick r:id="rId3"/>
              </a:rPr>
              <a:t>https://www.ercot.com/services/sla/</a:t>
            </a:r>
            <a:endParaRPr lang="en-US" sz="1600" kern="0" dirty="0">
              <a:solidFill>
                <a:srgbClr val="000000"/>
              </a:solidFill>
            </a:endParaRPr>
          </a:p>
          <a:p>
            <a:pPr lvl="1" eaLnBrk="0" fontAlgn="base" hangingPunct="0">
              <a:spcAft>
                <a:spcPct val="0"/>
              </a:spcAft>
              <a:buClr>
                <a:srgbClr val="00B050"/>
              </a:buClr>
              <a:buFont typeface="Wingdings" panose="05000000000000000000" pitchFamily="2" charset="2"/>
              <a:buChar char="§"/>
              <a:defRPr/>
            </a:pPr>
            <a:endParaRPr lang="en-US" sz="1600" kern="0" dirty="0">
              <a:solidFill>
                <a:srgbClr val="000000"/>
              </a:solidFill>
            </a:endParaRPr>
          </a:p>
          <a:p>
            <a:pPr algn="l"/>
            <a:endParaRPr lang="en-US" sz="1100" b="0" i="0" dirty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582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94518"/>
          </a:xfrm>
        </p:spPr>
        <p:txBody>
          <a:bodyPr/>
          <a:lstStyle/>
          <a:p>
            <a:r>
              <a:rPr lang="en-US" sz="2400" dirty="0"/>
              <a:t>MarkeTrak Performance</a:t>
            </a:r>
            <a:endParaRPr lang="en-US" sz="2400" b="1" dirty="0">
              <a:solidFill>
                <a:schemeClr val="accent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3</a:t>
            </a:fld>
            <a:endParaRPr lang="en-US"/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76463"/>
              </p:ext>
            </p:extLst>
          </p:nvPr>
        </p:nvGraphicFramePr>
        <p:xfrm>
          <a:off x="302690" y="838200"/>
          <a:ext cx="8688910" cy="2059174"/>
        </p:xfrm>
        <a:graphic>
          <a:graphicData uri="http://schemas.openxmlformats.org/drawingml/2006/table">
            <a:tbl>
              <a:tblPr/>
              <a:tblGrid>
                <a:gridCol w="141162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0599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0599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18430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8100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262327"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MarkeTrak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6232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kern="0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December</a:t>
                      </a:r>
                      <a:r>
                        <a:rPr lang="en-US" sz="14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2024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Availability (%)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Response Time (seconds)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SLO (seconds)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62327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Monthly Average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12 Month Average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62327">
                <a:tc>
                  <a:txBody>
                    <a:bodyPr/>
                    <a:lstStyle/>
                    <a:p>
                      <a:pPr algn="l" fontAlgn="t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API QueryDetail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100.00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.21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.32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0699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API </a:t>
                      </a:r>
                      <a:r>
                        <a:rPr lang="en-US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QueryList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100.00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1.05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1.81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62327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API Update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100.00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.38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.54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62327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GUI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99.91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.90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1.25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62327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Average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99.98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7" name="Chart 6">
            <a:extLst>
              <a:ext uri="{FF2B5EF4-FFF2-40B4-BE49-F238E27FC236}">
                <a16:creationId xmlns:a16="http://schemas.microsoft.com/office/drawing/2014/main" id="{435646E1-E2CD-494F-A913-6948F6A1362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844005301"/>
              </p:ext>
            </p:extLst>
          </p:nvPr>
        </p:nvGraphicFramePr>
        <p:xfrm>
          <a:off x="0" y="2971800"/>
          <a:ext cx="8991600" cy="31273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42318996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94518"/>
          </a:xfrm>
        </p:spPr>
        <p:txBody>
          <a:bodyPr/>
          <a:lstStyle/>
          <a:p>
            <a:r>
              <a:rPr lang="en-US" sz="2400" dirty="0"/>
              <a:t>MarkeTrak Volumes</a:t>
            </a:r>
            <a:endParaRPr lang="en-US" sz="2400" b="1" dirty="0">
              <a:solidFill>
                <a:schemeClr val="accent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4</a:t>
            </a:fld>
            <a:endParaRPr lang="en-US"/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46042251"/>
              </p:ext>
            </p:extLst>
          </p:nvPr>
        </p:nvGraphicFramePr>
        <p:xfrm>
          <a:off x="302690" y="838200"/>
          <a:ext cx="8688910" cy="1586518"/>
        </p:xfrm>
        <a:graphic>
          <a:graphicData uri="http://schemas.openxmlformats.org/drawingml/2006/table">
            <a:tbl>
              <a:tblPr/>
              <a:tblGrid>
                <a:gridCol w="218951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1141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38798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62327"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MarkeTrak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6232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kern="0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December</a:t>
                      </a:r>
                      <a:r>
                        <a:rPr lang="en-US" sz="14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2024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Volume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62327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Monthly Total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12 Month Average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62327">
                <a:tc>
                  <a:txBody>
                    <a:bodyPr/>
                    <a:lstStyle/>
                    <a:p>
                      <a:pPr algn="l" fontAlgn="t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API QueryDetail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110959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161456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0699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API </a:t>
                      </a:r>
                      <a:r>
                        <a:rPr lang="en-US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QueryList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73053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69418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62327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API Update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19430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29256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aphicFrame>
        <p:nvGraphicFramePr>
          <p:cNvPr id="7" name="Chart 6">
            <a:extLst>
              <a:ext uri="{FF2B5EF4-FFF2-40B4-BE49-F238E27FC236}">
                <a16:creationId xmlns:a16="http://schemas.microsoft.com/office/drawing/2014/main" id="{435646E1-E2CD-494F-A913-6948F6A1362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777474170"/>
              </p:ext>
            </p:extLst>
          </p:nvPr>
        </p:nvGraphicFramePr>
        <p:xfrm>
          <a:off x="0" y="2971800"/>
          <a:ext cx="8991600" cy="31273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2945248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94518"/>
          </a:xfrm>
        </p:spPr>
        <p:txBody>
          <a:bodyPr/>
          <a:lstStyle/>
          <a:p>
            <a:r>
              <a:rPr lang="en-US" dirty="0"/>
              <a:t>December </a:t>
            </a:r>
            <a:r>
              <a:rPr lang="en-US" dirty="0" err="1"/>
              <a:t>ListServ</a:t>
            </a:r>
            <a:r>
              <a:rPr lang="en-US" dirty="0"/>
              <a:t> Stats</a:t>
            </a:r>
          </a:p>
        </p:txBody>
      </p:sp>
      <p:sp>
        <p:nvSpPr>
          <p:cNvPr id="16" name="Content Placeholder 15">
            <a:extLst>
              <a:ext uri="{FF2B5EF4-FFF2-40B4-BE49-F238E27FC236}">
                <a16:creationId xmlns:a16="http://schemas.microsoft.com/office/drawing/2014/main" id="{69AA1256-8F72-4E96-940D-EBEF73D426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055858"/>
            <a:ext cx="8915400" cy="4319832"/>
          </a:xfrm>
        </p:spPr>
        <p:txBody>
          <a:bodyPr/>
          <a:lstStyle/>
          <a:p>
            <a:r>
              <a:rPr lang="en-US" sz="2000" dirty="0"/>
              <a:t>3481 Posts</a:t>
            </a:r>
          </a:p>
          <a:p>
            <a:r>
              <a:rPr lang="en-US" sz="2000" dirty="0"/>
              <a:t>308225 Recipients</a:t>
            </a:r>
          </a:p>
          <a:p>
            <a:r>
              <a:rPr lang="en-US" sz="2000" dirty="0"/>
              <a:t>RMS List Highlights</a:t>
            </a:r>
          </a:p>
          <a:p>
            <a:pPr lvl="1"/>
            <a:r>
              <a:rPr lang="en-US" sz="2000" dirty="0"/>
              <a:t>42 Posts</a:t>
            </a:r>
          </a:p>
          <a:p>
            <a:pPr lvl="1"/>
            <a:r>
              <a:rPr lang="en-US" sz="2000" dirty="0"/>
              <a:t>3 New Subscriptions</a:t>
            </a:r>
          </a:p>
          <a:p>
            <a:pPr lvl="1"/>
            <a:r>
              <a:rPr lang="en-US" sz="2000" dirty="0"/>
              <a:t>2 Unsubscribes</a:t>
            </a:r>
          </a:p>
          <a:p>
            <a:r>
              <a:rPr lang="en-US" sz="2000" dirty="0"/>
              <a:t>TDTMS List Highlights</a:t>
            </a:r>
          </a:p>
          <a:p>
            <a:pPr lvl="1"/>
            <a:r>
              <a:rPr lang="en-US" sz="2000" dirty="0"/>
              <a:t>3 Posts</a:t>
            </a:r>
          </a:p>
          <a:p>
            <a:pPr lvl="1"/>
            <a:r>
              <a:rPr lang="en-US" sz="2000" dirty="0"/>
              <a:t>1 New Subscriptions</a:t>
            </a:r>
          </a:p>
          <a:p>
            <a:pPr lvl="1"/>
            <a:r>
              <a:rPr lang="en-US" sz="2000" dirty="0"/>
              <a:t>0 Unsubscribe</a:t>
            </a:r>
          </a:p>
          <a:p>
            <a:pPr lvl="1"/>
            <a:endParaRPr lang="en-US" sz="20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pPr/>
              <a:t>5</a:t>
            </a:fld>
            <a:endParaRPr lang="en-US" dirty="0"/>
          </a:p>
        </p:txBody>
      </p:sp>
      <p:graphicFrame>
        <p:nvGraphicFramePr>
          <p:cNvPr id="7" name="Chart 6">
            <a:extLst>
              <a:ext uri="{FF2B5EF4-FFF2-40B4-BE49-F238E27FC236}">
                <a16:creationId xmlns:a16="http://schemas.microsoft.com/office/drawing/2014/main" id="{87E04CBA-5A6A-48FE-92B5-61D91FA1C80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007788904"/>
              </p:ext>
            </p:extLst>
          </p:nvPr>
        </p:nvGraphicFramePr>
        <p:xfrm>
          <a:off x="3581400" y="3392197"/>
          <a:ext cx="5562599" cy="291068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0" name="Chart 9">
            <a:extLst>
              <a:ext uri="{FF2B5EF4-FFF2-40B4-BE49-F238E27FC236}">
                <a16:creationId xmlns:a16="http://schemas.microsoft.com/office/drawing/2014/main" id="{E9F40177-2F52-4E9D-B5B1-F492DEA2505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696311241"/>
              </p:ext>
            </p:extLst>
          </p:nvPr>
        </p:nvGraphicFramePr>
        <p:xfrm>
          <a:off x="3733800" y="381000"/>
          <a:ext cx="5472331" cy="31273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13900318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94518"/>
          </a:xfrm>
        </p:spPr>
        <p:txBody>
          <a:bodyPr/>
          <a:lstStyle/>
          <a:p>
            <a:r>
              <a:rPr lang="en-US" sz="2400" dirty="0"/>
              <a:t>Weather Moratorium Removals</a:t>
            </a:r>
            <a:endParaRPr lang="en-US" sz="2400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3640" y="723900"/>
            <a:ext cx="8534400" cy="5676900"/>
          </a:xfrm>
        </p:spPr>
        <p:txBody>
          <a:bodyPr/>
          <a:lstStyle/>
          <a:p>
            <a:pPr marL="457200" lvl="1" indent="0" eaLnBrk="0" fontAlgn="base" hangingPunct="0">
              <a:spcAft>
                <a:spcPct val="0"/>
              </a:spcAft>
              <a:buClr>
                <a:srgbClr val="00B050"/>
              </a:buClr>
              <a:buNone/>
              <a:defRPr/>
            </a:pPr>
            <a:endParaRPr lang="en-US" sz="1600" kern="0" dirty="0">
              <a:solidFill>
                <a:srgbClr val="000000"/>
              </a:solidFill>
            </a:endParaRPr>
          </a:p>
          <a:p>
            <a:pPr algn="l"/>
            <a:endParaRPr lang="en-US" sz="1100" b="0" i="0" dirty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6</a:t>
            </a:fld>
            <a:endParaRPr lang="en-US"/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B0331BFF-F37A-07E5-C970-6963B0CFD7B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11364404"/>
              </p:ext>
            </p:extLst>
          </p:nvPr>
        </p:nvGraphicFramePr>
        <p:xfrm>
          <a:off x="375108" y="723900"/>
          <a:ext cx="8534400" cy="416169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826208">
                  <a:extLst>
                    <a:ext uri="{9D8B030D-6E8A-4147-A177-3AD203B41FA5}">
                      <a16:colId xmlns:a16="http://schemas.microsoft.com/office/drawing/2014/main" val="1293354868"/>
                    </a:ext>
                  </a:extLst>
                </a:gridCol>
                <a:gridCol w="2015683">
                  <a:extLst>
                    <a:ext uri="{9D8B030D-6E8A-4147-A177-3AD203B41FA5}">
                      <a16:colId xmlns:a16="http://schemas.microsoft.com/office/drawing/2014/main" val="4044600383"/>
                    </a:ext>
                  </a:extLst>
                </a:gridCol>
                <a:gridCol w="3692731">
                  <a:extLst>
                    <a:ext uri="{9D8B030D-6E8A-4147-A177-3AD203B41FA5}">
                      <a16:colId xmlns:a16="http://schemas.microsoft.com/office/drawing/2014/main" val="3870166320"/>
                    </a:ext>
                  </a:extLst>
                </a:gridCol>
                <a:gridCol w="999778">
                  <a:extLst>
                    <a:ext uri="{9D8B030D-6E8A-4147-A177-3AD203B41FA5}">
                      <a16:colId xmlns:a16="http://schemas.microsoft.com/office/drawing/2014/main" val="1438908229"/>
                    </a:ext>
                  </a:extLst>
                </a:gridCol>
              </a:tblGrid>
              <a:tr h="416169">
                <a:tc>
                  <a:txBody>
                    <a:bodyPr/>
                    <a:lstStyle/>
                    <a:p>
                      <a:pPr marL="0" algn="l" defTabSz="914400" rtl="0" eaLnBrk="1" fontAlgn="t" latinLnBrk="0" hangingPunct="1"/>
                      <a:r>
                        <a:rPr lang="en-US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2024-10-09 14:46:43</a:t>
                      </a:r>
                    </a:p>
                  </a:txBody>
                  <a:tcPr marL="114300" marR="114300" marT="57150" marB="57150"/>
                </a:tc>
                <a:tc>
                  <a:txBody>
                    <a:bodyPr/>
                    <a:lstStyle/>
                    <a:p>
                      <a:pPr marL="0" algn="l" defTabSz="914400" rtl="0" eaLnBrk="1" fontAlgn="t" latinLnBrk="0" hangingPunct="1"/>
                      <a:r>
                        <a:rPr lang="en-US" sz="12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weather_moratoriums</a:t>
                      </a:r>
                      <a:endParaRPr lang="en-US" sz="12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14300" marR="114300" marT="57150" marB="57150"/>
                </a:tc>
                <a:tc>
                  <a:txBody>
                    <a:bodyPr/>
                    <a:lstStyle/>
                    <a:p>
                      <a:pPr marL="0" algn="l" defTabSz="914400" rtl="0" eaLnBrk="1" fontAlgn="t" latinLnBrk="0" hangingPunct="1"/>
                      <a:r>
                        <a:rPr lang="en-US" sz="12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Vrushal.Bonde@PNMRESOURCES.COM</a:t>
                      </a:r>
                      <a:endParaRPr lang="en-US" sz="12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14300" marR="114300" marT="57150" marB="57150"/>
                </a:tc>
                <a:tc>
                  <a:txBody>
                    <a:bodyPr/>
                    <a:lstStyle/>
                    <a:p>
                      <a:pPr marL="0" algn="l" defTabSz="914400" rtl="0" eaLnBrk="1" fontAlgn="t" latinLnBrk="0" hangingPunct="1"/>
                      <a:r>
                        <a:rPr lang="en-US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SIGNOFF</a:t>
                      </a:r>
                    </a:p>
                  </a:txBody>
                  <a:tcPr marL="114300" marR="114300" marT="57150" marB="57150"/>
                </a:tc>
                <a:extLst>
                  <a:ext uri="{0D108BD9-81ED-4DB2-BD59-A6C34878D82A}">
                    <a16:rowId xmlns:a16="http://schemas.microsoft.com/office/drawing/2014/main" val="156771911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84555635"/>
      </p:ext>
    </p:extLst>
  </p:cSld>
  <p:clrMapOvr>
    <a:masterClrMapping/>
  </p:clrMapOvr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1BECF69A8095C47A5FDC36D937BFC94" ma:contentTypeVersion="0" ma:contentTypeDescription="Create a new document." ma:contentTypeScope="" ma:versionID="51e0dcd167c135bf5b35199a55219b83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C0E9AA12-8AF9-4AA6-90FE-24669859CDF3}">
  <ds:schemaRefs>
    <ds:schemaRef ds:uri="http://purl.org/dc/terms/"/>
    <ds:schemaRef ds:uri="http://schemas.microsoft.com/office/2006/documentManagement/types"/>
    <ds:schemaRef ds:uri="http://purl.org/dc/dcmitype/"/>
    <ds:schemaRef ds:uri="c34af464-7aa1-4edd-9be4-83dffc1cb926"/>
    <ds:schemaRef ds:uri="http://purl.org/dc/elements/1.1/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02D59BFD-3285-42FC-81D0-65AF7FBCF5D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E4A68982-DD5D-44FD-B77F-4C531465FE5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41761</TotalTime>
  <Words>228</Words>
  <Application>Microsoft Office PowerPoint</Application>
  <PresentationFormat>On-screen Show (4:3)</PresentationFormat>
  <Paragraphs>98</Paragraphs>
  <Slides>6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6</vt:i4>
      </vt:variant>
    </vt:vector>
  </HeadingPairs>
  <TitlesOfParts>
    <vt:vector size="13" baseType="lpstr">
      <vt:lpstr>Arial</vt:lpstr>
      <vt:lpstr>Arial Black</vt:lpstr>
      <vt:lpstr>Calibri</vt:lpstr>
      <vt:lpstr>Wingdings</vt:lpstr>
      <vt:lpstr>1_Custom Design</vt:lpstr>
      <vt:lpstr>Office Theme</vt:lpstr>
      <vt:lpstr>Custom Design</vt:lpstr>
      <vt:lpstr>PowerPoint Presentation</vt:lpstr>
      <vt:lpstr>Incident Report Highlights </vt:lpstr>
      <vt:lpstr>MarkeTrak Performance</vt:lpstr>
      <vt:lpstr>MarkeTrak Volumes</vt:lpstr>
      <vt:lpstr>December ListServ Stats</vt:lpstr>
      <vt:lpstr>Weather Moratorium Removals</vt:lpstr>
    </vt:vector>
  </TitlesOfParts>
  <Company>The Electric Reliability Council of Texas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Hanna, Mick</cp:lastModifiedBy>
  <cp:revision>360</cp:revision>
  <cp:lastPrinted>2019-05-06T20:09:17Z</cp:lastPrinted>
  <dcterms:created xsi:type="dcterms:W3CDTF">2016-01-21T15:20:31Z</dcterms:created>
  <dcterms:modified xsi:type="dcterms:W3CDTF">2025-01-06T19:41:57Z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0x01010021BECF69A8095C47A5FDC36D937BFC94</vt:lpwstr>
  </property>
  <property fmtid="{D5CDD505-2E9C-101B-9397-08002B2CF9AE}" pid="3" name="MSIP_Label_7084cbda-52b8-46fb-a7b7-cb5bd465ed85_Enabled">
    <vt:lpwstr>true</vt:lpwstr>
  </property>
  <property fmtid="{D5CDD505-2E9C-101B-9397-08002B2CF9AE}" pid="4" name="MSIP_Label_7084cbda-52b8-46fb-a7b7-cb5bd465ed85_SetDate">
    <vt:lpwstr>2023-08-01T05:27:35Z</vt:lpwstr>
  </property>
  <property fmtid="{D5CDD505-2E9C-101B-9397-08002B2CF9AE}" pid="5" name="MSIP_Label_7084cbda-52b8-46fb-a7b7-cb5bd465ed85_Method">
    <vt:lpwstr>Standard</vt:lpwstr>
  </property>
  <property fmtid="{D5CDD505-2E9C-101B-9397-08002B2CF9AE}" pid="6" name="MSIP_Label_7084cbda-52b8-46fb-a7b7-cb5bd465ed85_Name">
    <vt:lpwstr>Internal</vt:lpwstr>
  </property>
  <property fmtid="{D5CDD505-2E9C-101B-9397-08002B2CF9AE}" pid="7" name="MSIP_Label_7084cbda-52b8-46fb-a7b7-cb5bd465ed85_SiteId">
    <vt:lpwstr>0afb747d-bff7-4596-a9fc-950ef9e0ec45</vt:lpwstr>
  </property>
  <property fmtid="{D5CDD505-2E9C-101B-9397-08002B2CF9AE}" pid="8" name="MSIP_Label_7084cbda-52b8-46fb-a7b7-cb5bd465ed85_ActionId">
    <vt:lpwstr>430f0d0e-e128-4a50-a083-2a356b17a1a8</vt:lpwstr>
  </property>
  <property fmtid="{D5CDD505-2E9C-101B-9397-08002B2CF9AE}" pid="9" name="MSIP_Label_7084cbda-52b8-46fb-a7b7-cb5bd465ed85_ContentBits">
    <vt:lpwstr>0</vt:lpwstr>
  </property>
</Properties>
</file>