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4"/>
  </p:notesMasterIdLst>
  <p:handoutMasterIdLst>
    <p:handoutMasterId r:id="rId15"/>
  </p:handoutMasterIdLst>
  <p:sldIdLst>
    <p:sldId id="613" r:id="rId6"/>
    <p:sldId id="608" r:id="rId7"/>
    <p:sldId id="550" r:id="rId8"/>
    <p:sldId id="610" r:id="rId9"/>
    <p:sldId id="609" r:id="rId10"/>
    <p:sldId id="612" r:id="rId11"/>
    <p:sldId id="611" r:id="rId12"/>
    <p:sldId id="614" r:id="rId13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975B5F-C98A-A2E8-80C3-A301455AB06B}" name="Zhang, Bryan" initials="ZB" userId="S::chunliang.zhang@ercot.com::4f4c7423-2beb-4a72-a540-8ee1a9f96466" providerId="AD"/>
  <p188:author id="{8F8837AE-1793-2348-8629-CFFA9D6407D8}" name="Collins, Keith" initials="CK" userId="S::keith.collins@ercot.com::bf982f14-b726-4b2a-bff8-6f7cf9674ef3" providerId="AD"/>
  <p188:author id="{6AED60BC-6DC8-9208-15EC-10DB2B0CE731}" name="Mereness, Matt" initials="MM" userId="S::matt.mereness@ercot.com::6db1126a-164e-4475-8d86-5dde160acd3b" providerId="AD"/>
  <p188:author id="{881B48C5-BB53-CDCD-4930-0451197F0D4A}" name="Urquhart, Ike" initials="UI" userId="S::Ike.Urquhart@ercot.com::730980f3-dc09-4cfe-ab83-a3f100637f33" providerId="AD"/>
  <p188:author id="{0D8CE9CE-105C-065E-36D5-0644004BA4C4}" name="Schmidt, Matthew" initials="SM" userId="S::matthew.schmidt@ercot.com::fc385d58-945d-4395-bff5-01fa0dce693e" providerId="AD"/>
  <p188:author id="{43831BD2-3014-FC08-390A-9936949E1516}" name="Maggio, Dave" initials="DM" userId="S::David.Maggio@ercot.com::ac169136-3d92-4093-a1ee-cd2fa0ab6301" providerId="AD"/>
  <p188:author id="{47B1B2D5-CBCE-C9A6-CDCE-5D057DF5C4EF}" name="Kersulis, Jonas" initials="KJ" userId="S::Jonas.Kersulis@ercot.com::38ec2a83-12fc-4093-8e16-3ee53b6e0485" providerId="AD"/>
  <p188:author id="{C42AEDD9-2DD0-D3C5-494A-01313B1AB845}" name="Schmidt, Matthew" initials="MS" userId="S::Matthew.Schmidt@ercot.com::fc385d58-945d-4395-bff5-01fa0dce693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BF0"/>
    <a:srgbClr val="00AEC7"/>
    <a:srgbClr val="F25C87"/>
    <a:srgbClr val="26D07C"/>
    <a:srgbClr val="0076C6"/>
    <a:srgbClr val="A9E5EA"/>
    <a:srgbClr val="093C61"/>
    <a:srgbClr val="98C3FA"/>
    <a:srgbClr val="70CDD9"/>
    <a:srgbClr val="8DC3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CB7A9-25A8-AC62-16E1-6406D1F5128D}" v="4" dt="2025-01-10T02:21:22.576"/>
    <p1510:client id="{49095841-80D4-4584-B1FF-E261D1FD3E24}" v="201" dt="2025-01-10T21:58:32.850"/>
    <p1510:client id="{5AD0DA7F-1589-02A8-1E5B-17EF2F40C31F}" v="138" dt="2025-01-10T19:05:26.160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8900" rIns="88900" bIns="8890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613"/>
            <a:ext cx="3027466" cy="466087"/>
          </a:xfrm>
          <a:prstGeom prst="rect">
            <a:avLst/>
          </a:prstGeom>
        </p:spPr>
        <p:txBody>
          <a:bodyPr vert="horz" lIns="91221" tIns="45610" rIns="91221" bIns="4561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4"/>
            <a:ext cx="3026833" cy="464185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>
                <a:solidFill>
                  <a:schemeClr val="tx1"/>
                </a:solidFill>
              </a:rPr>
              <a:t>Third level</a:t>
            </a:r>
          </a:p>
          <a:p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>
              <a:solidFill>
                <a:schemeClr val="tx1"/>
              </a:solidFill>
            </a:endParaRPr>
          </a:p>
          <a:p>
            <a:pPr algn="l"/>
            <a:r>
              <a:rPr lang="en-US" sz="1000" b="0" baseline="0">
                <a:solidFill>
                  <a:schemeClr val="tx1"/>
                </a:solidFill>
              </a:rPr>
              <a:t>INTERNAL</a:t>
            </a:r>
            <a:endParaRPr lang="en-US" sz="10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/>
              <a:t>Overview of RTC Benefit Study Results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Market Analysis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RTCBTF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January 14, 2025</a:t>
            </a:r>
          </a:p>
          <a:p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37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241"/>
            <a:ext cx="8534400" cy="5077384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sz="2000"/>
              <a:t>Value Categories and Metrics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/>
              <a:t>Consumer Value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/>
              <a:t>Reliability Value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/>
              <a:t>Efficiency Value (currently under review)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/>
              <a:t>Estimation Methodology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/>
              <a:t>Results Summary</a:t>
            </a:r>
          </a:p>
          <a:p>
            <a:pPr marL="0" indent="0">
              <a:buNone/>
            </a:pPr>
            <a:endParaRPr lang="en-US" sz="2400"/>
          </a:p>
          <a:p>
            <a:pPr marL="57150" indent="0">
              <a:buNone/>
            </a:pP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170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a) Consumer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67E3F9-BCF0-B494-0B8F-949BFF18B634}"/>
                  </a:ext>
                </a:extLst>
              </p:cNvPr>
              <p:cNvSpPr txBox="1"/>
              <p:nvPr/>
            </p:nvSpPr>
            <p:spPr>
              <a:xfrm>
                <a:off x="6543098" y="5900907"/>
                <a:ext cx="2717444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7150">
                  <a:defRPr/>
                </a:pPr>
                <a:r>
                  <a:rPr kumimoji="0" lang="en-US" sz="900" b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ea typeface="Calibri" panose="020F0502020204030204" pitchFamily="34" charset="0"/>
                    <a:cs typeface="+mn-cs"/>
                  </a:rPr>
                  <a:t>* </a:t>
                </a:r>
                <a:r>
                  <a:rPr kumimoji="0" lang="en-US" sz="9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+mj-lt"/>
                    <a:ea typeface="Calibri" panose="020F0502020204030204" pitchFamily="34" charset="0"/>
                    <a:cs typeface="+mn-cs"/>
                  </a:rPr>
                  <a:t>Final GTBD </a:t>
                </a:r>
                <a14:m>
                  <m:oMath xmlns:m="http://schemas.openxmlformats.org/officeDocument/2006/math">
                    <m:r>
                      <a: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= </m:t>
                    </m:r>
                    <m:r>
                      <a: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𝐺𝑇𝐵𝐷</m:t>
                    </m:r>
                    <m:r>
                      <a: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 </m:t>
                    </m:r>
                    <m:r>
                      <a:rPr kumimoji="0" lang="en-US" sz="9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𝑜𝑓𝑓𝑠𝑒𝑡</m:t>
                    </m:r>
                  </m:oMath>
                </a14:m>
                <a:endParaRPr kumimoji="0" lang="en-US" sz="900" b="0" u="none" strike="noStrike" kern="1200" cap="none" spc="0" normalizeH="0" baseline="0" noProof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57150">
                  <a:defRPr/>
                </a:pPr>
                <a:r>
                  <a:rPr lang="en-US" sz="900"/>
                  <a:t>** </a:t>
                </a:r>
                <a:r>
                  <a:rPr lang="en-US" sz="900" i="1"/>
                  <a:t>AS sub-type awarded MW weighted average</a:t>
                </a:r>
              </a:p>
              <a:p>
                <a:pPr marL="228600" indent="-171450">
                  <a:buFont typeface="Arial" panose="020B0604020202020204" pitchFamily="34" charset="0"/>
                  <a:buChar char="•"/>
                  <a:defRPr/>
                </a:pPr>
                <a:endParaRPr lang="en-US" sz="90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267E3F9-BCF0-B494-0B8F-949BFF18B6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098" y="5900907"/>
                <a:ext cx="2717444" cy="50783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C1DA0E62-8B3D-284E-9AAC-63DF98518BEC}"/>
              </a:ext>
            </a:extLst>
          </p:cNvPr>
          <p:cNvSpPr txBox="1"/>
          <p:nvPr/>
        </p:nvSpPr>
        <p:spPr>
          <a:xfrm>
            <a:off x="2883277" y="1282003"/>
            <a:ext cx="2952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>
              <a:defRPr/>
            </a:pPr>
            <a:r>
              <a:rPr lang="en-US" sz="900">
                <a:solidFill>
                  <a:srgbClr val="2D3338"/>
                </a:solidFill>
                <a:latin typeface="Arial"/>
                <a:ea typeface="Calibri" panose="020F0502020204030204" pitchFamily="34" charset="0"/>
              </a:rPr>
              <a:t>*</a:t>
            </a:r>
            <a:endParaRPr lang="en-US" sz="9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98757D-2EC6-AABF-1567-8BC7729204C3}"/>
              </a:ext>
            </a:extLst>
          </p:cNvPr>
          <p:cNvSpPr txBox="1"/>
          <p:nvPr/>
        </p:nvSpPr>
        <p:spPr>
          <a:xfrm>
            <a:off x="2574270" y="1514643"/>
            <a:ext cx="295275" cy="173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>
              <a:defRPr/>
            </a:pPr>
            <a:r>
              <a:rPr lang="en-US" sz="900">
                <a:solidFill>
                  <a:srgbClr val="2D3338"/>
                </a:solidFill>
                <a:latin typeface="Arial"/>
                <a:ea typeface="Calibri" panose="020F0502020204030204" pitchFamily="34" charset="0"/>
              </a:rPr>
              <a:t>*</a:t>
            </a:r>
            <a:endParaRPr lang="en-US" sz="9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A5DED8-A2A9-2B05-0891-81B99D688B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673114"/>
                <a:ext cx="8534400" cy="5280822"/>
              </a:xfrm>
            </p:spPr>
            <p:txBody>
              <a:bodyPr/>
              <a:lstStyle/>
              <a:p>
                <a:r>
                  <a:rPr lang="en-US" sz="1600" dirty="0"/>
                  <a:t>a.1 RTC RTM Energy Value Delta</a:t>
                </a:r>
              </a:p>
              <a:p>
                <a:pPr lvl="1" indent="-228600">
                  <a:spcBef>
                    <a:spcPts val="0"/>
                  </a:spcBef>
                  <a:buFont typeface="+mj-lt"/>
                  <a:buAutoNum type="romanLcPeriod"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Pre-RTC: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𝐹𝑖𝑛𝑎𝑙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𝐺𝑇𝐵𝐷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∗ (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𝑆𝑦𝑠𝑡𝑒𝑚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𝐿𝑎𝑚𝑏𝑑𝑎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𝑅𝑇𝑂𝑅𝑃𝐴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𝑅𝑇𝑂𝑅𝐷𝑃𝐴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lvl="1" indent="-228600">
                  <a:spcBef>
                    <a:spcPts val="0"/>
                  </a:spcBef>
                  <a:buFont typeface="+mj-lt"/>
                  <a:buAutoNum type="romanLcPeriod"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𝐹𝑖𝑛𝑎𝑙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𝐺𝑇𝐵𝐷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∗ (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𝑆𝑦𝑠𝑡𝑒𝑚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𝐿𝑎𝑚𝑏𝑑𝑎</m:t>
                    </m:r>
                    <m:r>
                      <a:rPr kumimoji="0" lang="en-US" sz="1200" b="0" i="1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+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𝐸𝑛𝑒𝑟𝑔𝑦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𝑅𝐷𝑃𝐴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lvl="1">
                  <a:spcBef>
                    <a:spcPts val="0"/>
                  </a:spcBef>
                  <a:buFont typeface="Arial" panose="020B0604020202020204" pitchFamily="34" charset="0"/>
                  <a:buChar char="►"/>
                  <a:defRPr/>
                </a:pPr>
                <a:r>
                  <a:rPr lang="en-US" sz="1200" dirty="0">
                    <a:solidFill>
                      <a:srgbClr val="2D3338"/>
                    </a:solidFill>
                    <a:latin typeface="Arial"/>
                    <a:ea typeface="Calibri" panose="020F0502020204030204" pitchFamily="34" charset="0"/>
                  </a:rPr>
                  <a:t>RTC Energy Value Delta: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200" i="1" dirty="0">
                            <a:solidFill>
                              <a:srgbClr val="2D3338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1200" dirty="0">
                            <a:solidFill>
                              <a:srgbClr val="2D3338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𝑖𝑖</m:t>
                        </m:r>
                        <m:r>
                          <a:rPr lang="en-US" sz="1200" dirty="0">
                            <a:solidFill>
                              <a:srgbClr val="2D3338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.</m:t>
                        </m:r>
                      </m:e>
                    </m:d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– </m:t>
                    </m:r>
                    <m:d>
                      <m:dPr>
                        <m:ctrlPr>
                          <a:rPr lang="en-US" sz="1200" i="1" dirty="0">
                            <a:solidFill>
                              <a:srgbClr val="2D3338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dPr>
                      <m:e>
                        <m:r>
                          <a:rPr lang="en-US" sz="1200" dirty="0" err="1">
                            <a:solidFill>
                              <a:srgbClr val="2D3338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𝑖</m:t>
                        </m:r>
                        <m:r>
                          <a:rPr lang="en-US" sz="1200" dirty="0">
                            <a:solidFill>
                              <a:srgbClr val="2D3338"/>
                            </a:solidFill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.</m:t>
                        </m:r>
                      </m:e>
                    </m:d>
                  </m:oMath>
                </a14:m>
                <a:endParaRPr lang="en-US" sz="1200" dirty="0">
                  <a:solidFill>
                    <a:srgbClr val="2D3338"/>
                  </a:solidFill>
                  <a:latin typeface="Arial"/>
                  <a:ea typeface="Calibri" panose="020F0502020204030204" pitchFamily="34" charset="0"/>
                </a:endParaRPr>
              </a:p>
              <a:p>
                <a:pPr marL="514350" lvl="1" indent="0">
                  <a:spcBef>
                    <a:spcPts val="0"/>
                  </a:spcBef>
                  <a:buNone/>
                  <a:defRPr/>
                </a:pPr>
                <a:endParaRPr kumimoji="0" 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r>
                  <a:rPr lang="en-US" sz="1600" dirty="0"/>
                  <a:t>a.2 RTC RTM Reserve (AS) Value Delta (ERCOT Approach)</a:t>
                </a:r>
              </a:p>
              <a:p>
                <a:pPr lvl="1" indent="-228600">
                  <a:spcBef>
                    <a:spcPts val="0"/>
                  </a:spcBef>
                  <a:buFont typeface="+mj-lt"/>
                  <a:buAutoNum type="romanLcPeriod"/>
                </a:pPr>
                <a:r>
                  <a:rPr lang="en-US" sz="1200" dirty="0">
                    <a:effectLst/>
                    <a:ea typeface="Calibri" panose="020F0502020204030204" pitchFamily="34" charset="0"/>
                  </a:rPr>
                  <a:t>Pre-RTC Real-Time Reserve Value: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𝑅𝑇𝑂𝑅𝑃𝐴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∗ 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𝑅𝑇𝑂𝐿𝐶𝐴𝑃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𝑅𝑇𝑂𝐹𝐹𝑃𝐴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∗ 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𝑅𝑇𝑂𝐹𝐹𝐶𝐴𝑃</m:t>
                    </m:r>
                  </m:oMath>
                </a14:m>
                <a:endParaRPr lang="en-US" sz="1200" dirty="0">
                  <a:effectLst/>
                  <a:ea typeface="Calibri" panose="020F0502020204030204" pitchFamily="34" charset="0"/>
                </a:endParaRPr>
              </a:p>
              <a:p>
                <a:pPr lvl="1" indent="-228600">
                  <a:spcBef>
                    <a:spcPts val="0"/>
                  </a:spcBef>
                  <a:buFont typeface="+mj-lt"/>
                  <a:buAutoNum type="romanLcPeriod"/>
                </a:pPr>
                <a:r>
                  <a:rPr lang="en-US" sz="1200" dirty="0">
                    <a:effectLst/>
                    <a:ea typeface="Calibri" panose="020F0502020204030204" pitchFamily="34" charset="0"/>
                  </a:rPr>
                  <a:t>RTC RTM AS Value: (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𝑅𝑇𝐶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𝐴𝑆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𝑀𝐶𝑃𝐶</m:t>
                    </m:r>
                    <m:r>
                      <a:rPr lang="en-US" sz="12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 </m:t>
                    </m:r>
                    <m:r>
                      <a:rPr lang="en-US" sz="12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𝑅𝑇𝐶</m:t>
                    </m:r>
                    <m:r>
                      <a:rPr lang="en-US" sz="12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2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𝐴𝑆</m:t>
                    </m:r>
                    <m:r>
                      <a:rPr lang="en-US" sz="1200" b="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𝑅𝐷𝑃𝐴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 ∗ 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𝑅𝑇𝐶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𝐴𝑆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200" i="1" dirty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𝐴𝑤𝑎𝑟𝑑𝑠</m:t>
                    </m:r>
                  </m:oMath>
                </a14:m>
                <a:endParaRPr lang="en-US" sz="1200" i="1" dirty="0">
                  <a:ea typeface="Calibri" panose="020F0502020204030204" pitchFamily="34" charset="0"/>
                </a:endParaRPr>
              </a:p>
              <a:p>
                <a:pPr marL="800100" lvl="1">
                  <a:spcBef>
                    <a:spcPts val="0"/>
                  </a:spcBef>
                  <a:buFont typeface="Arial" panose="020B0604020202020204" pitchFamily="34" charset="0"/>
                  <a:buChar char="►"/>
                </a:pPr>
                <a:r>
                  <a:rPr lang="en-US" sz="1200" dirty="0">
                    <a:solidFill>
                      <a:srgbClr val="2D3338"/>
                    </a:solidFill>
                    <a:latin typeface="Arial"/>
                    <a:ea typeface="Calibri" panose="020F0502020204030204" pitchFamily="34" charset="0"/>
                  </a:rPr>
                  <a:t>RTC AS Value Delta: </a:t>
                </a:r>
                <a14:m>
                  <m:oMath xmlns:m="http://schemas.openxmlformats.org/officeDocument/2006/math"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 –(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</m:t>
                    </m:r>
                  </m:oMath>
                </a14:m>
                <a:endParaRPr lang="en-US" sz="1600" dirty="0"/>
              </a:p>
              <a:p>
                <a:pPr marL="514350" lvl="1" indent="0">
                  <a:spcBef>
                    <a:spcPts val="0"/>
                  </a:spcBef>
                  <a:buNone/>
                </a:pPr>
                <a:endParaRPr lang="en-US" sz="1600" dirty="0"/>
              </a:p>
              <a:p>
                <a:r>
                  <a:rPr lang="en-US" sz="1600" dirty="0"/>
                  <a:t>a.3 RTC Reserve (AS) Value Delta (IMM 2018 Approach)</a:t>
                </a:r>
              </a:p>
              <a:p>
                <a:pPr marL="742950" marR="0" lvl="1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romanLcPeriod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Pre-RTC DAM AS Value: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𝐷𝐴𝑀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𝑀𝐶𝑃𝐶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∗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𝐷𝐴𝑀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𝐴𝑆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𝐴𝑤𝑎𝑟𝑑𝑠</m:t>
                    </m:r>
                  </m:oMath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742950" marR="0" lvl="1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romanLcPeriod"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 RTM AS Value: (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𝑅𝑇𝐶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𝐴𝑆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𝑀𝐶𝑃𝐶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 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𝑅𝑇𝐶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𝐴𝑆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𝑅𝐷𝑃𝐴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 ∗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𝑅𝑇𝐶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𝐴𝑆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𝐴𝑤𝑎𝑟𝑑𝑠</m:t>
                    </m:r>
                  </m:oMath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marR="0" lvl="1" fontAlgn="auto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►"/>
                  <a:tabLst/>
                  <a:defRPr/>
                </a:pPr>
                <a:r>
                  <a:rPr lang="en-US" sz="1200" dirty="0">
                    <a:solidFill>
                      <a:srgbClr val="2D3338"/>
                    </a:solidFill>
                    <a:latin typeface="Arial"/>
                    <a:ea typeface="Calibri" panose="020F0502020204030204" pitchFamily="34" charset="0"/>
                  </a:rPr>
                  <a:t>RTC AS Value Delta: </a:t>
                </a:r>
                <a14:m>
                  <m:oMath xmlns:m="http://schemas.openxmlformats.org/officeDocument/2006/math"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 –(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</m:t>
                    </m:r>
                  </m:oMath>
                </a14:m>
                <a:endParaRPr lang="en-US" sz="1600" dirty="0"/>
              </a:p>
              <a:p>
                <a:pPr marL="514350" lvl="1" indent="0">
                  <a:spcBef>
                    <a:spcPts val="0"/>
                  </a:spcBef>
                  <a:buNone/>
                </a:pPr>
                <a:endParaRPr lang="en-US" sz="1600" dirty="0"/>
              </a:p>
              <a:p>
                <a:r>
                  <a:rPr lang="en-US" sz="1600" dirty="0"/>
                  <a:t>a.4 RTC RTM Average Energy Price Delta</a:t>
                </a:r>
              </a:p>
              <a:p>
                <a:pPr marL="800100" lvl="1">
                  <a:spcBef>
                    <a:spcPts val="0"/>
                  </a:spcBef>
                  <a:buFont typeface="+mj-lt"/>
                  <a:buAutoNum type="romanLcPeriod"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Pre-RTC Average Energy Price: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𝐴𝑣𝑒𝑟𝑎𝑔𝑒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(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𝑆𝑦𝑠𝑡𝑒𝑚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𝐿𝑎𝑚𝑏𝑑𝑎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𝑅𝑇𝑂𝑅𝑃𝐴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𝑅𝑇𝑂𝑅𝐷𝑃𝐴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lvl="1">
                  <a:spcBef>
                    <a:spcPts val="0"/>
                  </a:spcBef>
                  <a:buFont typeface="+mj-lt"/>
                  <a:buAutoNum type="romanLcPeriod"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 Average Energy Price: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𝐴𝑣𝑒𝑟𝑎𝑔𝑒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(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𝑆𝑦𝑠𝑡𝑒𝑚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𝐿𝑎𝑚𝑏𝑑𝑎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+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𝐸𝑛𝑒𝑟𝑔𝑦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𝑅𝐷𝑃𝐴</m:t>
                    </m:r>
                    <m:r>
                      <a:rPr kumimoji="0" lang="en-US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lvl="1">
                  <a:spcBef>
                    <a:spcPts val="0"/>
                  </a:spcBef>
                  <a:buFontTx/>
                  <a:buChar char="►"/>
                  <a:defRPr/>
                </a:pPr>
                <a:r>
                  <a:rPr lang="en-US" sz="1200" dirty="0"/>
                  <a:t>RTC Average Energy Price Delta </a:t>
                </a:r>
                <a:r>
                  <a:rPr lang="en-US" sz="1200" dirty="0">
                    <a:solidFill>
                      <a:srgbClr val="2D3338"/>
                    </a:solidFill>
                    <a:latin typeface="Arial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 –(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</m:t>
                    </m:r>
                  </m:oMath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0" indent="0">
                  <a:buNone/>
                </a:pPr>
                <a:endParaRPr lang="en-US" sz="1600" dirty="0"/>
              </a:p>
              <a:p>
                <a:r>
                  <a:rPr lang="en-US" sz="1600" dirty="0"/>
                  <a:t>a.5 RTC Average MCPC** Delta (IMM 2018 Approach)</a:t>
                </a:r>
              </a:p>
              <a:p>
                <a:pPr marL="800100" lvl="1">
                  <a:spcBef>
                    <a:spcPts val="0"/>
                  </a:spcBef>
                  <a:buFont typeface="+mj-lt"/>
                  <a:buAutoNum type="romanLcPeriod"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Pre-RTC Average MCPC: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𝑊𝑒𝑖𝑔h𝑡𝑒𝑑𝐴𝑣𝑒𝑟𝑎𝑔𝑒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(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𝐷𝐴𝑀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𝐴𝑆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𝑀𝐶𝑃𝐶𝑠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lvl="1">
                  <a:spcBef>
                    <a:spcPts val="0"/>
                  </a:spcBef>
                  <a:buFont typeface="+mj-lt"/>
                  <a:buAutoNum type="romanLcPeriod"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 Average AS MCPCs: </a:t>
                </a:r>
                <a14:m>
                  <m:oMath xmlns:m="http://schemas.openxmlformats.org/officeDocument/2006/math"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𝑊𝑒𝑖𝑔h𝑡𝑒𝑑𝐴𝑣𝑒𝑟𝑎𝑔𝑒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(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𝑅𝑇𝐶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𝑅𝑇𝑀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𝐴𝑆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𝑀𝐶𝑃𝐶𝑠</m:t>
                    </m:r>
                    <m:r>
                      <a:rPr kumimoji="0" lang="en-US" sz="12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200" b="0" i="1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lvl="1">
                  <a:spcBef>
                    <a:spcPts val="0"/>
                  </a:spcBef>
                  <a:buFontTx/>
                  <a:buChar char="►"/>
                  <a:defRPr/>
                </a:pPr>
                <a:r>
                  <a:rPr lang="en-US" sz="1200" dirty="0"/>
                  <a:t>RTC Average AS MCPC Delta </a:t>
                </a:r>
                <a:r>
                  <a:rPr lang="en-US" sz="1200" dirty="0">
                    <a:solidFill>
                      <a:srgbClr val="2D3338"/>
                    </a:solidFill>
                    <a:latin typeface="Arial"/>
                    <a:ea typeface="Calibri" panose="020F050202020403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 –(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</m:t>
                    </m:r>
                    <m:r>
                      <a:rPr lang="en-US" sz="1200" dirty="0">
                        <a:solidFill>
                          <a:srgbClr val="2D3338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.)</m:t>
                    </m:r>
                  </m:oMath>
                </a14:m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514350" lvl="1" indent="0">
                  <a:spcBef>
                    <a:spcPts val="0"/>
                  </a:spcBef>
                  <a:buNone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0" indent="0">
                  <a:buNone/>
                </a:pPr>
                <a:endParaRPr lang="en-US" sz="1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A5DED8-A2A9-2B05-0891-81B99D688B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673114"/>
                <a:ext cx="8534400" cy="5280822"/>
              </a:xfrm>
              <a:blipFill>
                <a:blip r:embed="rId3"/>
                <a:stretch>
                  <a:fillRect b="-35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6803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991802C-5AE8-A4B3-686E-E99B9E7F1F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/>
                  <a:t>b.1 RTC RTM Congestion Rent Delta</a:t>
                </a:r>
              </a:p>
              <a:p>
                <a:pPr marL="742950" marR="0" lvl="1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romanLcPeriod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Pre-RTC: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𝑆h𝑎𝑑𝑜𝑤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𝑃𝑟𝑖𝑐𝑒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∗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𝐿𝑖𝑛𝑒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𝐿𝑜𝑎𝑑𝑖𝑛𝑔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 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𝑀𝑊</m:t>
                    </m:r>
                  </m:oMath>
                </a14:m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 </a:t>
                </a:r>
              </a:p>
              <a:p>
                <a:pPr marL="742950" marR="0" lvl="1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+mj-lt"/>
                  <a:buAutoNum type="romanLcPeriod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RTC: the same as </a:t>
                </a:r>
                <a14:m>
                  <m:oMath xmlns:m="http://schemas.openxmlformats.org/officeDocument/2006/math"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(</m:t>
                    </m:r>
                    <m:r>
                      <a:rPr kumimoji="0" lang="en-US" sz="1400" b="0" i="1" u="none" strike="noStrike" kern="1200" cap="none" spc="0" normalizeH="0" baseline="0" noProof="0" dirty="0" err="1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𝑖</m:t>
                    </m:r>
                    <m:r>
                      <a:rPr kumimoji="0" lang="en-US" sz="14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)</m:t>
                    </m:r>
                  </m:oMath>
                </a14:m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800100" marR="0" lvl="1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Char char="►"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 Congestion Rent Delta: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1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𝑖𝑖</m:t>
                        </m:r>
                        <m:r>
                          <a: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.</m:t>
                        </m:r>
                      </m:e>
                    </m:d>
                    <m:r>
                      <a: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– </m:t>
                    </m:r>
                    <m:d>
                      <m:dPr>
                        <m:ctrlPr>
                          <a:rPr kumimoji="0" lang="en-US" sz="1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400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𝑖</m:t>
                        </m:r>
                        <m:r>
                          <a: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.</m:t>
                        </m:r>
                      </m:e>
                    </m:d>
                  </m:oMath>
                </a14:m>
                <a:endParaRPr kumimoji="0" lang="en-US" sz="1400" b="0" i="0" u="none" strike="noStrike" kern="1200" cap="none" spc="0" normalizeH="0" baseline="0" noProof="0">
                  <a:ln>
                    <a:noFill/>
                  </a:ln>
                  <a:solidFill>
                    <a:srgbClr val="2D3338"/>
                  </a:solidFill>
                  <a:effectLst/>
                  <a:uLnTx/>
                  <a:uFillTx/>
                  <a:latin typeface="Arial"/>
                  <a:ea typeface="Calibri" panose="020F0502020204030204" pitchFamily="34" charset="0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lang="en-US"/>
              </a:p>
              <a:p>
                <a:r>
                  <a:rPr lang="en-US"/>
                  <a:t>b.2 RTC RTM Constraint Violation Cost Delta</a:t>
                </a:r>
                <a:endParaRPr lang="en-US" sz="1050">
                  <a:effectLst/>
                  <a:ea typeface="Calibri" panose="020F0502020204030204" pitchFamily="34" charset="0"/>
                </a:endParaRPr>
              </a:p>
              <a:p>
                <a:pPr lvl="1" indent="-228600">
                  <a:spcBef>
                    <a:spcPts val="0"/>
                  </a:spcBef>
                  <a:buFont typeface="+mj-lt"/>
                  <a:buAutoNum type="romanLcPeriod"/>
                </a:pPr>
                <a:r>
                  <a:rPr lang="en-US" sz="1400">
                    <a:effectLst/>
                    <a:ea typeface="Calibri" panose="020F0502020204030204" pitchFamily="34" charset="0"/>
                  </a:rPr>
                  <a:t>Pre-RTC: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𝑆h𝑎𝑑𝑜𝑤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𝑃𝑟𝑖𝑐𝑒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𝐶𝑎𝑝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∗ 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𝑂𝑣𝑒𝑟𝑙𝑜𝑎𝑑𝑖𝑛𝑔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𝑀𝑊</m:t>
                    </m:r>
                  </m:oMath>
                </a14:m>
                <a:r>
                  <a:rPr lang="en-US" sz="1400">
                    <a:effectLst/>
                    <a:ea typeface="Calibri" panose="020F0502020204030204" pitchFamily="34" charset="0"/>
                  </a:rPr>
                  <a:t> </a:t>
                </a:r>
                <a:r>
                  <a:rPr lang="en-US" sz="1400" i="1">
                    <a:effectLst/>
                    <a:ea typeface="Calibri" panose="020F0502020204030204" pitchFamily="34" charset="0"/>
                  </a:rPr>
                  <a:t>(for violated constraint, please note that c is part of b)</a:t>
                </a:r>
              </a:p>
              <a:p>
                <a:pPr lvl="1" indent="-228600">
                  <a:spcBef>
                    <a:spcPts val="0"/>
                  </a:spcBef>
                  <a:buFont typeface="+mj-lt"/>
                  <a:buAutoNum type="romanLcPeriod"/>
                </a:pPr>
                <a:r>
                  <a:rPr lang="en-US" sz="1400">
                    <a:effectLst/>
                    <a:ea typeface="Calibri" panose="020F0502020204030204" pitchFamily="34" charset="0"/>
                  </a:rPr>
                  <a:t>RTC: the same as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(</m:t>
                    </m:r>
                    <m:r>
                      <a:rPr lang="en-US" sz="1400" i="1" dirty="0" err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𝑖</m:t>
                    </m:r>
                    <m:r>
                      <a:rPr lang="en-US" sz="1400" i="1" dirty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</m:t>
                    </m:r>
                  </m:oMath>
                </a14:m>
                <a:endParaRPr lang="en-US" sz="1400">
                  <a:effectLst/>
                  <a:ea typeface="Calibri" panose="020F0502020204030204" pitchFamily="34" charset="0"/>
                </a:endParaRPr>
              </a:p>
              <a:p>
                <a:pPr marL="800100" lvl="1">
                  <a:spcBef>
                    <a:spcPts val="0"/>
                  </a:spcBef>
                  <a:buFontTx/>
                  <a:buChar char="►"/>
                </a:pP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RTC </a:t>
                </a:r>
                <a:r>
                  <a:rPr lang="en-US" sz="1400"/>
                  <a:t>Constraint Violation Cost Delta</a:t>
                </a:r>
                <a:r>
                  <a:rPr kumimoji="0" lang="en-US" sz="1400" b="0" i="0" u="none" strike="noStrike" kern="1200" cap="none" spc="0" normalizeH="0" baseline="0" noProof="0">
                    <a:ln>
                      <a:noFill/>
                    </a:ln>
                    <a:solidFill>
                      <a:srgbClr val="2D3338"/>
                    </a:solidFill>
                    <a:effectLst/>
                    <a:uLnTx/>
                    <a:uFillTx/>
                    <a:latin typeface="Arial"/>
                    <a:ea typeface="Calibri" panose="020F0502020204030204" pitchFamily="34" charset="0"/>
                    <a:cs typeface="+mn-cs"/>
                  </a:rPr>
                  <a:t>: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1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𝑖𝑖</m:t>
                        </m:r>
                        <m:r>
                          <a: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.</m:t>
                        </m:r>
                      </m:e>
                    </m:d>
                    <m:r>
                      <a: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D3338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libri" panose="020F0502020204030204" pitchFamily="34" charset="0"/>
                        <a:cs typeface="+mn-cs"/>
                      </a:rPr>
                      <m:t>– </m:t>
                    </m:r>
                    <m:d>
                      <m:dPr>
                        <m:ctrlPr>
                          <a:rPr kumimoji="0" lang="en-US" sz="1400" b="0" i="1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1400" b="0" i="0" u="none" strike="noStrike" kern="1200" cap="none" spc="0" normalizeH="0" baseline="0" noProof="0" dirty="0" err="1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𝑖</m:t>
                        </m:r>
                        <m:r>
                          <a:rPr kumimoji="0" lang="en-US" sz="14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2D3338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+mn-cs"/>
                          </a:rPr>
                          <m:t>.</m:t>
                        </m:r>
                      </m:e>
                    </m:d>
                  </m:oMath>
                </a14:m>
                <a:endParaRPr lang="en-US" sz="1400">
                  <a:effectLst/>
                  <a:ea typeface="Calibri" panose="020F0502020204030204" pitchFamily="34" charset="0"/>
                </a:endParaRPr>
              </a:p>
              <a:p>
                <a:pPr marL="0" indent="0">
                  <a:buNone/>
                </a:pPr>
                <a:r>
                  <a:rPr lang="en-US" sz="2400"/>
                  <a:t> </a:t>
                </a:r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991802C-5AE8-A4B3-686E-E99B9E7F1F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1. b) Reliability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23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10264B-A930-2815-D366-6F9FAE333E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Sampling and Extrapolation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4F82C-19D2-C10F-A0B2-F00C75A85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91440" tIns="45720" rIns="91440" bIns="45720" anchor="t"/>
          <a:lstStyle/>
          <a:p>
            <a:pPr marL="457200" indent="-457200">
              <a:buFont typeface="+mj-lt"/>
              <a:buAutoNum type="arabicParenR"/>
            </a:pPr>
            <a:r>
              <a:rPr lang="en-US" sz="2000" dirty="0"/>
              <a:t>Generate random sample of 50 operating days between June 2023 and August 2024 (10 days per season)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Run RTC Simulator (</a:t>
            </a:r>
            <a:r>
              <a:rPr lang="en-US" sz="2000" i="1" dirty="0"/>
              <a:t>v. 1.0, RTCBTF 10.13.2024</a:t>
            </a:r>
            <a:r>
              <a:rPr lang="en-US" sz="2000" dirty="0"/>
              <a:t>) to compute RTM outputs for the random sample of 50 days</a:t>
            </a:r>
            <a:endParaRPr lang="en-US" sz="2000" dirty="0">
              <a:cs typeface="Arial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Calculate average value of results for each metric for the 10 days of each season 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Extrapolate to seasonal estimate by multiplying with each season's total number of days </a:t>
            </a:r>
            <a:r>
              <a:rPr lang="en-US" sz="1600" i="1" dirty="0"/>
              <a:t>(summer=92, fall=91, winter=91, and spring=92</a:t>
            </a:r>
            <a:r>
              <a:rPr lang="en-US" sz="1200" dirty="0"/>
              <a:t>)</a:t>
            </a:r>
            <a:endParaRPr lang="en-US" sz="1200" dirty="0">
              <a:cs typeface="Arial"/>
            </a:endParaRPr>
          </a:p>
          <a:p>
            <a:pPr marL="457200" indent="-457200">
              <a:buFont typeface="+mj-lt"/>
              <a:buAutoNum type="arabicParenR"/>
            </a:pPr>
            <a:r>
              <a:rPr lang="en-US" sz="2000" dirty="0"/>
              <a:t>Aggregate the seasonal estimates to generate annual estimate for the two scenarios: </a:t>
            </a:r>
            <a:endParaRPr lang="en-US" sz="2000" dirty="0">
              <a:cs typeface="Arial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US" sz="1600" dirty="0"/>
              <a:t>Annual estimate with Summer 2023 = summer 2023 + fall + winter + spring</a:t>
            </a:r>
            <a:endParaRPr lang="en-US" sz="1600" dirty="0">
              <a:cs typeface="Arial"/>
            </a:endParaRPr>
          </a:p>
          <a:p>
            <a:pPr marL="857250" lvl="1" indent="-457200">
              <a:buFont typeface="+mj-lt"/>
              <a:buAutoNum type="alphaLcParenR"/>
            </a:pPr>
            <a:r>
              <a:rPr lang="en-US" sz="1600" dirty="0"/>
              <a:t>Annual estimate with Summer 2024 = fall + winter + spring + summer 2024</a:t>
            </a:r>
            <a:endParaRPr lang="en-US" sz="1600" dirty="0">
              <a:cs typeface="Arial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CE45A0-D74F-6D69-2DCD-41A0BCA3EE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34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4816-413A-9BE6-E790-AD1FE7A6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Estimated Annual Savings of Real Time Co-optimization (RTC) Compared to 2018 Independent Market Monitor (IMM) Report</a:t>
            </a:r>
            <a:endParaRPr lang="en-US" sz="3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3CB5F-9F1E-56D9-ACBA-7D72761DC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445" y="810845"/>
            <a:ext cx="8534400" cy="5280822"/>
          </a:xfrm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1EEE-CB3A-221B-C056-2CB305D2E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620263-1E77-30B8-2312-8D451A537457}"/>
              </a:ext>
            </a:extLst>
          </p:cNvPr>
          <p:cNvSpPr/>
          <p:nvPr/>
        </p:nvSpPr>
        <p:spPr>
          <a:xfrm>
            <a:off x="1511934" y="1164872"/>
            <a:ext cx="1095464" cy="280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Summer 2023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899E4E-C6AB-D539-CF39-F44477C9B82D}"/>
              </a:ext>
            </a:extLst>
          </p:cNvPr>
          <p:cNvSpPr/>
          <p:nvPr/>
        </p:nvSpPr>
        <p:spPr>
          <a:xfrm>
            <a:off x="2607398" y="1164872"/>
            <a:ext cx="1095464" cy="28065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Fall 2023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2EA8706-C6C9-7207-C8B0-10A6DD2E01F4}"/>
              </a:ext>
            </a:extLst>
          </p:cNvPr>
          <p:cNvSpPr/>
          <p:nvPr/>
        </p:nvSpPr>
        <p:spPr>
          <a:xfrm>
            <a:off x="4798326" y="1164872"/>
            <a:ext cx="1095464" cy="2806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Spring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324A641-C63A-1697-EE3E-44E87C8E5BBB}"/>
              </a:ext>
            </a:extLst>
          </p:cNvPr>
          <p:cNvSpPr/>
          <p:nvPr/>
        </p:nvSpPr>
        <p:spPr>
          <a:xfrm>
            <a:off x="5893790" y="1164871"/>
            <a:ext cx="1095464" cy="2806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Summer 2024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C88845-A241-7B42-EEEE-6911AF197010}"/>
              </a:ext>
            </a:extLst>
          </p:cNvPr>
          <p:cNvSpPr/>
          <p:nvPr/>
        </p:nvSpPr>
        <p:spPr>
          <a:xfrm>
            <a:off x="3702862" y="1164871"/>
            <a:ext cx="1095464" cy="28065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bg1"/>
                </a:solidFill>
              </a:rPr>
              <a:t>Winter 2023-24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3315BCE-07B7-06D2-D702-A8F88F29AE05}"/>
              </a:ext>
            </a:extLst>
          </p:cNvPr>
          <p:cNvCxnSpPr/>
          <p:nvPr/>
        </p:nvCxnSpPr>
        <p:spPr>
          <a:xfrm>
            <a:off x="1511934" y="934011"/>
            <a:ext cx="0" cy="230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36B8676-AB1F-C46F-EFCC-641F8BD6DC5A}"/>
              </a:ext>
            </a:extLst>
          </p:cNvPr>
          <p:cNvCxnSpPr/>
          <p:nvPr/>
        </p:nvCxnSpPr>
        <p:spPr>
          <a:xfrm>
            <a:off x="5883233" y="924958"/>
            <a:ext cx="0" cy="230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60FCC06-5EE0-FE74-9C99-5506EFC59D7C}"/>
              </a:ext>
            </a:extLst>
          </p:cNvPr>
          <p:cNvCxnSpPr/>
          <p:nvPr/>
        </p:nvCxnSpPr>
        <p:spPr>
          <a:xfrm>
            <a:off x="6968135" y="1442512"/>
            <a:ext cx="0" cy="230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D42CBD4-32BD-3682-21D3-7D8FABBAD446}"/>
              </a:ext>
            </a:extLst>
          </p:cNvPr>
          <p:cNvCxnSpPr/>
          <p:nvPr/>
        </p:nvCxnSpPr>
        <p:spPr>
          <a:xfrm>
            <a:off x="2602877" y="1442512"/>
            <a:ext cx="0" cy="2308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C60FAA3-D887-A066-BF6E-7D761F8042FA}"/>
              </a:ext>
            </a:extLst>
          </p:cNvPr>
          <p:cNvSpPr txBox="1"/>
          <p:nvPr/>
        </p:nvSpPr>
        <p:spPr>
          <a:xfrm>
            <a:off x="2607398" y="915905"/>
            <a:ext cx="21909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/>
              <a:t>Annual Estimate with Summer 2023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6C5154-4317-91AB-823A-CD04739284E3}"/>
              </a:ext>
            </a:extLst>
          </p:cNvPr>
          <p:cNvSpPr txBox="1"/>
          <p:nvPr/>
        </p:nvSpPr>
        <p:spPr>
          <a:xfrm>
            <a:off x="3711915" y="1449306"/>
            <a:ext cx="21909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/>
              <a:t>Annual Estimate with Summer 2024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9D90D8D7-7AF5-2B08-7BA5-7133A5B49B19}"/>
              </a:ext>
            </a:extLst>
          </p:cNvPr>
          <p:cNvCxnSpPr>
            <a:endCxn id="17" idx="1"/>
          </p:cNvCxnSpPr>
          <p:nvPr/>
        </p:nvCxnSpPr>
        <p:spPr>
          <a:xfrm>
            <a:off x="1602463" y="1031321"/>
            <a:ext cx="10049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F33805B-E555-93E5-5757-7B084D607F33}"/>
              </a:ext>
            </a:extLst>
          </p:cNvPr>
          <p:cNvCxnSpPr/>
          <p:nvPr/>
        </p:nvCxnSpPr>
        <p:spPr>
          <a:xfrm>
            <a:off x="2652662" y="1545102"/>
            <a:ext cx="10049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A6222879-F906-C6FF-BD3B-9EAABEB7B922}"/>
              </a:ext>
            </a:extLst>
          </p:cNvPr>
          <p:cNvCxnSpPr>
            <a:endCxn id="17" idx="3"/>
          </p:cNvCxnSpPr>
          <p:nvPr/>
        </p:nvCxnSpPr>
        <p:spPr>
          <a:xfrm flipH="1">
            <a:off x="4798323" y="1031321"/>
            <a:ext cx="977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B6A9912-06CD-3C20-9678-2E3807414CB1}"/>
              </a:ext>
            </a:extLst>
          </p:cNvPr>
          <p:cNvCxnSpPr/>
          <p:nvPr/>
        </p:nvCxnSpPr>
        <p:spPr>
          <a:xfrm flipH="1">
            <a:off x="5893790" y="1554155"/>
            <a:ext cx="9777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E9B2D42-DF4E-D725-AD37-26FA63AE0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467539"/>
              </p:ext>
            </p:extLst>
          </p:nvPr>
        </p:nvGraphicFramePr>
        <p:xfrm>
          <a:off x="1043709" y="1689295"/>
          <a:ext cx="7056581" cy="33600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385964">
                  <a:extLst>
                    <a:ext uri="{9D8B030D-6E8A-4147-A177-3AD203B41FA5}">
                      <a16:colId xmlns:a16="http://schemas.microsoft.com/office/drawing/2014/main" val="1935827912"/>
                    </a:ext>
                  </a:extLst>
                </a:gridCol>
                <a:gridCol w="1471327">
                  <a:extLst>
                    <a:ext uri="{9D8B030D-6E8A-4147-A177-3AD203B41FA5}">
                      <a16:colId xmlns:a16="http://schemas.microsoft.com/office/drawing/2014/main" val="3631560500"/>
                    </a:ext>
                  </a:extLst>
                </a:gridCol>
                <a:gridCol w="1480698">
                  <a:extLst>
                    <a:ext uri="{9D8B030D-6E8A-4147-A177-3AD203B41FA5}">
                      <a16:colId xmlns:a16="http://schemas.microsoft.com/office/drawing/2014/main" val="2926827653"/>
                    </a:ext>
                  </a:extLst>
                </a:gridCol>
                <a:gridCol w="1718592">
                  <a:extLst>
                    <a:ext uri="{9D8B030D-6E8A-4147-A177-3AD203B41FA5}">
                      <a16:colId xmlns:a16="http://schemas.microsoft.com/office/drawing/2014/main" val="2967741459"/>
                    </a:ext>
                  </a:extLst>
                </a:gridCol>
              </a:tblGrid>
              <a:tr h="51400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Impact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Annual Est. w/ Summer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/>
                        <a:t>Annual Est. w/ Summer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IMM report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(2018)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4355586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Average ∆ Energy Price 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($11.76) </a:t>
                      </a:r>
                      <a:r>
                        <a:rPr lang="en-US" sz="1000"/>
                        <a:t>/MWh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($6.04) </a:t>
                      </a:r>
                      <a:r>
                        <a:rPr lang="en-US" sz="1000"/>
                        <a:t>/MWh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080444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Average ∆ MCPC 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($17.34) </a:t>
                      </a:r>
                      <a:r>
                        <a:rPr lang="en-US" sz="1000"/>
                        <a:t>/MW/h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($6.89) </a:t>
                      </a:r>
                      <a:r>
                        <a:rPr lang="en-US" sz="1000"/>
                        <a:t>/MW/h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en-US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020888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Agg. ∆ Energy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($6.0) </a:t>
                      </a:r>
                      <a:r>
                        <a:rPr lang="en-US" sz="1000"/>
                        <a:t>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($2.4) </a:t>
                      </a:r>
                      <a:r>
                        <a:rPr lang="en-US" sz="1000"/>
                        <a:t>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($1.6) </a:t>
                      </a:r>
                      <a:r>
                        <a:rPr lang="en-US" sz="1000"/>
                        <a:t>billion***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2390214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Agg. ∆ AS Value (ERCOT)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$25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$10.2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000" b="0" i="0" u="none" strike="noStrike" noProof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4928597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Agg. ∆ AS Value (IMM 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($1.2) </a:t>
                      </a:r>
                      <a:r>
                        <a:rPr lang="en-US" sz="1000"/>
                        <a:t>billion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($461.8) </a:t>
                      </a: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000"/>
                        <a:t>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($155) </a:t>
                      </a: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sz="1000"/>
                        <a:t>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826526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Agg. ∆ Congestion 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($408.2) </a:t>
                      </a:r>
                      <a:r>
                        <a:rPr lang="en-US" sz="1000"/>
                        <a:t>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($147.3) </a:t>
                      </a:r>
                      <a:r>
                        <a:rPr lang="en-US" sz="1000"/>
                        <a:t>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($257) </a:t>
                      </a:r>
                      <a:r>
                        <a:rPr lang="en-US" sz="1000"/>
                        <a:t>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609699"/>
                  </a:ext>
                </a:extLst>
              </a:tr>
              <a:tr h="4056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Agg. ∆ Constraint Violation 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($10.1) </a:t>
                      </a:r>
                      <a:r>
                        <a:rPr lang="en-US" sz="1000"/>
                        <a:t>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/>
                        <a:t>3.1 million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000">
                          <a:solidFill>
                            <a:srgbClr val="FF0000"/>
                          </a:solidFill>
                        </a:rPr>
                        <a:t>($4.3) </a:t>
                      </a:r>
                      <a:r>
                        <a:rPr lang="en-US" sz="1000"/>
                        <a:t>million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850700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4EC08672-0520-3E21-162E-BF5DFB2975E9}"/>
              </a:ext>
            </a:extLst>
          </p:cNvPr>
          <p:cNvSpPr txBox="1"/>
          <p:nvPr/>
        </p:nvSpPr>
        <p:spPr>
          <a:xfrm>
            <a:off x="2104930" y="4976060"/>
            <a:ext cx="61080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/>
              <a:t>Note:  </a:t>
            </a:r>
            <a:r>
              <a:rPr lang="en-US" sz="800"/>
              <a:t>* Simple average   ** AS sub-type awarded MW weighted average. *** IMM 2018 Study estimate did not include ORDC adders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14D6794-6339-3037-52FC-ED926CB37A2A}"/>
              </a:ext>
            </a:extLst>
          </p:cNvPr>
          <p:cNvSpPr txBox="1">
            <a:spLocks/>
          </p:cNvSpPr>
          <p:nvPr/>
        </p:nvSpPr>
        <p:spPr>
          <a:xfrm>
            <a:off x="342900" y="5141886"/>
            <a:ext cx="8534400" cy="1570169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/>
              </a:rPr>
              <a:t>Study results indicate overall savings in terms of the consumer and reliability value metrics analyzed, except for the AS Value (ERCOT Approach).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/>
              </a:rPr>
              <a:t>The results comprising Summer 2023 show an impact that across most metrics is more than twice as large compared to the results with Summer 2024.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400" dirty="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/>
              </a:rPr>
              <a:t>Direct comparisons with the IMM Report (2018) should be treated with caution due to methodological differences, but generally show, especially in terms of energy value, a more significant impact of RTC under current market conditions.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0000"/>
                  <a:lumOff val="10000"/>
                </a:scheme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820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74816-413A-9BE6-E790-AD1FE7A6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98646"/>
          </a:xfrm>
        </p:spPr>
        <p:txBody>
          <a:bodyPr/>
          <a:lstStyle/>
          <a:p>
            <a:r>
              <a:rPr lang="en-US" sz="2000"/>
              <a:t>Estimated Annual Savings of Real Time Co-optimization (RTC) Compared to 2018 Independent Market Monitor (IMM)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33CB5F-9F1E-56D9-ACBA-7D72761DC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74584"/>
            <a:ext cx="8534400" cy="4768238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E01EEE-CB3A-221B-C056-2CB305D2EA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50952AB0-5670-2379-30BE-A0B6FCC703DF}"/>
              </a:ext>
            </a:extLst>
          </p:cNvPr>
          <p:cNvGrpSpPr/>
          <p:nvPr/>
        </p:nvGrpSpPr>
        <p:grpSpPr>
          <a:xfrm>
            <a:off x="1520400" y="1191950"/>
            <a:ext cx="5477320" cy="764233"/>
            <a:chOff x="1511934" y="1068310"/>
            <a:chExt cx="5477320" cy="76423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43620263-1E77-30B8-2312-8D451A537457}"/>
                </a:ext>
              </a:extLst>
            </p:cNvPr>
            <p:cNvSpPr/>
            <p:nvPr/>
          </p:nvSpPr>
          <p:spPr>
            <a:xfrm>
              <a:off x="1511934" y="1317277"/>
              <a:ext cx="1095464" cy="28065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Summer 2023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10899E4E-C6AB-D539-CF39-F44477C9B82D}"/>
                </a:ext>
              </a:extLst>
            </p:cNvPr>
            <p:cNvSpPr/>
            <p:nvPr/>
          </p:nvSpPr>
          <p:spPr>
            <a:xfrm>
              <a:off x="2607398" y="1317277"/>
              <a:ext cx="1095464" cy="28065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Fall 2023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2EA8706-C6C9-7207-C8B0-10A6DD2E01F4}"/>
                </a:ext>
              </a:extLst>
            </p:cNvPr>
            <p:cNvSpPr/>
            <p:nvPr/>
          </p:nvSpPr>
          <p:spPr>
            <a:xfrm>
              <a:off x="4798326" y="1317277"/>
              <a:ext cx="1095464" cy="280658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Spring 2024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324A641-C63A-1697-EE3E-44E87C8E5BBB}"/>
                </a:ext>
              </a:extLst>
            </p:cNvPr>
            <p:cNvSpPr/>
            <p:nvPr/>
          </p:nvSpPr>
          <p:spPr>
            <a:xfrm>
              <a:off x="5893790" y="1317276"/>
              <a:ext cx="1095464" cy="28065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Summer 2024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EC88845-A241-7B42-EEEE-6911AF197010}"/>
                </a:ext>
              </a:extLst>
            </p:cNvPr>
            <p:cNvSpPr/>
            <p:nvPr/>
          </p:nvSpPr>
          <p:spPr>
            <a:xfrm>
              <a:off x="3702862" y="1317276"/>
              <a:ext cx="1095464" cy="28065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>
                  <a:solidFill>
                    <a:schemeClr val="bg1"/>
                  </a:solidFill>
                </a:rPr>
                <a:t>Winter 2023-24</a:t>
              </a: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3315BCE-07B7-06D2-D702-A8F88F29AE05}"/>
                </a:ext>
              </a:extLst>
            </p:cNvPr>
            <p:cNvCxnSpPr/>
            <p:nvPr/>
          </p:nvCxnSpPr>
          <p:spPr>
            <a:xfrm>
              <a:off x="1511934" y="1086416"/>
              <a:ext cx="0" cy="2308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36B8676-AB1F-C46F-EFCC-641F8BD6DC5A}"/>
                </a:ext>
              </a:extLst>
            </p:cNvPr>
            <p:cNvCxnSpPr/>
            <p:nvPr/>
          </p:nvCxnSpPr>
          <p:spPr>
            <a:xfrm>
              <a:off x="5883233" y="1077363"/>
              <a:ext cx="0" cy="2308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0FCC06-5EE0-FE74-9C99-5506EFC59D7C}"/>
                </a:ext>
              </a:extLst>
            </p:cNvPr>
            <p:cNvCxnSpPr/>
            <p:nvPr/>
          </p:nvCxnSpPr>
          <p:spPr>
            <a:xfrm>
              <a:off x="6989254" y="1594917"/>
              <a:ext cx="0" cy="2308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5D42CBD4-32BD-3682-21D3-7D8FABBAD446}"/>
                </a:ext>
              </a:extLst>
            </p:cNvPr>
            <p:cNvCxnSpPr/>
            <p:nvPr/>
          </p:nvCxnSpPr>
          <p:spPr>
            <a:xfrm>
              <a:off x="2602877" y="1594917"/>
              <a:ext cx="0" cy="2308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C60FAA3-D887-A066-BF6E-7D761F8042FA}"/>
                </a:ext>
              </a:extLst>
            </p:cNvPr>
            <p:cNvSpPr txBox="1"/>
            <p:nvPr/>
          </p:nvSpPr>
          <p:spPr>
            <a:xfrm>
              <a:off x="2607398" y="1068310"/>
              <a:ext cx="219092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/>
                <a:t>Annual Estimate with Summer 2023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6C5154-4317-91AB-823A-CD04739284E3}"/>
                </a:ext>
              </a:extLst>
            </p:cNvPr>
            <p:cNvSpPr txBox="1"/>
            <p:nvPr/>
          </p:nvSpPr>
          <p:spPr>
            <a:xfrm>
              <a:off x="3711915" y="1601711"/>
              <a:ext cx="219092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b="1"/>
                <a:t>Annual Estimate with Summer 2024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9D90D8D7-7AF5-2B08-7BA5-7133A5B49B19}"/>
                </a:ext>
              </a:extLst>
            </p:cNvPr>
            <p:cNvCxnSpPr>
              <a:endCxn id="17" idx="1"/>
            </p:cNvCxnSpPr>
            <p:nvPr/>
          </p:nvCxnSpPr>
          <p:spPr>
            <a:xfrm>
              <a:off x="1602463" y="1183726"/>
              <a:ext cx="100493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4F33805B-E555-93E5-5757-7B084D607F33}"/>
                </a:ext>
              </a:extLst>
            </p:cNvPr>
            <p:cNvCxnSpPr/>
            <p:nvPr/>
          </p:nvCxnSpPr>
          <p:spPr>
            <a:xfrm>
              <a:off x="2652662" y="1697507"/>
              <a:ext cx="1004935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6222879-F906-C6FF-BD3B-9EAABEB7B922}"/>
                </a:ext>
              </a:extLst>
            </p:cNvPr>
            <p:cNvCxnSpPr>
              <a:endCxn id="17" idx="3"/>
            </p:cNvCxnSpPr>
            <p:nvPr/>
          </p:nvCxnSpPr>
          <p:spPr>
            <a:xfrm flipH="1">
              <a:off x="4798323" y="1183726"/>
              <a:ext cx="9777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B6A9912-06CD-3C20-9678-2E3807414CB1}"/>
                </a:ext>
              </a:extLst>
            </p:cNvPr>
            <p:cNvCxnSpPr/>
            <p:nvPr/>
          </p:nvCxnSpPr>
          <p:spPr>
            <a:xfrm flipH="1">
              <a:off x="5893790" y="1706560"/>
              <a:ext cx="977788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67F372FC-1B7D-5ABC-5B8A-A3FACA74D8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132557"/>
            <a:ext cx="6680200" cy="3910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56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739C-5A66-5D0F-FB18-0CDC7C924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EBFD2-703E-0C50-160E-ECA734DB9E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274320" tIns="274320" rIns="274320" bIns="274320" anchor="t"/>
          <a:lstStyle/>
          <a:p>
            <a:r>
              <a:rPr lang="en-US" dirty="0">
                <a:cs typeface="Arial"/>
              </a:rPr>
              <a:t>Update estimates with efficiency value metric</a:t>
            </a:r>
            <a:endParaRPr lang="en-US" dirty="0"/>
          </a:p>
          <a:p>
            <a:pPr lvl="1"/>
            <a:r>
              <a:rPr lang="en-US" dirty="0">
                <a:cs typeface="Arial"/>
              </a:rPr>
              <a:t>Production Cost </a:t>
            </a:r>
          </a:p>
          <a:p>
            <a:pPr lvl="1"/>
            <a:r>
              <a:rPr lang="en-US" dirty="0">
                <a:cs typeface="Arial"/>
              </a:rPr>
              <a:t>AS Provision Cost</a:t>
            </a:r>
            <a:endParaRPr lang="en-US" dirty="0"/>
          </a:p>
          <a:p>
            <a:r>
              <a:rPr lang="en-US" dirty="0"/>
              <a:t>Pending the finalization of the RTC RTM market parameters, an updated version of the study is under consideration</a:t>
            </a:r>
            <a:endParaRPr lang="en-US" dirty="0">
              <a:cs typeface="Arial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1C0B-17CB-222F-BF4B-F7182A0B54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5362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39F2F4-47B2-4966-9217-61E5C243B270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A526C54-2038-4DDB-9077-84C80FF069E0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902</Words>
  <Application>Microsoft Office PowerPoint</Application>
  <PresentationFormat>On-screen Show (4:3)</PresentationFormat>
  <Paragraphs>127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Cover Slide</vt:lpstr>
      <vt:lpstr>Horizontal Theme</vt:lpstr>
      <vt:lpstr>PowerPoint Presentation</vt:lpstr>
      <vt:lpstr>Agenda</vt:lpstr>
      <vt:lpstr>1. a) Consumer Value</vt:lpstr>
      <vt:lpstr>1. b) Reliability Value</vt:lpstr>
      <vt:lpstr>Sampling and Extrapolation Methodology</vt:lpstr>
      <vt:lpstr>Estimated Annual Savings of Real Time Co-optimization (RTC) Compared to 2018 Independent Market Monitor (IMM) Report</vt:lpstr>
      <vt:lpstr>Estimated Annual Savings of Real Time Co-optimization (RTC) Compared to 2018 Independent Market Monitor (IMM) Report</vt:lpstr>
      <vt:lpstr>Outlook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Schmidt, Matthew</cp:lastModifiedBy>
  <cp:revision>1</cp:revision>
  <cp:lastPrinted>2024-11-26T15:17:00Z</cp:lastPrinted>
  <dcterms:created xsi:type="dcterms:W3CDTF">2016-01-21T15:20:31Z</dcterms:created>
  <dcterms:modified xsi:type="dcterms:W3CDTF">2025-01-10T22:09:10Z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ActionId">
    <vt:lpwstr>c62e7908-7660-43a6-b1c8-5c5c95dc1f11</vt:lpwstr>
  </property>
  <property fmtid="{D5CDD505-2E9C-101B-9397-08002B2CF9AE}" pid="4" name="MSIP_Label_7084cbda-52b8-46fb-a7b7-cb5bd465ed85_SetDate">
    <vt:lpwstr>2023-05-09T20:19:39Z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ContentBits">
    <vt:lpwstr>0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Method">
    <vt:lpwstr>Standard</vt:lpwstr>
  </property>
  <property fmtid="{D5CDD505-2E9C-101B-9397-08002B2CF9AE}" pid="9" name="ContentTypeId">
    <vt:lpwstr>0x0101009AF51A5998F0944EA03AB587B5B58FD3</vt:lpwstr>
  </property>
  <property fmtid="{D5CDD505-2E9C-101B-9397-08002B2CF9AE}" pid="10" name="MediaServiceImageTags">
    <vt:lpwstr/>
  </property>
</Properties>
</file>