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6"/>
  </p:notesMasterIdLst>
  <p:handoutMasterIdLst>
    <p:handoutMasterId r:id="rId17"/>
  </p:handoutMasterIdLst>
  <p:sldIdLst>
    <p:sldId id="260" r:id="rId7"/>
    <p:sldId id="258" r:id="rId8"/>
    <p:sldId id="318" r:id="rId9"/>
    <p:sldId id="705" r:id="rId10"/>
    <p:sldId id="706" r:id="rId11"/>
    <p:sldId id="708" r:id="rId12"/>
    <p:sldId id="709" r:id="rId13"/>
    <p:sldId id="294" r:id="rId14"/>
    <p:sldId id="267" r:id="rId15"/>
  </p:sldIdLst>
  <p:sldSz cx="9144000" cy="6858000" type="screen4x3"/>
  <p:notesSz cx="7077075" cy="9363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BE3EB"/>
    <a:srgbClr val="FFFF99"/>
    <a:srgbClr val="99FF99"/>
    <a:srgbClr val="66FFFF"/>
    <a:srgbClr val="CCFFFF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9577FA3-6F73-43DE-A5F4-643A5C018ED5}" v="38" dt="2025-01-14T15:26:09.76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702" autoAdjust="0"/>
    <p:restoredTop sz="96721" autoAdjust="0"/>
  </p:normalViewPr>
  <p:slideViewPr>
    <p:cSldViewPr showGuides="1">
      <p:cViewPr varScale="1">
        <p:scale>
          <a:sx n="103" d="100"/>
          <a:sy n="103" d="100"/>
        </p:scale>
        <p:origin x="348" y="11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microsoft.com/office/2015/10/relationships/revisionInfo" Target="revisionInfo.xml"/><Relationship Id="rId10" Type="http://schemas.openxmlformats.org/officeDocument/2006/relationships/slide" Target="slides/slide4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erson, Troy" userId="04de3903-03dd-44db-8353-3f14e4dd6886" providerId="ADAL" clId="{49577FA3-6F73-43DE-A5F4-643A5C018ED5}"/>
    <pc:docChg chg="undo custSel addSld modSld modMainMaster">
      <pc:chgData name="Anderson, Troy" userId="04de3903-03dd-44db-8353-3f14e4dd6886" providerId="ADAL" clId="{49577FA3-6F73-43DE-A5F4-643A5C018ED5}" dt="2025-01-14T15:40:21.643" v="1395" actId="20577"/>
      <pc:docMkLst>
        <pc:docMk/>
      </pc:docMkLst>
      <pc:sldChg chg="modSp mod">
        <pc:chgData name="Anderson, Troy" userId="04de3903-03dd-44db-8353-3f14e4dd6886" providerId="ADAL" clId="{49577FA3-6F73-43DE-A5F4-643A5C018ED5}" dt="2025-01-14T02:10:21.104" v="645" actId="20577"/>
        <pc:sldMkLst>
          <pc:docMk/>
          <pc:sldMk cId="530499478" sldId="258"/>
        </pc:sldMkLst>
        <pc:spChg chg="mod">
          <ac:chgData name="Anderson, Troy" userId="04de3903-03dd-44db-8353-3f14e4dd6886" providerId="ADAL" clId="{49577FA3-6F73-43DE-A5F4-643A5C018ED5}" dt="2025-01-14T02:10:21.104" v="645" actId="20577"/>
          <ac:spMkLst>
            <pc:docMk/>
            <pc:sldMk cId="530499478" sldId="258"/>
            <ac:spMk id="4" creationId="{00000000-0000-0000-0000-000000000000}"/>
          </ac:spMkLst>
        </pc:spChg>
      </pc:sldChg>
      <pc:sldChg chg="modSp mod">
        <pc:chgData name="Anderson, Troy" userId="04de3903-03dd-44db-8353-3f14e4dd6886" providerId="ADAL" clId="{49577FA3-6F73-43DE-A5F4-643A5C018ED5}" dt="2024-12-12T19:58:03.693" v="10" actId="20577"/>
        <pc:sldMkLst>
          <pc:docMk/>
          <pc:sldMk cId="730603795" sldId="260"/>
        </pc:sldMkLst>
        <pc:spChg chg="mod">
          <ac:chgData name="Anderson, Troy" userId="04de3903-03dd-44db-8353-3f14e4dd6886" providerId="ADAL" clId="{49577FA3-6F73-43DE-A5F4-643A5C018ED5}" dt="2024-12-12T19:58:03.693" v="10" actId="20577"/>
          <ac:spMkLst>
            <pc:docMk/>
            <pc:sldMk cId="730603795" sldId="260"/>
            <ac:spMk id="7" creationId="{00000000-0000-0000-0000-000000000000}"/>
          </ac:spMkLst>
        </pc:spChg>
      </pc:sldChg>
      <pc:sldChg chg="addSp delSp modSp mod">
        <pc:chgData name="Anderson, Troy" userId="04de3903-03dd-44db-8353-3f14e4dd6886" providerId="ADAL" clId="{49577FA3-6F73-43DE-A5F4-643A5C018ED5}" dt="2025-01-07T16:13:42.014" v="144" actId="20577"/>
        <pc:sldMkLst>
          <pc:docMk/>
          <pc:sldMk cId="3190927396" sldId="267"/>
        </pc:sldMkLst>
        <pc:spChg chg="mod">
          <ac:chgData name="Anderson, Troy" userId="04de3903-03dd-44db-8353-3f14e4dd6886" providerId="ADAL" clId="{49577FA3-6F73-43DE-A5F4-643A5C018ED5}" dt="2025-01-07T16:13:42.014" v="144" actId="20577"/>
          <ac:spMkLst>
            <pc:docMk/>
            <pc:sldMk cId="3190927396" sldId="267"/>
            <ac:spMk id="6" creationId="{9C7C0899-E457-4E0E-9843-38E0B3739B05}"/>
          </ac:spMkLst>
        </pc:spChg>
        <pc:picChg chg="add mod">
          <ac:chgData name="Anderson, Troy" userId="04de3903-03dd-44db-8353-3f14e4dd6886" providerId="ADAL" clId="{49577FA3-6F73-43DE-A5F4-643A5C018ED5}" dt="2025-01-06T17:18:17.154" v="134" actId="14100"/>
          <ac:picMkLst>
            <pc:docMk/>
            <pc:sldMk cId="3190927396" sldId="267"/>
            <ac:picMk id="5" creationId="{C8C03EDD-A5A7-C192-0FF2-365C734BE70B}"/>
          </ac:picMkLst>
        </pc:picChg>
        <pc:picChg chg="del">
          <ac:chgData name="Anderson, Troy" userId="04de3903-03dd-44db-8353-3f14e4dd6886" providerId="ADAL" clId="{49577FA3-6F73-43DE-A5F4-643A5C018ED5}" dt="2024-12-12T19:59:49.884" v="36" actId="478"/>
          <ac:picMkLst>
            <pc:docMk/>
            <pc:sldMk cId="3190927396" sldId="267"/>
            <ac:picMk id="5" creationId="{DCBDB920-CF32-27E2-D5C0-E46F6D6F02D9}"/>
          </ac:picMkLst>
        </pc:picChg>
      </pc:sldChg>
      <pc:sldChg chg="modSp mod">
        <pc:chgData name="Anderson, Troy" userId="04de3903-03dd-44db-8353-3f14e4dd6886" providerId="ADAL" clId="{49577FA3-6F73-43DE-A5F4-643A5C018ED5}" dt="2025-01-14T15:40:21.643" v="1395" actId="20577"/>
        <pc:sldMkLst>
          <pc:docMk/>
          <pc:sldMk cId="135025254" sldId="294"/>
        </pc:sldMkLst>
        <pc:graphicFrameChg chg="mod modGraphic">
          <ac:chgData name="Anderson, Troy" userId="04de3903-03dd-44db-8353-3f14e4dd6886" providerId="ADAL" clId="{49577FA3-6F73-43DE-A5F4-643A5C018ED5}" dt="2025-01-14T15:40:21.643" v="1395" actId="20577"/>
          <ac:graphicFrameMkLst>
            <pc:docMk/>
            <pc:sldMk cId="135025254" sldId="294"/>
            <ac:graphicFrameMk id="3" creationId="{00000000-0000-0000-0000-000000000000}"/>
          </ac:graphicFrameMkLst>
        </pc:graphicFrameChg>
      </pc:sldChg>
      <pc:sldChg chg="modSp mod">
        <pc:chgData name="Anderson, Troy" userId="04de3903-03dd-44db-8353-3f14e4dd6886" providerId="ADAL" clId="{49577FA3-6F73-43DE-A5F4-643A5C018ED5}" dt="2025-01-14T15:28:58.256" v="1391" actId="20577"/>
        <pc:sldMkLst>
          <pc:docMk/>
          <pc:sldMk cId="4064255820" sldId="318"/>
        </pc:sldMkLst>
        <pc:spChg chg="mod">
          <ac:chgData name="Anderson, Troy" userId="04de3903-03dd-44db-8353-3f14e4dd6886" providerId="ADAL" clId="{49577FA3-6F73-43DE-A5F4-643A5C018ED5}" dt="2025-01-14T15:28:58.256" v="1391" actId="20577"/>
          <ac:spMkLst>
            <pc:docMk/>
            <pc:sldMk cId="4064255820" sldId="318"/>
            <ac:spMk id="3" creationId="{00000000-0000-0000-0000-000000000000}"/>
          </ac:spMkLst>
        </pc:spChg>
      </pc:sldChg>
      <pc:sldChg chg="delSp modSp mod">
        <pc:chgData name="Anderson, Troy" userId="04de3903-03dd-44db-8353-3f14e4dd6886" providerId="ADAL" clId="{49577FA3-6F73-43DE-A5F4-643A5C018ED5}" dt="2025-01-09T05:03:37.420" v="190" actId="404"/>
        <pc:sldMkLst>
          <pc:docMk/>
          <pc:sldMk cId="2555911169" sldId="705"/>
        </pc:sldMkLst>
        <pc:spChg chg="mod">
          <ac:chgData name="Anderson, Troy" userId="04de3903-03dd-44db-8353-3f14e4dd6886" providerId="ADAL" clId="{49577FA3-6F73-43DE-A5F4-643A5C018ED5}" dt="2025-01-06T19:44:09.199" v="142" actId="108"/>
          <ac:spMkLst>
            <pc:docMk/>
            <pc:sldMk cId="2555911169" sldId="705"/>
            <ac:spMk id="2" creationId="{00000000-0000-0000-0000-000000000000}"/>
          </ac:spMkLst>
        </pc:spChg>
        <pc:spChg chg="mod">
          <ac:chgData name="Anderson, Troy" userId="04de3903-03dd-44db-8353-3f14e4dd6886" providerId="ADAL" clId="{49577FA3-6F73-43DE-A5F4-643A5C018ED5}" dt="2025-01-09T05:03:37.420" v="190" actId="404"/>
          <ac:spMkLst>
            <pc:docMk/>
            <pc:sldMk cId="2555911169" sldId="705"/>
            <ac:spMk id="5" creationId="{B6C1BCB5-735E-26D9-5347-76174AA743C5}"/>
          </ac:spMkLst>
        </pc:spChg>
        <pc:spChg chg="del">
          <ac:chgData name="Anderson, Troy" userId="04de3903-03dd-44db-8353-3f14e4dd6886" providerId="ADAL" clId="{49577FA3-6F73-43DE-A5F4-643A5C018ED5}" dt="2024-12-12T20:00:46.024" v="50" actId="478"/>
          <ac:spMkLst>
            <pc:docMk/>
            <pc:sldMk cId="2555911169" sldId="705"/>
            <ac:spMk id="48" creationId="{C81B08E2-611C-04EC-86EC-1CDBAAB8D175}"/>
          </ac:spMkLst>
        </pc:spChg>
        <pc:graphicFrameChg chg="mod modGraphic">
          <ac:chgData name="Anderson, Troy" userId="04de3903-03dd-44db-8353-3f14e4dd6886" providerId="ADAL" clId="{49577FA3-6F73-43DE-A5F4-643A5C018ED5}" dt="2024-12-12T20:01:13.822" v="66" actId="108"/>
          <ac:graphicFrameMkLst>
            <pc:docMk/>
            <pc:sldMk cId="2555911169" sldId="705"/>
            <ac:graphicFrameMk id="7" creationId="{C9891136-BD87-176C-5143-91FEF1125173}"/>
          </ac:graphicFrameMkLst>
        </pc:graphicFrameChg>
        <pc:cxnChg chg="del">
          <ac:chgData name="Anderson, Troy" userId="04de3903-03dd-44db-8353-3f14e4dd6886" providerId="ADAL" clId="{49577FA3-6F73-43DE-A5F4-643A5C018ED5}" dt="2024-12-12T20:00:55.313" v="54" actId="478"/>
          <ac:cxnSpMkLst>
            <pc:docMk/>
            <pc:sldMk cId="2555911169" sldId="705"/>
            <ac:cxnSpMk id="15" creationId="{649ADC8E-92F3-5093-C170-1AEDFD133CBA}"/>
          </ac:cxnSpMkLst>
        </pc:cxnChg>
      </pc:sldChg>
      <pc:sldChg chg="addSp delSp modSp mod">
        <pc:chgData name="Anderson, Troy" userId="04de3903-03dd-44db-8353-3f14e4dd6886" providerId="ADAL" clId="{49577FA3-6F73-43DE-A5F4-643A5C018ED5}" dt="2025-01-14T15:29:24.722" v="1392" actId="114"/>
        <pc:sldMkLst>
          <pc:docMk/>
          <pc:sldMk cId="4249386037" sldId="706"/>
        </pc:sldMkLst>
        <pc:spChg chg="mod">
          <ac:chgData name="Anderson, Troy" userId="04de3903-03dd-44db-8353-3f14e4dd6886" providerId="ADAL" clId="{49577FA3-6F73-43DE-A5F4-643A5C018ED5}" dt="2025-01-09T20:41:26.149" v="355" actId="14100"/>
          <ac:spMkLst>
            <pc:docMk/>
            <pc:sldMk cId="4249386037" sldId="706"/>
            <ac:spMk id="22" creationId="{607283F4-E212-A1A9-262F-34411FE2EF9F}"/>
          </ac:spMkLst>
        </pc:spChg>
        <pc:spChg chg="mod">
          <ac:chgData name="Anderson, Troy" userId="04de3903-03dd-44db-8353-3f14e4dd6886" providerId="ADAL" clId="{49577FA3-6F73-43DE-A5F4-643A5C018ED5}" dt="2025-01-09T20:40:12.148" v="344" actId="14100"/>
          <ac:spMkLst>
            <pc:docMk/>
            <pc:sldMk cId="4249386037" sldId="706"/>
            <ac:spMk id="23" creationId="{07F34012-CD28-318A-7E53-C6DD49EAC532}"/>
          </ac:spMkLst>
        </pc:spChg>
        <pc:spChg chg="mod">
          <ac:chgData name="Anderson, Troy" userId="04de3903-03dd-44db-8353-3f14e4dd6886" providerId="ADAL" clId="{49577FA3-6F73-43DE-A5F4-643A5C018ED5}" dt="2025-01-09T14:33:25.343" v="343"/>
          <ac:spMkLst>
            <pc:docMk/>
            <pc:sldMk cId="4249386037" sldId="706"/>
            <ac:spMk id="31" creationId="{11335025-BCF2-72E5-B929-E9862EC89D4F}"/>
          </ac:spMkLst>
        </pc:spChg>
        <pc:spChg chg="add mod">
          <ac:chgData name="Anderson, Troy" userId="04de3903-03dd-44db-8353-3f14e4dd6886" providerId="ADAL" clId="{49577FA3-6F73-43DE-A5F4-643A5C018ED5}" dt="2025-01-09T05:08:54.686" v="223" actId="1036"/>
          <ac:spMkLst>
            <pc:docMk/>
            <pc:sldMk cId="4249386037" sldId="706"/>
            <ac:spMk id="36" creationId="{6AF2B741-07AA-BAC8-93F9-453058B57A04}"/>
          </ac:spMkLst>
        </pc:spChg>
        <pc:graphicFrameChg chg="mod modGraphic">
          <ac:chgData name="Anderson, Troy" userId="04de3903-03dd-44db-8353-3f14e4dd6886" providerId="ADAL" clId="{49577FA3-6F73-43DE-A5F4-643A5C018ED5}" dt="2025-01-14T15:29:24.722" v="1392" actId="114"/>
          <ac:graphicFrameMkLst>
            <pc:docMk/>
            <pc:sldMk cId="4249386037" sldId="706"/>
            <ac:graphicFrameMk id="33" creationId="{00000000-0000-0000-0000-000000000000}"/>
          </ac:graphicFrameMkLst>
        </pc:graphicFrameChg>
        <pc:cxnChg chg="del mod">
          <ac:chgData name="Anderson, Troy" userId="04de3903-03dd-44db-8353-3f14e4dd6886" providerId="ADAL" clId="{49577FA3-6F73-43DE-A5F4-643A5C018ED5}" dt="2025-01-09T05:09:02.173" v="224" actId="478"/>
          <ac:cxnSpMkLst>
            <pc:docMk/>
            <pc:sldMk cId="4249386037" sldId="706"/>
            <ac:cxnSpMk id="15" creationId="{FF97F650-BA2A-6A7F-A8D7-1260E2126797}"/>
          </ac:cxnSpMkLst>
        </pc:cxnChg>
        <pc:cxnChg chg="del">
          <ac:chgData name="Anderson, Troy" userId="04de3903-03dd-44db-8353-3f14e4dd6886" providerId="ADAL" clId="{49577FA3-6F73-43DE-A5F4-643A5C018ED5}" dt="2024-12-12T19:59:07.683" v="27" actId="478"/>
          <ac:cxnSpMkLst>
            <pc:docMk/>
            <pc:sldMk cId="4249386037" sldId="706"/>
            <ac:cxnSpMk id="36" creationId="{3BB6A1F1-B2FF-DA97-B93F-2E326E95D2F0}"/>
          </ac:cxnSpMkLst>
        </pc:cxnChg>
      </pc:sldChg>
      <pc:sldChg chg="addSp delSp modSp mod">
        <pc:chgData name="Anderson, Troy" userId="04de3903-03dd-44db-8353-3f14e4dd6886" providerId="ADAL" clId="{49577FA3-6F73-43DE-A5F4-643A5C018ED5}" dt="2025-01-13T04:40:41.014" v="365" actId="1076"/>
        <pc:sldMkLst>
          <pc:docMk/>
          <pc:sldMk cId="715471386" sldId="708"/>
        </pc:sldMkLst>
        <pc:picChg chg="del">
          <ac:chgData name="Anderson, Troy" userId="04de3903-03dd-44db-8353-3f14e4dd6886" providerId="ADAL" clId="{49577FA3-6F73-43DE-A5F4-643A5C018ED5}" dt="2025-01-13T04:39:54.874" v="356" actId="478"/>
          <ac:picMkLst>
            <pc:docMk/>
            <pc:sldMk cId="715471386" sldId="708"/>
            <ac:picMk id="5" creationId="{CADF0B81-FCA3-88B0-AC04-ECB718E99F94}"/>
          </ac:picMkLst>
        </pc:picChg>
        <pc:picChg chg="del">
          <ac:chgData name="Anderson, Troy" userId="04de3903-03dd-44db-8353-3f14e4dd6886" providerId="ADAL" clId="{49577FA3-6F73-43DE-A5F4-643A5C018ED5}" dt="2025-01-13T04:40:30.438" v="361" actId="478"/>
          <ac:picMkLst>
            <pc:docMk/>
            <pc:sldMk cId="715471386" sldId="708"/>
            <ac:picMk id="7" creationId="{86A45106-B2AD-5406-2462-B94FE3B11BBC}"/>
          </ac:picMkLst>
        </pc:picChg>
        <pc:picChg chg="add mod">
          <ac:chgData name="Anderson, Troy" userId="04de3903-03dd-44db-8353-3f14e4dd6886" providerId="ADAL" clId="{49577FA3-6F73-43DE-A5F4-643A5C018ED5}" dt="2025-01-13T04:40:07.651" v="360" actId="1076"/>
          <ac:picMkLst>
            <pc:docMk/>
            <pc:sldMk cId="715471386" sldId="708"/>
            <ac:picMk id="8" creationId="{FD304831-9A10-0049-75B5-59AA60565B85}"/>
          </ac:picMkLst>
        </pc:picChg>
        <pc:picChg chg="add mod">
          <ac:chgData name="Anderson, Troy" userId="04de3903-03dd-44db-8353-3f14e4dd6886" providerId="ADAL" clId="{49577FA3-6F73-43DE-A5F4-643A5C018ED5}" dt="2025-01-13T04:40:41.014" v="365" actId="1076"/>
          <ac:picMkLst>
            <pc:docMk/>
            <pc:sldMk cId="715471386" sldId="708"/>
            <ac:picMk id="10" creationId="{57EE2F15-65AA-983C-15A8-58E3A4235E89}"/>
          </ac:picMkLst>
        </pc:picChg>
      </pc:sldChg>
      <pc:sldChg chg="addSp delSp modSp new mod">
        <pc:chgData name="Anderson, Troy" userId="04de3903-03dd-44db-8353-3f14e4dd6886" providerId="ADAL" clId="{49577FA3-6F73-43DE-A5F4-643A5C018ED5}" dt="2025-01-14T15:29:58.145" v="1394" actId="14100"/>
        <pc:sldMkLst>
          <pc:docMk/>
          <pc:sldMk cId="2426861495" sldId="709"/>
        </pc:sldMkLst>
        <pc:spChg chg="mod">
          <ac:chgData name="Anderson, Troy" userId="04de3903-03dd-44db-8353-3f14e4dd6886" providerId="ADAL" clId="{49577FA3-6F73-43DE-A5F4-643A5C018ED5}" dt="2025-01-14T02:10:40.771" v="657" actId="20577"/>
          <ac:spMkLst>
            <pc:docMk/>
            <pc:sldMk cId="2426861495" sldId="709"/>
            <ac:spMk id="2" creationId="{348A164C-7584-C2F6-8421-98CD17448063}"/>
          </ac:spMkLst>
        </pc:spChg>
        <pc:spChg chg="del">
          <ac:chgData name="Anderson, Troy" userId="04de3903-03dd-44db-8353-3f14e4dd6886" providerId="ADAL" clId="{49577FA3-6F73-43DE-A5F4-643A5C018ED5}" dt="2025-01-14T02:09:05.971" v="561" actId="478"/>
          <ac:spMkLst>
            <pc:docMk/>
            <pc:sldMk cId="2426861495" sldId="709"/>
            <ac:spMk id="3" creationId="{1582296C-7BB8-7FDB-8178-B82F24824C7E}"/>
          </ac:spMkLst>
        </pc:spChg>
        <pc:graphicFrameChg chg="add mod modGraphic">
          <ac:chgData name="Anderson, Troy" userId="04de3903-03dd-44db-8353-3f14e4dd6886" providerId="ADAL" clId="{49577FA3-6F73-43DE-A5F4-643A5C018ED5}" dt="2025-01-14T15:29:58.145" v="1394" actId="14100"/>
          <ac:graphicFrameMkLst>
            <pc:docMk/>
            <pc:sldMk cId="2426861495" sldId="709"/>
            <ac:graphicFrameMk id="5" creationId="{1B065697-5994-BEF4-153B-CA4C8237880C}"/>
          </ac:graphicFrameMkLst>
        </pc:graphicFrameChg>
      </pc:sldChg>
      <pc:sldMasterChg chg="modSldLayout">
        <pc:chgData name="Anderson, Troy" userId="04de3903-03dd-44db-8353-3f14e4dd6886" providerId="ADAL" clId="{49577FA3-6F73-43DE-A5F4-643A5C018ED5}" dt="2024-12-12T19:58:23.690" v="19" actId="6549"/>
        <pc:sldMasterMkLst>
          <pc:docMk/>
          <pc:sldMasterMk cId="3058975864" sldId="2147483648"/>
        </pc:sldMasterMkLst>
        <pc:sldLayoutChg chg="modSp mod">
          <pc:chgData name="Anderson, Troy" userId="04de3903-03dd-44db-8353-3f14e4dd6886" providerId="ADAL" clId="{49577FA3-6F73-43DE-A5F4-643A5C018ED5}" dt="2024-12-12T19:58:23.690" v="19" actId="6549"/>
          <pc:sldLayoutMkLst>
            <pc:docMk/>
            <pc:sldMasterMk cId="3058975864" sldId="2147483648"/>
            <pc:sldLayoutMk cId="2790084855" sldId="2147483650"/>
          </pc:sldLayoutMkLst>
          <pc:spChg chg="mod">
            <ac:chgData name="Anderson, Troy" userId="04de3903-03dd-44db-8353-3f14e4dd6886" providerId="ADAL" clId="{49577FA3-6F73-43DE-A5F4-643A5C018ED5}" dt="2024-12-12T19:58:23.690" v="19" actId="6549"/>
            <ac:spMkLst>
              <pc:docMk/>
              <pc:sldMasterMk cId="3058975864" sldId="2147483648"/>
              <pc:sldLayoutMk cId="2790084855" sldId="2147483650"/>
              <ac:spMk id="10" creationId="{00000000-0000-0000-0000-000000000000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3067374" cy="470072"/>
          </a:xfrm>
          <a:prstGeom prst="rect">
            <a:avLst/>
          </a:prstGeom>
        </p:spPr>
        <p:txBody>
          <a:bodyPr vert="horz" lIns="92166" tIns="46082" rIns="92166" bIns="4608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101" y="2"/>
            <a:ext cx="3067374" cy="470072"/>
          </a:xfrm>
          <a:prstGeom prst="rect">
            <a:avLst/>
          </a:prstGeom>
        </p:spPr>
        <p:txBody>
          <a:bodyPr vert="horz" lIns="92166" tIns="46082" rIns="92166" bIns="46082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93003"/>
            <a:ext cx="3067374" cy="470072"/>
          </a:xfrm>
          <a:prstGeom prst="rect">
            <a:avLst/>
          </a:prstGeom>
        </p:spPr>
        <p:txBody>
          <a:bodyPr vert="horz" lIns="92166" tIns="46082" rIns="92166" bIns="4608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101" y="8893003"/>
            <a:ext cx="3067374" cy="470072"/>
          </a:xfrm>
          <a:prstGeom prst="rect">
            <a:avLst/>
          </a:prstGeom>
        </p:spPr>
        <p:txBody>
          <a:bodyPr vert="horz" lIns="92166" tIns="46082" rIns="92166" bIns="46082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66733" cy="468154"/>
          </a:xfrm>
          <a:prstGeom prst="rect">
            <a:avLst/>
          </a:prstGeom>
        </p:spPr>
        <p:txBody>
          <a:bodyPr vert="horz" lIns="93917" tIns="46958" rIns="93917" bIns="4695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706" y="0"/>
            <a:ext cx="3066733" cy="468154"/>
          </a:xfrm>
          <a:prstGeom prst="rect">
            <a:avLst/>
          </a:prstGeom>
        </p:spPr>
        <p:txBody>
          <a:bodyPr vert="horz" lIns="93917" tIns="46958" rIns="93917" bIns="46958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6975" y="701675"/>
            <a:ext cx="4683125" cy="3511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917" tIns="46958" rIns="93917" bIns="46958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7708" y="4447461"/>
            <a:ext cx="5661660" cy="4213384"/>
          </a:xfrm>
          <a:prstGeom prst="rect">
            <a:avLst/>
          </a:prstGeom>
        </p:spPr>
        <p:txBody>
          <a:bodyPr vert="horz" lIns="93917" tIns="46958" rIns="93917" bIns="46958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93297"/>
            <a:ext cx="3066733" cy="468154"/>
          </a:xfrm>
          <a:prstGeom prst="rect">
            <a:avLst/>
          </a:prstGeom>
        </p:spPr>
        <p:txBody>
          <a:bodyPr vert="horz" lIns="93917" tIns="46958" rIns="93917" bIns="4695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706" y="8893297"/>
            <a:ext cx="3066733" cy="468154"/>
          </a:xfrm>
          <a:prstGeom prst="rect">
            <a:avLst/>
          </a:prstGeom>
        </p:spPr>
        <p:txBody>
          <a:bodyPr vert="horz" lIns="93917" tIns="46958" rIns="93917" bIns="46958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70889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3157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58796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52619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3434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7391400" y="6553200"/>
            <a:ext cx="1219200" cy="2206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00" dirty="0"/>
              <a:t>January 2025</a:t>
            </a:r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57800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services/projects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646034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Project Update</a:t>
            </a:r>
          </a:p>
          <a:p>
            <a:r>
              <a:rPr lang="en-US" sz="2400" b="1" dirty="0"/>
              <a:t> </a:t>
            </a:r>
          </a:p>
          <a:p>
            <a:endParaRPr lang="en-US" dirty="0"/>
          </a:p>
          <a:p>
            <a:r>
              <a:rPr lang="en-US" dirty="0"/>
              <a:t>January 15, 2025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Troy Anderson</a:t>
            </a:r>
          </a:p>
          <a:p>
            <a:r>
              <a:rPr lang="en-US" dirty="0"/>
              <a:t>ERCOT Portfolio Management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90600" y="1066800"/>
            <a:ext cx="7848600" cy="3886200"/>
          </a:xfrm>
        </p:spPr>
        <p:txBody>
          <a:bodyPr/>
          <a:lstStyle/>
          <a:p>
            <a:pPr lvl="1">
              <a:tabLst>
                <a:tab pos="2117725" algn="l"/>
              </a:tabLst>
            </a:pPr>
            <a:r>
              <a:rPr lang="en-US" sz="1800" dirty="0"/>
              <a:t>Recent / Upcoming Project Highlights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2024 Releases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2025 Release Targets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Major Projects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Revision Request Additional FTEs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Priority/Rank Recommendations for Revision Requests with Impacts</a:t>
            </a:r>
          </a:p>
          <a:p>
            <a:pPr lvl="2">
              <a:tabLst>
                <a:tab pos="2232025" algn="l"/>
                <a:tab pos="2517775" algn="l"/>
              </a:tabLst>
            </a:pPr>
            <a:r>
              <a:rPr lang="en-US" sz="1600" i="1" dirty="0"/>
              <a:t>NPRR1253 – Incorporate ESR Charging Load Information into ICCP</a:t>
            </a:r>
          </a:p>
          <a:p>
            <a:pPr lvl="2">
              <a:tabLst>
                <a:tab pos="2232025" algn="l"/>
                <a:tab pos="2517775" algn="l"/>
              </a:tabLst>
            </a:pPr>
            <a:r>
              <a:rPr lang="en-US" sz="1600" i="1" dirty="0"/>
              <a:t>NPRR1257 – Limit on Amount of RRS a Resource can Provide Using 		Primary Frequency Response</a:t>
            </a:r>
          </a:p>
          <a:p>
            <a:pPr lvl="2">
              <a:tabLst>
                <a:tab pos="2232025" algn="l"/>
                <a:tab pos="2517775" algn="l"/>
              </a:tabLst>
            </a:pPr>
            <a:r>
              <a:rPr lang="en-US" sz="1600" i="1" dirty="0"/>
              <a:t>SCR828 – Increase the Number of Resource Certificates Permitted for 		an Email Domain in RIOO</a:t>
            </a:r>
          </a:p>
          <a:p>
            <a:pPr lvl="1">
              <a:tabLst>
                <a:tab pos="2232025" algn="l"/>
                <a:tab pos="2517775" algn="l"/>
              </a:tabLst>
            </a:pPr>
            <a:r>
              <a:rPr lang="en-US" sz="1800" dirty="0"/>
              <a:t>Technology Working Group (TWG)</a:t>
            </a:r>
          </a:p>
          <a:p>
            <a:pPr lvl="2">
              <a:tabLst>
                <a:tab pos="2117725" algn="l"/>
              </a:tabLst>
            </a:pPr>
            <a:r>
              <a:rPr lang="en-US" sz="1600" i="1" dirty="0"/>
              <a:t>Next meeting is 1/30/2025</a:t>
            </a:r>
          </a:p>
        </p:txBody>
      </p:sp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1295400" y="6349323"/>
            <a:ext cx="7467600" cy="28007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 b="0" dirty="0">
                <a:solidFill>
                  <a:srgbClr val="FF0000"/>
                </a:solidFill>
              </a:rPr>
              <a:t>Location of Revision Request Project Information: </a:t>
            </a:r>
            <a:r>
              <a:rPr lang="en-US" sz="1400" b="0" dirty="0">
                <a:hlinkClick r:id="rId3"/>
              </a:rPr>
              <a:t>http://www.ercot.com/services/projects</a:t>
            </a:r>
            <a:endParaRPr lang="en-US" sz="1400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100" b="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71600" y="319882"/>
            <a:ext cx="4343400" cy="44211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solidFill>
                  <a:schemeClr val="accent1"/>
                </a:solidFill>
              </a:rPr>
              <a:t>Project Update Agenda</a:t>
            </a:r>
          </a:p>
        </p:txBody>
      </p:sp>
    </p:spTree>
    <p:extLst>
      <p:ext uri="{BB962C8B-B14F-4D97-AF65-F5344CB8AC3E}">
        <p14:creationId xmlns:p14="http://schemas.microsoft.com/office/powerpoint/2010/main" val="5304994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5943600" cy="470111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Recent / Upcoming Project Highlights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5257800"/>
          </a:xfrm>
        </p:spPr>
        <p:txBody>
          <a:bodyPr/>
          <a:lstStyle/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endParaRPr lang="en-US" sz="200" dirty="0">
              <a:solidFill>
                <a:srgbClr val="212529"/>
              </a:solidFill>
              <a:latin typeface="Roboto" panose="02000000000000000000" pitchFamily="2" charset="0"/>
            </a:endParaRPr>
          </a:p>
          <a:p>
            <a:pPr>
              <a:tabLst>
                <a:tab pos="1770063" algn="l"/>
                <a:tab pos="1828800" algn="l"/>
                <a:tab pos="2171700" algn="l"/>
                <a:tab pos="7199313" algn="l"/>
              </a:tabLst>
            </a:pPr>
            <a:r>
              <a:rPr lang="en-US" sz="1600" dirty="0">
                <a:latin typeface="Arial" panose="020B0604020202020204" pitchFamily="34" charset="0"/>
              </a:rPr>
              <a:t>2024 December Release – </a:t>
            </a:r>
            <a:r>
              <a:rPr lang="en-US" sz="16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</a:rPr>
              <a:t>12/12/2024</a:t>
            </a:r>
            <a:r>
              <a:rPr lang="en-US" sz="1600" dirty="0">
                <a:latin typeface="Arial" panose="020B0604020202020204" pitchFamily="34" charset="0"/>
              </a:rPr>
              <a:t>	</a:t>
            </a:r>
            <a:r>
              <a:rPr lang="en-US" sz="1600" i="1" dirty="0">
                <a:solidFill>
                  <a:schemeClr val="accent3">
                    <a:lumMod val="75000"/>
                  </a:schemeClr>
                </a:solidFill>
              </a:rPr>
              <a:t>Complete</a:t>
            </a:r>
          </a:p>
          <a:p>
            <a:pPr lvl="1">
              <a:tabLst>
                <a:tab pos="1770063" algn="l"/>
                <a:tab pos="1828800" algn="l"/>
                <a:tab pos="2171700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</a:rPr>
              <a:t>NPRR1183	– ECEII Definition Clarification and Updates to Posting Rules for Certain Documents 			without ECEII</a:t>
            </a:r>
          </a:p>
          <a:p>
            <a:pPr lvl="1">
              <a:tabLst>
                <a:tab pos="1770063" algn="l"/>
                <a:tab pos="1828800" algn="l"/>
                <a:tab pos="2171700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</a:rPr>
              <a:t>NPRR1184	– Update to Procedures for Managing Interest on Cash Collateral</a:t>
            </a:r>
          </a:p>
          <a:p>
            <a:pPr lvl="1">
              <a:tabLst>
                <a:tab pos="1770063" algn="l"/>
                <a:tab pos="1828800" algn="l"/>
                <a:tab pos="2171700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</a:rPr>
              <a:t>PGRR082	– Revise Section 5 and Establish Small Generation Interconnection Process</a:t>
            </a:r>
          </a:p>
          <a:p>
            <a:pPr lvl="1">
              <a:tabLst>
                <a:tab pos="1770063" algn="l"/>
                <a:tab pos="1828800" algn="l"/>
                <a:tab pos="2171700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</a:rPr>
              <a:t>PGRR094	– </a:t>
            </a:r>
            <a:r>
              <a:rPr lang="en-US" sz="1250" dirty="0">
                <a:latin typeface="Arial" panose="020B0604020202020204" pitchFamily="34" charset="0"/>
              </a:rPr>
              <a:t>Clarify Notification Requirement for Generator Construction Commencement or Completion</a:t>
            </a:r>
          </a:p>
          <a:p>
            <a:pPr lvl="1">
              <a:tabLst>
                <a:tab pos="1770063" algn="l"/>
                <a:tab pos="1828800" algn="l"/>
                <a:tab pos="2171700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</a:rPr>
              <a:t>PGRR108	– Related to NPRR1183</a:t>
            </a:r>
          </a:p>
          <a:p>
            <a:pPr lvl="1">
              <a:tabLst>
                <a:tab pos="1770063" algn="l"/>
                <a:tab pos="1828800" algn="l"/>
                <a:tab pos="2171700" algn="l"/>
                <a:tab pos="7199313" algn="l"/>
              </a:tabLst>
            </a:pPr>
            <a:endParaRPr lang="en-US" sz="1200" dirty="0">
              <a:solidFill>
                <a:srgbClr val="212529"/>
              </a:solidFill>
              <a:latin typeface="Roboto" panose="02000000000000000000" pitchFamily="2" charset="0"/>
            </a:endParaRPr>
          </a:p>
          <a:p>
            <a:pPr>
              <a:tabLst>
                <a:tab pos="1770063" algn="l"/>
                <a:tab pos="1828800" algn="l"/>
                <a:tab pos="2171700" algn="l"/>
                <a:tab pos="7199313" algn="l"/>
              </a:tabLst>
            </a:pPr>
            <a:r>
              <a:rPr lang="en-US" sz="1600" dirty="0">
                <a:latin typeface="Arial" panose="020B0604020202020204" pitchFamily="34" charset="0"/>
              </a:rPr>
              <a:t>2025 January Off-Cycle Release – </a:t>
            </a:r>
            <a:r>
              <a:rPr lang="en-US" sz="16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</a:rPr>
              <a:t>1/1/2025</a:t>
            </a:r>
            <a:r>
              <a:rPr lang="en-US" sz="1600" dirty="0">
                <a:latin typeface="Arial" panose="020B0604020202020204" pitchFamily="34" charset="0"/>
              </a:rPr>
              <a:t>	</a:t>
            </a:r>
            <a:r>
              <a:rPr lang="en-US" sz="1600" i="1" dirty="0">
                <a:solidFill>
                  <a:schemeClr val="accent3">
                    <a:lumMod val="75000"/>
                  </a:schemeClr>
                </a:solidFill>
              </a:rPr>
              <a:t>Complete</a:t>
            </a:r>
          </a:p>
          <a:p>
            <a:pPr lvl="1">
              <a:tabLst>
                <a:tab pos="1770063" algn="l"/>
                <a:tab pos="1828800" algn="l"/>
                <a:tab pos="2171700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</a:rPr>
              <a:t>NPRR1219	– Methodology Revisions and New Definitions for the Report on Capacity, Demand 			and Reserves in the ERCOT Region (CDR)</a:t>
            </a:r>
          </a:p>
          <a:p>
            <a:pPr lvl="1">
              <a:tabLst>
                <a:tab pos="1770063" algn="l"/>
                <a:tab pos="1828800" algn="l"/>
                <a:tab pos="2171700" algn="l"/>
                <a:tab pos="7199313" algn="l"/>
              </a:tabLst>
            </a:pPr>
            <a:endParaRPr lang="en-US" sz="1200" dirty="0">
              <a:solidFill>
                <a:srgbClr val="212529"/>
              </a:solidFill>
              <a:latin typeface="Roboto" panose="02000000000000000000" pitchFamily="2" charset="0"/>
            </a:endParaRPr>
          </a:p>
          <a:p>
            <a:pPr>
              <a:tabLst>
                <a:tab pos="1770063" algn="l"/>
                <a:tab pos="1828800" algn="l"/>
                <a:tab pos="2171700" algn="l"/>
                <a:tab pos="7199313" algn="l"/>
              </a:tabLst>
            </a:pPr>
            <a:r>
              <a:rPr lang="en-US" sz="1600" dirty="0">
                <a:latin typeface="Arial" panose="020B0604020202020204" pitchFamily="34" charset="0"/>
              </a:rPr>
              <a:t>2025 January Release – </a:t>
            </a:r>
            <a:r>
              <a:rPr lang="en-US" sz="16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</a:rPr>
              <a:t>1/30/2025</a:t>
            </a:r>
            <a:r>
              <a:rPr lang="en-US" sz="1600" dirty="0">
                <a:latin typeface="Arial" panose="020B0604020202020204" pitchFamily="34" charset="0"/>
              </a:rPr>
              <a:t>	</a:t>
            </a:r>
            <a:r>
              <a:rPr lang="en-US" sz="1600" i="1" dirty="0">
                <a:solidFill>
                  <a:schemeClr val="accent3">
                    <a:lumMod val="75000"/>
                  </a:schemeClr>
                </a:solidFill>
              </a:rPr>
              <a:t>In Flight</a:t>
            </a:r>
          </a:p>
          <a:p>
            <a:pPr lvl="1">
              <a:tabLst>
                <a:tab pos="1770063" algn="l"/>
                <a:tab pos="1828800" algn="l"/>
                <a:tab pos="2171700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</a:rPr>
              <a:t>NPRR945	– Net Metering Requirements</a:t>
            </a:r>
          </a:p>
          <a:p>
            <a:pPr lvl="1">
              <a:tabLst>
                <a:tab pos="1770063" algn="l"/>
                <a:tab pos="1828800" algn="l"/>
                <a:tab pos="2171700" algn="l"/>
                <a:tab pos="7199313" algn="l"/>
              </a:tabLst>
            </a:pPr>
            <a:endParaRPr lang="en-US" sz="1400" dirty="0">
              <a:latin typeface="Arial" panose="020B0604020202020204" pitchFamily="34" charset="0"/>
            </a:endParaRPr>
          </a:p>
          <a:p>
            <a:pPr>
              <a:tabLst>
                <a:tab pos="1770063" algn="l"/>
                <a:tab pos="1828800" algn="l"/>
                <a:tab pos="2171700" algn="l"/>
                <a:tab pos="7199313" algn="l"/>
              </a:tabLst>
            </a:pPr>
            <a:r>
              <a:rPr lang="en-US" sz="1600" dirty="0">
                <a:latin typeface="Arial" panose="020B0604020202020204" pitchFamily="34" charset="0"/>
              </a:rPr>
              <a:t>2025 March Release – </a:t>
            </a:r>
            <a:r>
              <a:rPr lang="en-US" sz="16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</a:rPr>
              <a:t>3/28/2025</a:t>
            </a:r>
            <a:r>
              <a:rPr lang="en-US" sz="1600" dirty="0">
                <a:latin typeface="Arial" panose="020B0604020202020204" pitchFamily="34" charset="0"/>
              </a:rPr>
              <a:t>	</a:t>
            </a:r>
            <a:r>
              <a:rPr lang="en-US" sz="1600" i="1" dirty="0">
                <a:solidFill>
                  <a:schemeClr val="accent3">
                    <a:lumMod val="75000"/>
                  </a:schemeClr>
                </a:solidFill>
              </a:rPr>
              <a:t>In Flight</a:t>
            </a:r>
          </a:p>
          <a:p>
            <a:pPr lvl="1">
              <a:tabLst>
                <a:tab pos="1770063" algn="l"/>
                <a:tab pos="1828800" algn="l"/>
                <a:tab pos="2171700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</a:rPr>
              <a:t>NPRR1145	 – Use of State Estimator-Calculated ERCOT-Wide TLFs in Lieu of Seasonal Base 			Case ERCOT-Wide TLFs for Settlement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 dirty="0"/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2254740" y="6363172"/>
            <a:ext cx="5257800" cy="38779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/>
              <a:t>Note:  Projected Go-Live dates are subject to change.</a:t>
            </a:r>
            <a:br>
              <a:rPr lang="en-US" sz="1200" b="0" dirty="0"/>
            </a:br>
            <a:r>
              <a:rPr lang="en-US" sz="1200" b="0" dirty="0"/>
              <a:t>Please watch for market notices as the effective dates approach.</a:t>
            </a:r>
          </a:p>
        </p:txBody>
      </p:sp>
    </p:spTree>
    <p:extLst>
      <p:ext uri="{BB962C8B-B14F-4D97-AF65-F5344CB8AC3E}">
        <p14:creationId xmlns:p14="http://schemas.microsoft.com/office/powerpoint/2010/main" val="40642558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59449"/>
            <a:ext cx="7924800" cy="435268"/>
          </a:xfrm>
        </p:spPr>
        <p:txBody>
          <a:bodyPr/>
          <a:lstStyle/>
          <a:p>
            <a:r>
              <a:rPr lang="en-US" sz="2200" b="1" dirty="0">
                <a:solidFill>
                  <a:schemeClr val="accent1"/>
                </a:solidFill>
              </a:rPr>
              <a:t>2024 Release</a:t>
            </a:r>
            <a:r>
              <a:rPr lang="en-US" sz="2200" dirty="0"/>
              <a:t>s</a:t>
            </a:r>
            <a:r>
              <a:rPr lang="en-US" sz="2200" b="1" dirty="0">
                <a:solidFill>
                  <a:schemeClr val="accent1"/>
                </a:solidFill>
              </a:rPr>
              <a:t> – Approved NPRRs / SCRs / xGRRs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160280" y="5617850"/>
            <a:ext cx="2278120" cy="55399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2209800" y="6480993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 targets are subject to change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2514600" y="5622689"/>
            <a:ext cx="1647290" cy="75405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APPENDIX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New additions and target release 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sng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Strike-Through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Previous target release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(a), (b), etc.:</a:t>
            </a:r>
            <a:r>
              <a:rPr kumimoji="0" lang="en-US" sz="7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lang="en-US" sz="700" b="0" kern="0" dirty="0">
                <a:solidFill>
                  <a:srgbClr val="000000"/>
                </a:solidFill>
              </a:rPr>
              <a:t>M</a:t>
            </a:r>
            <a:r>
              <a:rPr kumimoji="0" lang="en-US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ultiple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phase release</a:t>
            </a:r>
          </a:p>
        </p:txBody>
      </p:sp>
      <p:graphicFrame>
        <p:nvGraphicFramePr>
          <p:cNvPr id="33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43595786"/>
              </p:ext>
            </p:extLst>
          </p:nvPr>
        </p:nvGraphicFramePr>
        <p:xfrm>
          <a:off x="160280" y="739903"/>
          <a:ext cx="8839200" cy="2926080"/>
        </p:xfrm>
        <a:graphic>
          <a:graphicData uri="http://schemas.openxmlformats.org/drawingml/2006/table">
            <a:tbl>
              <a:tblPr/>
              <a:tblGrid>
                <a:gridCol w="1439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318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6464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January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1/25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February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2/22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March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3/28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April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4/25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May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5/30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June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6/27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2031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NPRR1092</a:t>
                      </a: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PGRR098</a:t>
                      </a: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ESR Telemetry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Public API Enhancements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NPRR1132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RRGRR032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NOGRR249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6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NPRR1184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NPRR1026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NPRR1172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  <a:endParaRPr kumimoji="0" lang="en-US" sz="9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NPRR1040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NOGRR247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NPRR1165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NPRR989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NPRR1038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NOGRR204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SCR819</a:t>
                      </a:r>
                      <a:endParaRPr kumimoji="0" lang="en-US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NPRR1111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8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8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5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Securitization Default Charge Supporting Data</a:t>
                      </a:r>
                      <a:endParaRPr kumimoji="0" lang="en-US" sz="7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NPRR1149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NPRR1186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NPRR1196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NPRR1121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NPRR1090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NPRR962</a:t>
                      </a: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NPRR1139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NPRR1205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4225663" y="5623342"/>
            <a:ext cx="1173951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Project Status Codes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NS = Not Started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I     = Initiation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P    = Planning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E    = Execution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H    = On Hold</a:t>
            </a:r>
          </a:p>
        </p:txBody>
      </p:sp>
      <p:sp>
        <p:nvSpPr>
          <p:cNvPr id="3" name="Flowchart: Alternate Process 2"/>
          <p:cNvSpPr/>
          <p:nvPr/>
        </p:nvSpPr>
        <p:spPr>
          <a:xfrm>
            <a:off x="160867" y="739250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R1</a:t>
            </a:r>
            <a:endParaRPr lang="en-US" sz="1400" b="1" dirty="0"/>
          </a:p>
        </p:txBody>
      </p:sp>
      <p:sp>
        <p:nvSpPr>
          <p:cNvPr id="51" name="Flowchart: Alternate Process 50"/>
          <p:cNvSpPr/>
          <p:nvPr/>
        </p:nvSpPr>
        <p:spPr>
          <a:xfrm>
            <a:off x="1600200" y="747491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R2</a:t>
            </a:r>
            <a:endParaRPr lang="en-US" sz="1400" b="1" dirty="0"/>
          </a:p>
        </p:txBody>
      </p:sp>
      <p:sp>
        <p:nvSpPr>
          <p:cNvPr id="53" name="Flowchart: Alternate Process 52"/>
          <p:cNvSpPr/>
          <p:nvPr/>
        </p:nvSpPr>
        <p:spPr>
          <a:xfrm>
            <a:off x="4572000" y="74350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R4</a:t>
            </a:r>
            <a:endParaRPr lang="en-US" sz="1400" b="1" dirty="0"/>
          </a:p>
        </p:txBody>
      </p:sp>
      <p:sp>
        <p:nvSpPr>
          <p:cNvPr id="54" name="Flowchart: Alternate Process 53"/>
          <p:cNvSpPr/>
          <p:nvPr/>
        </p:nvSpPr>
        <p:spPr>
          <a:xfrm>
            <a:off x="6021407" y="73889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R5</a:t>
            </a:r>
            <a:endParaRPr lang="en-US" sz="1400" b="1" dirty="0"/>
          </a:p>
        </p:txBody>
      </p:sp>
      <p:sp>
        <p:nvSpPr>
          <p:cNvPr id="55" name="Flowchart: Alternate Process 54"/>
          <p:cNvSpPr/>
          <p:nvPr/>
        </p:nvSpPr>
        <p:spPr>
          <a:xfrm>
            <a:off x="7475046" y="74350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R6</a:t>
            </a:r>
            <a:endParaRPr lang="en-US" sz="1400" b="1" dirty="0"/>
          </a:p>
        </p:txBody>
      </p:sp>
      <p:sp>
        <p:nvSpPr>
          <p:cNvPr id="38" name="TextBox 21">
            <a:extLst>
              <a:ext uri="{FF2B5EF4-FFF2-40B4-BE49-F238E27FC236}">
                <a16:creationId xmlns:a16="http://schemas.microsoft.com/office/drawing/2014/main" id="{1FF61AC0-C7DB-4A25-AADC-B7C5E8C0B2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53018" y="5574662"/>
            <a:ext cx="1938383" cy="954107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NPRR989(a) – ESR tech. req.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NPRR1026(b) – SLF – Reporting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NPRR1092(b) – Limit RUC Opt-Out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NPRR1132(a) – RIOO portion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NPRR1172(a) – </a:t>
            </a:r>
            <a:r>
              <a:rPr lang="en-US" sz="700" b="0" kern="0" dirty="0"/>
              <a:t>RUC Process/</a:t>
            </a:r>
            <a:r>
              <a:rPr lang="en-US" sz="700" b="0" kern="0" dirty="0" err="1"/>
              <a:t>Clawback</a:t>
            </a:r>
            <a:endParaRPr lang="en-US" sz="700" b="0" kern="0" dirty="0"/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NPRR1184(a) – Interest calcs</a:t>
            </a:r>
            <a:endParaRPr lang="en-US" sz="800" b="0" kern="0" dirty="0">
              <a:solidFill>
                <a:srgbClr val="FF0000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NPRR1186(b) – 60 Day Reports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677FB7AA-0425-4ECC-9149-91187034677E}"/>
              </a:ext>
            </a:extLst>
          </p:cNvPr>
          <p:cNvSpPr txBox="1"/>
          <p:nvPr/>
        </p:nvSpPr>
        <p:spPr>
          <a:xfrm>
            <a:off x="7173251" y="1243191"/>
            <a:ext cx="370549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479C2DE-7FC2-4409-B720-81664285021C}"/>
              </a:ext>
            </a:extLst>
          </p:cNvPr>
          <p:cNvSpPr txBox="1"/>
          <p:nvPr/>
        </p:nvSpPr>
        <p:spPr>
          <a:xfrm>
            <a:off x="1301556" y="1240638"/>
            <a:ext cx="41694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1000" b="1" i="1" kern="0" dirty="0">
                <a:solidFill>
                  <a:srgbClr val="000000"/>
                </a:solidFill>
              </a:rPr>
              <a:t> 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8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7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graphicFrame>
        <p:nvGraphicFramePr>
          <p:cNvPr id="7" name="Group 3">
            <a:extLst>
              <a:ext uri="{FF2B5EF4-FFF2-40B4-BE49-F238E27FC236}">
                <a16:creationId xmlns:a16="http://schemas.microsoft.com/office/drawing/2014/main" id="{C9891136-BD87-176C-5143-91FEF112517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31356420"/>
              </p:ext>
            </p:extLst>
          </p:nvPr>
        </p:nvGraphicFramePr>
        <p:xfrm>
          <a:off x="159776" y="3670192"/>
          <a:ext cx="8839200" cy="1886712"/>
        </p:xfrm>
        <a:graphic>
          <a:graphicData uri="http://schemas.openxmlformats.org/drawingml/2006/table">
            <a:tbl>
              <a:tblPr/>
              <a:tblGrid>
                <a:gridCol w="1439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318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3949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July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7/25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August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8/22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September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9/26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TX SET 5.0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11/10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12/11-12/12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8450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NPRR1058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NPRR1131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NPRR1186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OBDRR040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SCR821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Forecast Presentation Platform (CDR </a:t>
                      </a:r>
                      <a:r>
                        <a:rPr kumimoji="0" lang="en-US" sz="8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rpts</a:t>
                      </a:r>
                      <a:r>
                        <a:rPr kumimoji="0" lang="en-US" sz="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NPRR1002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RRGRR023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NOGRR208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SCR799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SCR799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NPRR1205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NPRR1218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NPRR1231</a:t>
                      </a:r>
                      <a:endParaRPr kumimoji="0" lang="en-US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NPRR1095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NPRR1134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NPRR1168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SCR817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RMGRRs: 168,169,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172,179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NPRR1183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NPRR1184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PGRR082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PGRR094</a:t>
                      </a: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PGRR108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" name="Flowchart: Alternate Process 7">
            <a:extLst>
              <a:ext uri="{FF2B5EF4-FFF2-40B4-BE49-F238E27FC236}">
                <a16:creationId xmlns:a16="http://schemas.microsoft.com/office/drawing/2014/main" id="{910136E5-EBFA-7A6B-2C0A-EBFE5A4B3914}"/>
              </a:ext>
            </a:extLst>
          </p:cNvPr>
          <p:cNvSpPr/>
          <p:nvPr/>
        </p:nvSpPr>
        <p:spPr>
          <a:xfrm>
            <a:off x="160363" y="3667186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R7</a:t>
            </a:r>
            <a:endParaRPr lang="en-US" sz="1400" b="1" dirty="0"/>
          </a:p>
        </p:txBody>
      </p:sp>
      <p:sp>
        <p:nvSpPr>
          <p:cNvPr id="9" name="Flowchart: Alternate Process 8">
            <a:extLst>
              <a:ext uri="{FF2B5EF4-FFF2-40B4-BE49-F238E27FC236}">
                <a16:creationId xmlns:a16="http://schemas.microsoft.com/office/drawing/2014/main" id="{22DF4776-98CC-F894-84DE-A452FD405951}"/>
              </a:ext>
            </a:extLst>
          </p:cNvPr>
          <p:cNvSpPr/>
          <p:nvPr/>
        </p:nvSpPr>
        <p:spPr>
          <a:xfrm>
            <a:off x="1599696" y="3675427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R8</a:t>
            </a:r>
            <a:endParaRPr lang="en-US" sz="1400" b="1" dirty="0"/>
          </a:p>
        </p:txBody>
      </p:sp>
      <p:sp>
        <p:nvSpPr>
          <p:cNvPr id="13" name="Flowchart: Alternate Process 12">
            <a:extLst>
              <a:ext uri="{FF2B5EF4-FFF2-40B4-BE49-F238E27FC236}">
                <a16:creationId xmlns:a16="http://schemas.microsoft.com/office/drawing/2014/main" id="{E8ABAEEF-D09F-B2E8-7F78-4763272CC5D3}"/>
              </a:ext>
            </a:extLst>
          </p:cNvPr>
          <p:cNvSpPr/>
          <p:nvPr/>
        </p:nvSpPr>
        <p:spPr>
          <a:xfrm>
            <a:off x="7474542" y="3671445"/>
            <a:ext cx="457200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R11</a:t>
            </a:r>
            <a:endParaRPr lang="en-US" sz="1400" b="1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75B39E2-742A-1D0C-D123-744064439D16}"/>
              </a:ext>
            </a:extLst>
          </p:cNvPr>
          <p:cNvSpPr txBox="1"/>
          <p:nvPr/>
        </p:nvSpPr>
        <p:spPr>
          <a:xfrm>
            <a:off x="4227253" y="1239346"/>
            <a:ext cx="416949" cy="24699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50" b="1" i="1" kern="0" dirty="0">
                <a:solidFill>
                  <a:srgbClr val="000000"/>
                </a:solidFill>
              </a:rPr>
              <a:t>   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1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9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8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1000" b="1" i="1" kern="0" dirty="0">
                <a:solidFill>
                  <a:srgbClr val="000000"/>
                </a:solidFill>
              </a:rPr>
              <a:t>  </a:t>
            </a:r>
          </a:p>
        </p:txBody>
      </p:sp>
      <p:sp>
        <p:nvSpPr>
          <p:cNvPr id="20" name="TextBox 12">
            <a:extLst>
              <a:ext uri="{FF2B5EF4-FFF2-40B4-BE49-F238E27FC236}">
                <a16:creationId xmlns:a16="http://schemas.microsoft.com/office/drawing/2014/main" id="{7B414E3D-1330-1DDD-AC5E-4E294FE8AC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2065" y="2259308"/>
            <a:ext cx="142974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2/1</a:t>
            </a:r>
          </a:p>
        </p:txBody>
      </p:sp>
      <p:sp>
        <p:nvSpPr>
          <p:cNvPr id="19" name="TextBox 12">
            <a:extLst>
              <a:ext uri="{FF2B5EF4-FFF2-40B4-BE49-F238E27FC236}">
                <a16:creationId xmlns:a16="http://schemas.microsoft.com/office/drawing/2014/main" id="{BD585D9C-A541-D6AA-B8B9-FB81D860B4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1431" y="2796132"/>
            <a:ext cx="151867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3/1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6C1BCB5-735E-26D9-5347-76174AA743C5}"/>
              </a:ext>
            </a:extLst>
          </p:cNvPr>
          <p:cNvSpPr txBox="1"/>
          <p:nvPr/>
        </p:nvSpPr>
        <p:spPr>
          <a:xfrm>
            <a:off x="8649864" y="4162575"/>
            <a:ext cx="37054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9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1000" b="1" i="1" kern="0" dirty="0">
                <a:solidFill>
                  <a:srgbClr val="000000"/>
                </a:solidFill>
              </a:rPr>
              <a:t>  </a:t>
            </a:r>
          </a:p>
        </p:txBody>
      </p:sp>
      <p:sp>
        <p:nvSpPr>
          <p:cNvPr id="4" name="TextBox 12">
            <a:extLst>
              <a:ext uri="{FF2B5EF4-FFF2-40B4-BE49-F238E27FC236}">
                <a16:creationId xmlns:a16="http://schemas.microsoft.com/office/drawing/2014/main" id="{BF34BE13-842D-408D-EFB9-14E228A70C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279" y="1625644"/>
            <a:ext cx="142974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1/1</a:t>
            </a:r>
          </a:p>
        </p:txBody>
      </p:sp>
      <p:sp>
        <p:nvSpPr>
          <p:cNvPr id="14" name="TextBox 12">
            <a:extLst>
              <a:ext uri="{FF2B5EF4-FFF2-40B4-BE49-F238E27FC236}">
                <a16:creationId xmlns:a16="http://schemas.microsoft.com/office/drawing/2014/main" id="{411BFA5E-20DE-08A8-EF6F-B93A720A0E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9394" y="2892970"/>
            <a:ext cx="1426464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2/16</a:t>
            </a:r>
          </a:p>
        </p:txBody>
      </p:sp>
      <p:sp>
        <p:nvSpPr>
          <p:cNvPr id="16" name="TextBox 12">
            <a:extLst>
              <a:ext uri="{FF2B5EF4-FFF2-40B4-BE49-F238E27FC236}">
                <a16:creationId xmlns:a16="http://schemas.microsoft.com/office/drawing/2014/main" id="{745C7704-ABEF-C3BB-521D-BC500FDEE8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20109" y="2468425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4/1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C08614E-A1B2-7A98-32B7-0DCFE05CBAAC}"/>
              </a:ext>
            </a:extLst>
          </p:cNvPr>
          <p:cNvSpPr txBox="1"/>
          <p:nvPr/>
        </p:nvSpPr>
        <p:spPr>
          <a:xfrm>
            <a:off x="5667754" y="1239346"/>
            <a:ext cx="416949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  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1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1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1" i="1" kern="0" dirty="0">
                <a:solidFill>
                  <a:srgbClr val="000000"/>
                </a:solidFill>
              </a:rPr>
              <a:t> 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9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9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7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9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 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1E0FDDD-28A6-0F3D-A026-22295AEC577A}"/>
              </a:ext>
            </a:extLst>
          </p:cNvPr>
          <p:cNvSpPr txBox="1"/>
          <p:nvPr/>
        </p:nvSpPr>
        <p:spPr>
          <a:xfrm>
            <a:off x="1602439" y="1974062"/>
            <a:ext cx="150573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dirty="0"/>
              <a:t>Various effective dates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436DFE83-730B-DB79-0753-83C358CCA0FB}"/>
              </a:ext>
            </a:extLst>
          </p:cNvPr>
          <p:cNvCxnSpPr>
            <a:cxnSpLocks/>
          </p:cNvCxnSpPr>
          <p:nvPr/>
        </p:nvCxnSpPr>
        <p:spPr>
          <a:xfrm flipV="1">
            <a:off x="2336240" y="1871440"/>
            <a:ext cx="0" cy="1632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12">
            <a:extLst>
              <a:ext uri="{FF2B5EF4-FFF2-40B4-BE49-F238E27FC236}">
                <a16:creationId xmlns:a16="http://schemas.microsoft.com/office/drawing/2014/main" id="{45D00F21-2062-7021-577C-8A919A7996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0200" y="2179314"/>
            <a:ext cx="1520214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2/26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AAA6862-D1CD-7331-C306-A4FDBF226B8F}"/>
              </a:ext>
            </a:extLst>
          </p:cNvPr>
          <p:cNvSpPr txBox="1"/>
          <p:nvPr/>
        </p:nvSpPr>
        <p:spPr>
          <a:xfrm>
            <a:off x="1241402" y="4159196"/>
            <a:ext cx="416949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37" name="TextBox 12">
            <a:extLst>
              <a:ext uri="{FF2B5EF4-FFF2-40B4-BE49-F238E27FC236}">
                <a16:creationId xmlns:a16="http://schemas.microsoft.com/office/drawing/2014/main" id="{215A6D6D-D0BD-DD38-470D-F6B966E83D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27248" y="1803898"/>
            <a:ext cx="1437613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3/11</a:t>
            </a:r>
          </a:p>
        </p:txBody>
      </p:sp>
      <p:sp>
        <p:nvSpPr>
          <p:cNvPr id="39" name="TextBox 21">
            <a:extLst>
              <a:ext uri="{FF2B5EF4-FFF2-40B4-BE49-F238E27FC236}">
                <a16:creationId xmlns:a16="http://schemas.microsoft.com/office/drawing/2014/main" id="{33E8C581-A2AF-DD80-EDCF-73C73FAD61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13919"/>
            <a:ext cx="1691639" cy="830997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NPRR1205(a) – Credit Limit %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NPRR1205(b) – Credit Rating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NOGRR204(a) – ESR tech req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NOGRR247(a) – UFLS changes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NOGRR249(b) – MIS posting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PGRR098(a) – Section 4.1.1.8</a:t>
            </a:r>
          </a:p>
        </p:txBody>
      </p:sp>
      <p:sp>
        <p:nvSpPr>
          <p:cNvPr id="52" name="Flowchart: Alternate Process 51"/>
          <p:cNvSpPr/>
          <p:nvPr/>
        </p:nvSpPr>
        <p:spPr>
          <a:xfrm>
            <a:off x="3124200" y="737615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R3</a:t>
            </a:r>
            <a:endParaRPr lang="en-US" sz="1400" b="1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8CBAE244-09AA-489A-8D85-C1603BFB5D1C}"/>
              </a:ext>
            </a:extLst>
          </p:cNvPr>
          <p:cNvSpPr txBox="1"/>
          <p:nvPr/>
        </p:nvSpPr>
        <p:spPr>
          <a:xfrm>
            <a:off x="2806558" y="1310097"/>
            <a:ext cx="37054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A0ADDBF-EB41-4850-814F-88AF8881525B}"/>
              </a:ext>
            </a:extLst>
          </p:cNvPr>
          <p:cNvSpPr txBox="1"/>
          <p:nvPr/>
        </p:nvSpPr>
        <p:spPr>
          <a:xfrm>
            <a:off x="2799724" y="1241164"/>
            <a:ext cx="370549" cy="423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7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8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5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50" b="1" dirty="0">
                <a:latin typeface="Wingdings" panose="05000000000000000000" pitchFamily="2" charset="2"/>
              </a:rPr>
              <a:t>ü</a:t>
            </a:r>
            <a:endParaRPr lang="en-US" sz="105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2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2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9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 </a:t>
            </a:r>
          </a:p>
        </p:txBody>
      </p:sp>
      <p:sp>
        <p:nvSpPr>
          <p:cNvPr id="10" name="Flowchart: Alternate Process 9">
            <a:extLst>
              <a:ext uri="{FF2B5EF4-FFF2-40B4-BE49-F238E27FC236}">
                <a16:creationId xmlns:a16="http://schemas.microsoft.com/office/drawing/2014/main" id="{1197EDA7-DEFC-A6DF-BC49-02212A68763E}"/>
              </a:ext>
            </a:extLst>
          </p:cNvPr>
          <p:cNvSpPr/>
          <p:nvPr/>
        </p:nvSpPr>
        <p:spPr>
          <a:xfrm>
            <a:off x="3123696" y="3665551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R9</a:t>
            </a:r>
            <a:endParaRPr lang="en-US" sz="1400" b="1" dirty="0"/>
          </a:p>
        </p:txBody>
      </p:sp>
      <p:sp>
        <p:nvSpPr>
          <p:cNvPr id="23" name="TextBox 12">
            <a:extLst>
              <a:ext uri="{FF2B5EF4-FFF2-40B4-BE49-F238E27FC236}">
                <a16:creationId xmlns:a16="http://schemas.microsoft.com/office/drawing/2014/main" id="{F9E97EED-B7CB-11A2-420C-9A99DFDA1D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21407" y="2566405"/>
            <a:ext cx="143560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6/1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84CF5153-A1A9-DAD2-1FCA-FAAB1529DC19}"/>
              </a:ext>
            </a:extLst>
          </p:cNvPr>
          <p:cNvSpPr txBox="1"/>
          <p:nvPr/>
        </p:nvSpPr>
        <p:spPr>
          <a:xfrm>
            <a:off x="7201746" y="3017991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474D5C7-DC37-56DF-C3AF-803FAFFB392D}"/>
              </a:ext>
            </a:extLst>
          </p:cNvPr>
          <p:cNvSpPr txBox="1"/>
          <p:nvPr/>
        </p:nvSpPr>
        <p:spPr>
          <a:xfrm>
            <a:off x="8631834" y="1257962"/>
            <a:ext cx="416949" cy="1585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9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1000" b="1" i="1" kern="0" dirty="0">
                <a:solidFill>
                  <a:srgbClr val="000000"/>
                </a:solidFill>
              </a:rPr>
              <a:t>  </a:t>
            </a:r>
          </a:p>
        </p:txBody>
      </p:sp>
      <p:sp>
        <p:nvSpPr>
          <p:cNvPr id="22" name="TextBox 12">
            <a:extLst>
              <a:ext uri="{FF2B5EF4-FFF2-40B4-BE49-F238E27FC236}">
                <a16:creationId xmlns:a16="http://schemas.microsoft.com/office/drawing/2014/main" id="{DEEC5BC8-C281-5AF8-1265-E0AE6ED224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66664" y="2961031"/>
            <a:ext cx="1517904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7/1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ED2CF67-F07B-568A-D0BB-7A2889562F77}"/>
              </a:ext>
            </a:extLst>
          </p:cNvPr>
          <p:cNvSpPr txBox="1"/>
          <p:nvPr/>
        </p:nvSpPr>
        <p:spPr>
          <a:xfrm>
            <a:off x="8642031" y="3264212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CAE71A6-6512-4BDA-BEA6-FF456F05BFEB}"/>
              </a:ext>
            </a:extLst>
          </p:cNvPr>
          <p:cNvSpPr txBox="1"/>
          <p:nvPr/>
        </p:nvSpPr>
        <p:spPr>
          <a:xfrm>
            <a:off x="4210460" y="4288453"/>
            <a:ext cx="416949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3E1694A-7CEF-16A0-5EAA-913B607933F8}"/>
              </a:ext>
            </a:extLst>
          </p:cNvPr>
          <p:cNvSpPr txBox="1"/>
          <p:nvPr/>
        </p:nvSpPr>
        <p:spPr>
          <a:xfrm>
            <a:off x="7096755" y="4176258"/>
            <a:ext cx="416949" cy="1308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2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9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2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2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00" b="1" dirty="0">
                <a:latin typeface="Wingdings" panose="05000000000000000000" pitchFamily="2" charset="2"/>
              </a:rPr>
              <a:t> </a:t>
            </a:r>
            <a:endParaRPr lang="en-US" sz="1000" b="1" dirty="0">
              <a:latin typeface="Wingdings" panose="05000000000000000000" pitchFamily="2" charset="2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1000" b="1" i="1" kern="0" dirty="0">
                <a:solidFill>
                  <a:srgbClr val="000000"/>
                </a:solidFill>
              </a:rPr>
              <a:t>  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7415DFD-53C9-A11C-3359-1D6CCA98E2B7}"/>
              </a:ext>
            </a:extLst>
          </p:cNvPr>
          <p:cNvSpPr txBox="1"/>
          <p:nvPr/>
        </p:nvSpPr>
        <p:spPr>
          <a:xfrm>
            <a:off x="5715000" y="4612106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50" name="TextBox 12">
            <a:extLst>
              <a:ext uri="{FF2B5EF4-FFF2-40B4-BE49-F238E27FC236}">
                <a16:creationId xmlns:a16="http://schemas.microsoft.com/office/drawing/2014/main" id="{715B52EF-387B-DAF9-1CEC-122A085AA9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89589" y="3571540"/>
            <a:ext cx="1426464" cy="76944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100" b="0" dirty="0">
                <a:latin typeface="Courier New" pitchFamily="49" charset="0"/>
              </a:rPr>
              <a:t>NPRR1217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sz="1100" b="0" dirty="0">
              <a:latin typeface="Courier New" pitchFamily="49" charset="0"/>
            </a:endParaRP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sz="1100" b="0" dirty="0">
              <a:latin typeface="Courier New" pitchFamily="49" charset="0"/>
            </a:endParaRP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100" b="0" dirty="0">
                <a:latin typeface="Courier New" pitchFamily="49" charset="0"/>
              </a:rPr>
              <a:t>SCR799</a:t>
            </a:r>
            <a:endParaRPr lang="en-US" sz="1200" b="0" dirty="0">
              <a:latin typeface="Courier New" pitchFamily="49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7DA868B-78AD-0B6B-396C-B4C60A10D956}"/>
              </a:ext>
            </a:extLst>
          </p:cNvPr>
          <p:cNvSpPr txBox="1"/>
          <p:nvPr/>
        </p:nvSpPr>
        <p:spPr>
          <a:xfrm>
            <a:off x="5725739" y="3581400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31" name="TextBox 12">
            <a:extLst>
              <a:ext uri="{FF2B5EF4-FFF2-40B4-BE49-F238E27FC236}">
                <a16:creationId xmlns:a16="http://schemas.microsoft.com/office/drawing/2014/main" id="{2831E5E0-69CC-424D-938A-9F2779FEA6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5765" y="3830053"/>
            <a:ext cx="143560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10/9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6AAF8AA6-BC69-3B66-C20D-90AC16654188}"/>
              </a:ext>
            </a:extLst>
          </p:cNvPr>
          <p:cNvSpPr txBox="1"/>
          <p:nvPr/>
        </p:nvSpPr>
        <p:spPr>
          <a:xfrm>
            <a:off x="5705684" y="4074695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90A9C0B-703E-BCFE-7740-5FC17B46CB1A}"/>
              </a:ext>
            </a:extLst>
          </p:cNvPr>
          <p:cNvSpPr txBox="1"/>
          <p:nvPr/>
        </p:nvSpPr>
        <p:spPr>
          <a:xfrm>
            <a:off x="5714154" y="4806224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46" name="TextBox 12">
            <a:extLst>
              <a:ext uri="{FF2B5EF4-FFF2-40B4-BE49-F238E27FC236}">
                <a16:creationId xmlns:a16="http://schemas.microsoft.com/office/drawing/2014/main" id="{10DCC14A-BC41-DD4A-FC79-612C71C928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4994" y="3276600"/>
            <a:ext cx="143560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10/1</a:t>
            </a:r>
          </a:p>
        </p:txBody>
      </p:sp>
      <p:sp>
        <p:nvSpPr>
          <p:cNvPr id="57" name="TextBox 12">
            <a:extLst>
              <a:ext uri="{FF2B5EF4-FFF2-40B4-BE49-F238E27FC236}">
                <a16:creationId xmlns:a16="http://schemas.microsoft.com/office/drawing/2014/main" id="{9CA54A33-C26F-FAEC-747D-536E025F5C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68766" y="5034303"/>
            <a:ext cx="1442607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11/15</a:t>
            </a:r>
          </a:p>
        </p:txBody>
      </p:sp>
      <p:sp>
        <p:nvSpPr>
          <p:cNvPr id="17" name="TextBox 12">
            <a:extLst>
              <a:ext uri="{FF2B5EF4-FFF2-40B4-BE49-F238E27FC236}">
                <a16:creationId xmlns:a16="http://schemas.microsoft.com/office/drawing/2014/main" id="{E99A7FD0-93C4-317A-1D17-9AD9C2987E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1495" y="4336224"/>
            <a:ext cx="1442607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11/1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EC57694-2139-F598-1A42-210C58633040}"/>
              </a:ext>
            </a:extLst>
          </p:cNvPr>
          <p:cNvSpPr txBox="1"/>
          <p:nvPr/>
        </p:nvSpPr>
        <p:spPr>
          <a:xfrm>
            <a:off x="5723238" y="5317524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559111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59449"/>
            <a:ext cx="7924800" cy="435268"/>
          </a:xfrm>
        </p:spPr>
        <p:txBody>
          <a:bodyPr/>
          <a:lstStyle/>
          <a:p>
            <a:r>
              <a:rPr lang="en-US" sz="2200" b="1" dirty="0">
                <a:solidFill>
                  <a:schemeClr val="accent1"/>
                </a:solidFill>
              </a:rPr>
              <a:t>2025 Release Targets – Approved NPRRs / SCRs / xGRRs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160280" y="5617850"/>
            <a:ext cx="2278120" cy="55399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3212888" y="6480993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 targets are subject to change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2514600" y="5622689"/>
            <a:ext cx="1647290" cy="75405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APPENDIX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New additions and target release 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sng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Strike-Through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Previous target release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(a), (b), etc.:</a:t>
            </a:r>
            <a:r>
              <a:rPr kumimoji="0" lang="en-US" sz="7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lang="en-US" sz="700" b="0" kern="0" dirty="0">
                <a:solidFill>
                  <a:srgbClr val="000000"/>
                </a:solidFill>
              </a:rPr>
              <a:t>M</a:t>
            </a:r>
            <a:r>
              <a:rPr kumimoji="0" lang="en-US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ultiple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phase release</a:t>
            </a:r>
          </a:p>
        </p:txBody>
      </p:sp>
      <p:graphicFrame>
        <p:nvGraphicFramePr>
          <p:cNvPr id="33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14202176"/>
              </p:ext>
            </p:extLst>
          </p:nvPr>
        </p:nvGraphicFramePr>
        <p:xfrm>
          <a:off x="160280" y="739904"/>
          <a:ext cx="8839200" cy="2450592"/>
        </p:xfrm>
        <a:graphic>
          <a:graphicData uri="http://schemas.openxmlformats.org/drawingml/2006/table">
            <a:tbl>
              <a:tblPr/>
              <a:tblGrid>
                <a:gridCol w="1439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318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9553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January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1/30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February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2/27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March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3/27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April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4/24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May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5/29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June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6/26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3878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NPRR945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PGRR088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NPRR1219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NPRR1145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1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RTC+B Market Trials begin on 5/5/2025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4225663" y="5623342"/>
            <a:ext cx="1173951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Project Status Codes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NS = Not Started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I     = Initiation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P    = Planning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E    = Execution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H    = On Hold</a:t>
            </a:r>
          </a:p>
        </p:txBody>
      </p:sp>
      <p:sp>
        <p:nvSpPr>
          <p:cNvPr id="3" name="Flowchart: Alternate Process 2"/>
          <p:cNvSpPr/>
          <p:nvPr/>
        </p:nvSpPr>
        <p:spPr>
          <a:xfrm>
            <a:off x="160867" y="739250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R1</a:t>
            </a:r>
            <a:endParaRPr lang="en-US" sz="1400" b="1" dirty="0"/>
          </a:p>
        </p:txBody>
      </p:sp>
      <p:sp>
        <p:nvSpPr>
          <p:cNvPr id="51" name="Flowchart: Alternate Process 50"/>
          <p:cNvSpPr/>
          <p:nvPr/>
        </p:nvSpPr>
        <p:spPr>
          <a:xfrm>
            <a:off x="1600200" y="747491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R2</a:t>
            </a:r>
            <a:endParaRPr lang="en-US" sz="1400" b="1" dirty="0"/>
          </a:p>
        </p:txBody>
      </p:sp>
      <p:sp>
        <p:nvSpPr>
          <p:cNvPr id="53" name="Flowchart: Alternate Process 52"/>
          <p:cNvSpPr/>
          <p:nvPr/>
        </p:nvSpPr>
        <p:spPr>
          <a:xfrm>
            <a:off x="4572000" y="74350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R4</a:t>
            </a:r>
            <a:endParaRPr lang="en-US" sz="1400" b="1" dirty="0"/>
          </a:p>
        </p:txBody>
      </p:sp>
      <p:sp>
        <p:nvSpPr>
          <p:cNvPr id="54" name="Flowchart: Alternate Process 53"/>
          <p:cNvSpPr/>
          <p:nvPr/>
        </p:nvSpPr>
        <p:spPr>
          <a:xfrm>
            <a:off x="6021407" y="73889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R5</a:t>
            </a:r>
            <a:endParaRPr lang="en-US" sz="1400" b="1" dirty="0"/>
          </a:p>
        </p:txBody>
      </p:sp>
      <p:sp>
        <p:nvSpPr>
          <p:cNvPr id="55" name="Flowchart: Alternate Process 54"/>
          <p:cNvSpPr/>
          <p:nvPr/>
        </p:nvSpPr>
        <p:spPr>
          <a:xfrm>
            <a:off x="7475046" y="74350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R6</a:t>
            </a:r>
            <a:endParaRPr lang="en-US" sz="1400" b="1" dirty="0"/>
          </a:p>
        </p:txBody>
      </p:sp>
      <p:graphicFrame>
        <p:nvGraphicFramePr>
          <p:cNvPr id="7" name="Group 3">
            <a:extLst>
              <a:ext uri="{FF2B5EF4-FFF2-40B4-BE49-F238E27FC236}">
                <a16:creationId xmlns:a16="http://schemas.microsoft.com/office/drawing/2014/main" id="{C9891136-BD87-176C-5143-91FEF112517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64642300"/>
              </p:ext>
            </p:extLst>
          </p:nvPr>
        </p:nvGraphicFramePr>
        <p:xfrm>
          <a:off x="160280" y="3176074"/>
          <a:ext cx="8839200" cy="2304288"/>
        </p:xfrm>
        <a:graphic>
          <a:graphicData uri="http://schemas.openxmlformats.org/drawingml/2006/table">
            <a:tbl>
              <a:tblPr/>
              <a:tblGrid>
                <a:gridCol w="1439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318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8152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July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7/31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August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8/28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September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9/25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October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10/23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12/18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9442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RTC+B Stabilization begins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" name="Flowchart: Alternate Process 7">
            <a:extLst>
              <a:ext uri="{FF2B5EF4-FFF2-40B4-BE49-F238E27FC236}">
                <a16:creationId xmlns:a16="http://schemas.microsoft.com/office/drawing/2014/main" id="{910136E5-EBFA-7A6B-2C0A-EBFE5A4B3914}"/>
              </a:ext>
            </a:extLst>
          </p:cNvPr>
          <p:cNvSpPr/>
          <p:nvPr/>
        </p:nvSpPr>
        <p:spPr>
          <a:xfrm>
            <a:off x="160363" y="3183747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R7</a:t>
            </a:r>
            <a:endParaRPr lang="en-US" sz="1400" b="1" dirty="0"/>
          </a:p>
        </p:txBody>
      </p:sp>
      <p:sp>
        <p:nvSpPr>
          <p:cNvPr id="9" name="Flowchart: Alternate Process 8">
            <a:extLst>
              <a:ext uri="{FF2B5EF4-FFF2-40B4-BE49-F238E27FC236}">
                <a16:creationId xmlns:a16="http://schemas.microsoft.com/office/drawing/2014/main" id="{22DF4776-98CC-F894-84DE-A452FD405951}"/>
              </a:ext>
            </a:extLst>
          </p:cNvPr>
          <p:cNvSpPr/>
          <p:nvPr/>
        </p:nvSpPr>
        <p:spPr>
          <a:xfrm>
            <a:off x="1599696" y="3191988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R8</a:t>
            </a:r>
            <a:endParaRPr lang="en-US" sz="1400" b="1" dirty="0"/>
          </a:p>
        </p:txBody>
      </p:sp>
      <p:sp>
        <p:nvSpPr>
          <p:cNvPr id="12" name="Flowchart: Alternate Process 11">
            <a:extLst>
              <a:ext uri="{FF2B5EF4-FFF2-40B4-BE49-F238E27FC236}">
                <a16:creationId xmlns:a16="http://schemas.microsoft.com/office/drawing/2014/main" id="{B55C91AD-E3F4-0703-F1EA-0E27F21FD4B3}"/>
              </a:ext>
            </a:extLst>
          </p:cNvPr>
          <p:cNvSpPr/>
          <p:nvPr/>
        </p:nvSpPr>
        <p:spPr>
          <a:xfrm>
            <a:off x="4571496" y="3188006"/>
            <a:ext cx="457200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R10</a:t>
            </a:r>
            <a:endParaRPr lang="en-US" sz="1400" b="1" dirty="0"/>
          </a:p>
        </p:txBody>
      </p:sp>
      <p:sp>
        <p:nvSpPr>
          <p:cNvPr id="13" name="Flowchart: Alternate Process 12">
            <a:extLst>
              <a:ext uri="{FF2B5EF4-FFF2-40B4-BE49-F238E27FC236}">
                <a16:creationId xmlns:a16="http://schemas.microsoft.com/office/drawing/2014/main" id="{E8ABAEEF-D09F-B2E8-7F78-4763272CC5D3}"/>
              </a:ext>
            </a:extLst>
          </p:cNvPr>
          <p:cNvSpPr/>
          <p:nvPr/>
        </p:nvSpPr>
        <p:spPr>
          <a:xfrm>
            <a:off x="7474542" y="3188006"/>
            <a:ext cx="457200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R11</a:t>
            </a:r>
            <a:endParaRPr lang="en-US" sz="1400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B2EE148-6B8D-CD45-C358-68A5C2C23D65}"/>
              </a:ext>
            </a:extLst>
          </p:cNvPr>
          <p:cNvSpPr txBox="1"/>
          <p:nvPr/>
        </p:nvSpPr>
        <p:spPr>
          <a:xfrm>
            <a:off x="4254547" y="1242389"/>
            <a:ext cx="370549" cy="13157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 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 </a:t>
            </a:r>
          </a:p>
        </p:txBody>
      </p:sp>
      <p:sp>
        <p:nvSpPr>
          <p:cNvPr id="5" name="Flowchart: Alternate Process 4">
            <a:extLst>
              <a:ext uri="{FF2B5EF4-FFF2-40B4-BE49-F238E27FC236}">
                <a16:creationId xmlns:a16="http://schemas.microsoft.com/office/drawing/2014/main" id="{05F62EFB-D714-1571-D587-DE9AD37940A4}"/>
              </a:ext>
            </a:extLst>
          </p:cNvPr>
          <p:cNvSpPr/>
          <p:nvPr/>
        </p:nvSpPr>
        <p:spPr>
          <a:xfrm>
            <a:off x="3124200" y="737615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R3</a:t>
            </a:r>
            <a:endParaRPr lang="en-US" sz="1400" b="1" dirty="0"/>
          </a:p>
        </p:txBody>
      </p:sp>
      <p:sp>
        <p:nvSpPr>
          <p:cNvPr id="10" name="Flowchart: Alternate Process 9">
            <a:extLst>
              <a:ext uri="{FF2B5EF4-FFF2-40B4-BE49-F238E27FC236}">
                <a16:creationId xmlns:a16="http://schemas.microsoft.com/office/drawing/2014/main" id="{2F974D47-70AE-8B16-8AFF-79EA315C83EA}"/>
              </a:ext>
            </a:extLst>
          </p:cNvPr>
          <p:cNvSpPr/>
          <p:nvPr/>
        </p:nvSpPr>
        <p:spPr>
          <a:xfrm>
            <a:off x="3123696" y="3182112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R9</a:t>
            </a:r>
            <a:endParaRPr lang="en-US" sz="1400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28D714B-568B-7116-7E19-FFA899FE34D1}"/>
              </a:ext>
            </a:extLst>
          </p:cNvPr>
          <p:cNvSpPr txBox="1"/>
          <p:nvPr/>
        </p:nvSpPr>
        <p:spPr>
          <a:xfrm>
            <a:off x="6073697" y="3708745"/>
            <a:ext cx="1361015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NPRR1007-1013</a:t>
            </a:r>
          </a:p>
        </p:txBody>
      </p:sp>
      <p:sp>
        <p:nvSpPr>
          <p:cNvPr id="17" name="TextBox 15">
            <a:extLst>
              <a:ext uri="{FF2B5EF4-FFF2-40B4-BE49-F238E27FC236}">
                <a16:creationId xmlns:a16="http://schemas.microsoft.com/office/drawing/2014/main" id="{E6E02350-D7E2-A621-1C4A-E23E54FC23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5200" y="5662461"/>
            <a:ext cx="1516120" cy="24622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RTC+B Market Trials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95184D5-02EA-FC5F-62ED-AFCBC03B7EAE}"/>
              </a:ext>
            </a:extLst>
          </p:cNvPr>
          <p:cNvSpPr/>
          <p:nvPr/>
        </p:nvSpPr>
        <p:spPr>
          <a:xfrm>
            <a:off x="3631160" y="4173072"/>
            <a:ext cx="2372720" cy="545913"/>
          </a:xfrm>
          <a:prstGeom prst="rect">
            <a:avLst/>
          </a:prstGeom>
          <a:solidFill>
            <a:srgbClr val="F8948A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Closed-loop SCED/LFC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C6A88F9-126C-4AFF-A9FE-3DEAAFD04664}"/>
              </a:ext>
            </a:extLst>
          </p:cNvPr>
          <p:cNvSpPr/>
          <p:nvPr/>
        </p:nvSpPr>
        <p:spPr>
          <a:xfrm>
            <a:off x="3636271" y="4864287"/>
            <a:ext cx="2100058" cy="545913"/>
          </a:xfrm>
          <a:prstGeom prst="rect">
            <a:avLst/>
          </a:prstGeom>
          <a:solidFill>
            <a:srgbClr val="92D05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Day-Ahead Market 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AB7D7C9-1D43-4FBD-CC01-0B92F05044CE}"/>
              </a:ext>
            </a:extLst>
          </p:cNvPr>
          <p:cNvSpPr/>
          <p:nvPr/>
        </p:nvSpPr>
        <p:spPr>
          <a:xfrm>
            <a:off x="1499214" y="4173071"/>
            <a:ext cx="2009862" cy="55132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Open-loop RTC SCED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54298ED-6F96-E8BE-6F2A-6A5286DF5E47}"/>
              </a:ext>
            </a:extLst>
          </p:cNvPr>
          <p:cNvSpPr/>
          <p:nvPr/>
        </p:nvSpPr>
        <p:spPr>
          <a:xfrm>
            <a:off x="1332260" y="4864286"/>
            <a:ext cx="2176816" cy="545913"/>
          </a:xfrm>
          <a:prstGeom prst="rect">
            <a:avLst/>
          </a:prstGeom>
          <a:solidFill>
            <a:srgbClr val="FFC00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QSE Telemetry Tests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07283F4-E212-A1A9-262F-34411FE2EF9F}"/>
              </a:ext>
            </a:extLst>
          </p:cNvPr>
          <p:cNvSpPr/>
          <p:nvPr/>
        </p:nvSpPr>
        <p:spPr>
          <a:xfrm>
            <a:off x="6172200" y="1676400"/>
            <a:ext cx="2826434" cy="54373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RTC QSE Submission Testing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7F34012-CD28-318A-7E53-C6DD49EAC532}"/>
              </a:ext>
            </a:extLst>
          </p:cNvPr>
          <p:cNvSpPr/>
          <p:nvPr/>
        </p:nvSpPr>
        <p:spPr>
          <a:xfrm>
            <a:off x="6172200" y="2369417"/>
            <a:ext cx="2834370" cy="678583"/>
          </a:xfrm>
          <a:prstGeom prst="rect">
            <a:avLst/>
          </a:prstGeom>
          <a:solidFill>
            <a:srgbClr val="FFC00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RTC QSE Telemetry Check-out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21F7035C-B54A-C4D7-618B-B21BF6D3D10C}"/>
              </a:ext>
            </a:extLst>
          </p:cNvPr>
          <p:cNvCxnSpPr>
            <a:cxnSpLocks/>
          </p:cNvCxnSpPr>
          <p:nvPr/>
        </p:nvCxnSpPr>
        <p:spPr>
          <a:xfrm>
            <a:off x="8686800" y="1919748"/>
            <a:ext cx="26334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3AC5352D-EDBE-C91D-903F-4B02EC421D52}"/>
              </a:ext>
            </a:extLst>
          </p:cNvPr>
          <p:cNvCxnSpPr>
            <a:cxnSpLocks/>
          </p:cNvCxnSpPr>
          <p:nvPr/>
        </p:nvCxnSpPr>
        <p:spPr>
          <a:xfrm>
            <a:off x="8686800" y="2883667"/>
            <a:ext cx="26334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15">
            <a:extLst>
              <a:ext uri="{FF2B5EF4-FFF2-40B4-BE49-F238E27FC236}">
                <a16:creationId xmlns:a16="http://schemas.microsoft.com/office/drawing/2014/main" id="{49811323-921D-3C31-0BF9-B5BAAEAF32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5200" y="6052673"/>
            <a:ext cx="1516120" cy="24622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RTC+B Stabilization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57B7AC61-A23E-666B-199A-0A157810EB90}"/>
              </a:ext>
            </a:extLst>
          </p:cNvPr>
          <p:cNvSpPr/>
          <p:nvPr/>
        </p:nvSpPr>
        <p:spPr>
          <a:xfrm>
            <a:off x="170460" y="4170056"/>
            <a:ext cx="1228875" cy="55133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RTC QSE Submission Testing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057DFE9C-A543-6223-A64A-F24A566BE525}"/>
              </a:ext>
            </a:extLst>
          </p:cNvPr>
          <p:cNvSpPr/>
          <p:nvPr/>
        </p:nvSpPr>
        <p:spPr>
          <a:xfrm>
            <a:off x="168116" y="4864286"/>
            <a:ext cx="1089537" cy="545913"/>
          </a:xfrm>
          <a:prstGeom prst="rect">
            <a:avLst/>
          </a:prstGeom>
          <a:solidFill>
            <a:srgbClr val="FFC00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RTC QSE Telemetry Check-out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D0564177-8A7D-0D54-1CE8-2D651421C4FA}"/>
              </a:ext>
            </a:extLst>
          </p:cNvPr>
          <p:cNvCxnSpPr>
            <a:cxnSpLocks/>
          </p:cNvCxnSpPr>
          <p:nvPr/>
        </p:nvCxnSpPr>
        <p:spPr>
          <a:xfrm>
            <a:off x="76200" y="4401672"/>
            <a:ext cx="26334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56C96097-8195-512A-9C55-542ED971519D}"/>
              </a:ext>
            </a:extLst>
          </p:cNvPr>
          <p:cNvCxnSpPr>
            <a:cxnSpLocks/>
          </p:cNvCxnSpPr>
          <p:nvPr/>
        </p:nvCxnSpPr>
        <p:spPr>
          <a:xfrm>
            <a:off x="76200" y="5217235"/>
            <a:ext cx="26334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2">
            <a:extLst>
              <a:ext uri="{FF2B5EF4-FFF2-40B4-BE49-F238E27FC236}">
                <a16:creationId xmlns:a16="http://schemas.microsoft.com/office/drawing/2014/main" id="{8C68C5E7-6110-1043-A807-C185F79C91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19637" y="3172306"/>
            <a:ext cx="1435608" cy="498598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>
                <a:ln>
                  <a:noFill/>
                </a:ln>
                <a:effectLst/>
                <a:latin typeface="Arial" charset="0"/>
              </a:rPr>
              <a:t>RTC+B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>
                <a:ln>
                  <a:noFill/>
                </a:ln>
                <a:effectLst/>
                <a:latin typeface="Arial" charset="0"/>
              </a:rPr>
              <a:t>12/5</a:t>
            </a:r>
            <a:endParaRPr lang="en-US" sz="12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4C0643D-2073-8F79-87D0-82D2BBC2D9EA}"/>
              </a:ext>
            </a:extLst>
          </p:cNvPr>
          <p:cNvSpPr txBox="1"/>
          <p:nvPr/>
        </p:nvSpPr>
        <p:spPr>
          <a:xfrm>
            <a:off x="6034172" y="3931467"/>
            <a:ext cx="768096" cy="139730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NPRR963</a:t>
            </a:r>
            <a:r>
              <a:rPr kumimoji="0" lang="en-US" sz="7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(a)</a:t>
            </a:r>
            <a:endParaRPr kumimoji="0" lang="en-US" sz="800" b="0" i="0" u="none" strike="noStrike" kern="1200" cap="none" normalizeH="0" baseline="0" dirty="0">
              <a:ln>
                <a:noFill/>
              </a:ln>
              <a:effectLst/>
              <a:latin typeface="Courier New" pitchFamily="49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NPRR965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>
                <a:latin typeface="Courier New" pitchFamily="49" charset="0"/>
              </a:rPr>
              <a:t>NPRR1000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>
                <a:latin typeface="Courier New" pitchFamily="49" charset="0"/>
              </a:rPr>
              <a:t>NPRR1014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NPRR1054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>
                <a:latin typeface="Courier New" pitchFamily="49" charset="0"/>
              </a:rPr>
              <a:t>NPRR1058</a:t>
            </a:r>
            <a:endParaRPr kumimoji="0" lang="en-US" sz="800" b="0" i="0" u="none" strike="noStrike" kern="1200" cap="none" normalizeH="0" baseline="0" dirty="0">
              <a:ln>
                <a:noFill/>
              </a:ln>
              <a:effectLst/>
              <a:latin typeface="Courier New" pitchFamily="49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>
                <a:latin typeface="Courier New" pitchFamily="49" charset="0"/>
              </a:rPr>
              <a:t>NPRR1172</a:t>
            </a:r>
            <a:endParaRPr kumimoji="0" lang="en-US" sz="800" b="0" i="0" u="none" strike="noStrike" kern="1200" cap="none" normalizeH="0" baseline="0" dirty="0">
              <a:ln>
                <a:noFill/>
              </a:ln>
              <a:effectLst/>
              <a:latin typeface="Courier New" pitchFamily="49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NPRR1204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NPRR1216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0846DDB-5068-A1A0-9AC3-B8FE9DA5BA9A}"/>
              </a:ext>
            </a:extLst>
          </p:cNvPr>
          <p:cNvSpPr txBox="1"/>
          <p:nvPr/>
        </p:nvSpPr>
        <p:spPr>
          <a:xfrm>
            <a:off x="6773411" y="3984702"/>
            <a:ext cx="681892" cy="124957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>
                <a:latin typeface="Courier New" pitchFamily="49" charset="0"/>
              </a:rPr>
              <a:t>NPRR1236</a:t>
            </a:r>
            <a:endParaRPr kumimoji="0" lang="en-US" sz="800" b="0" i="0" u="none" strike="noStrike" kern="1200" cap="none" normalizeH="0" baseline="0" dirty="0">
              <a:ln>
                <a:noFill/>
              </a:ln>
              <a:effectLst/>
              <a:latin typeface="Courier New" pitchFamily="49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>
                <a:latin typeface="Courier New" pitchFamily="49" charset="0"/>
              </a:rPr>
              <a:t>NPRR1245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NPRR1246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NOGRR211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>
                <a:latin typeface="Courier New" pitchFamily="49" charset="0"/>
              </a:rPr>
              <a:t>NOGRR</a:t>
            </a:r>
            <a:r>
              <a:rPr kumimoji="0" lang="en-US" sz="8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268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OBDRR020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>
                <a:latin typeface="Courier New" pitchFamily="49" charset="0"/>
              </a:rPr>
              <a:t>OBDRR</a:t>
            </a:r>
            <a:r>
              <a:rPr kumimoji="0" lang="en-US" sz="8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052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>
                <a:latin typeface="Courier New" pitchFamily="49" charset="0"/>
              </a:rPr>
              <a:t>PGRR118</a:t>
            </a:r>
            <a:endParaRPr lang="en-US" sz="10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E526C8B-9728-07BC-115D-2FA367AF8530}"/>
              </a:ext>
            </a:extLst>
          </p:cNvPr>
          <p:cNvSpPr txBox="1"/>
          <p:nvPr/>
        </p:nvSpPr>
        <p:spPr>
          <a:xfrm>
            <a:off x="7099288" y="3303452"/>
            <a:ext cx="4169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</p:txBody>
      </p:sp>
      <p:sp>
        <p:nvSpPr>
          <p:cNvPr id="28" name="TextBox 21">
            <a:extLst>
              <a:ext uri="{FF2B5EF4-FFF2-40B4-BE49-F238E27FC236}">
                <a16:creationId xmlns:a16="http://schemas.microsoft.com/office/drawing/2014/main" id="{D71B230A-1570-ABB5-7E64-53318C74B6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00558" y="5625664"/>
            <a:ext cx="1691639" cy="215444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NPRR963(a) – Portion of NPRR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1335025-BCF2-72E5-B929-E9862EC89D4F}"/>
              </a:ext>
            </a:extLst>
          </p:cNvPr>
          <p:cNvSpPr txBox="1"/>
          <p:nvPr/>
        </p:nvSpPr>
        <p:spPr>
          <a:xfrm>
            <a:off x="1257653" y="1234728"/>
            <a:ext cx="370549" cy="13696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  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7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>
                <a:latin typeface="Wingdings" panose="05000000000000000000" pitchFamily="2" charset="2"/>
              </a:rPr>
              <a:t>ü</a:t>
            </a:r>
            <a:r>
              <a:rPr lang="en-US" sz="1000" b="1" i="1" kern="0">
                <a:solidFill>
                  <a:srgbClr val="000000"/>
                </a:solidFill>
              </a:rPr>
              <a:t>  </a:t>
            </a:r>
            <a:endParaRPr lang="en-US" sz="1000" b="1" i="1" kern="0" dirty="0">
              <a:solidFill>
                <a:srgbClr val="000000"/>
              </a:solidFill>
            </a:endParaRPr>
          </a:p>
        </p:txBody>
      </p:sp>
      <p:sp>
        <p:nvSpPr>
          <p:cNvPr id="36" name="TextBox 12">
            <a:extLst>
              <a:ext uri="{FF2B5EF4-FFF2-40B4-BE49-F238E27FC236}">
                <a16:creationId xmlns:a16="http://schemas.microsoft.com/office/drawing/2014/main" id="{6AF2B741-07AA-BAC8-93F9-453058B57A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280" y="2050120"/>
            <a:ext cx="142974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FF0000"/>
                </a:solidFill>
              </a:rPr>
              <a:t>1/1</a:t>
            </a:r>
          </a:p>
        </p:txBody>
      </p:sp>
    </p:spTree>
    <p:extLst>
      <p:ext uri="{BB962C8B-B14F-4D97-AF65-F5344CB8AC3E}">
        <p14:creationId xmlns:p14="http://schemas.microsoft.com/office/powerpoint/2010/main" val="42493860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59449"/>
            <a:ext cx="4419600" cy="435268"/>
          </a:xfrm>
        </p:spPr>
        <p:txBody>
          <a:bodyPr/>
          <a:lstStyle/>
          <a:p>
            <a:r>
              <a:rPr lang="en-US" sz="2200" b="1" dirty="0">
                <a:solidFill>
                  <a:schemeClr val="accent1"/>
                </a:solidFill>
              </a:rPr>
              <a:t>Major Projects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6</a:t>
            </a:fld>
            <a:endParaRPr lang="en-US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0A8DA46F-D920-EF31-E17F-D78414C3CDD8}"/>
              </a:ext>
            </a:extLst>
          </p:cNvPr>
          <p:cNvSpPr txBox="1">
            <a:spLocks/>
          </p:cNvSpPr>
          <p:nvPr/>
        </p:nvSpPr>
        <p:spPr>
          <a:xfrm>
            <a:off x="227172" y="3705852"/>
            <a:ext cx="4419600" cy="43526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200" dirty="0"/>
              <a:t>Other Project Highlights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D304831-9A10-0049-75B5-59AA60565B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131" y="838200"/>
            <a:ext cx="8903738" cy="239614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7EE2F15-65AA-983C-15A8-58E3A4235E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9117" y="4267200"/>
            <a:ext cx="8781228" cy="1436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54713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8A164C-7584-C2F6-8421-98CD174480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6934200" cy="518318"/>
          </a:xfrm>
        </p:spPr>
        <p:txBody>
          <a:bodyPr/>
          <a:lstStyle/>
          <a:p>
            <a:r>
              <a:rPr lang="en-US" sz="2200" dirty="0"/>
              <a:t>Revision Request Additional FTEs – DRAFT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CAFB44-B133-B0A4-FDF0-96FC2769FD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1B065697-5994-BEF4-153B-CA4C823788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3015492"/>
              </p:ext>
            </p:extLst>
          </p:nvPr>
        </p:nvGraphicFramePr>
        <p:xfrm>
          <a:off x="228600" y="665621"/>
          <a:ext cx="8686799" cy="5532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6392">
                  <a:extLst>
                    <a:ext uri="{9D8B030D-6E8A-4147-A177-3AD203B41FA5}">
                      <a16:colId xmlns:a16="http://schemas.microsoft.com/office/drawing/2014/main" val="2496666972"/>
                    </a:ext>
                  </a:extLst>
                </a:gridCol>
                <a:gridCol w="3626528">
                  <a:extLst>
                    <a:ext uri="{9D8B030D-6E8A-4147-A177-3AD203B41FA5}">
                      <a16:colId xmlns:a16="http://schemas.microsoft.com/office/drawing/2014/main" val="275280450"/>
                    </a:ext>
                  </a:extLst>
                </a:gridCol>
                <a:gridCol w="1096392">
                  <a:extLst>
                    <a:ext uri="{9D8B030D-6E8A-4147-A177-3AD203B41FA5}">
                      <a16:colId xmlns:a16="http://schemas.microsoft.com/office/drawing/2014/main" val="152649458"/>
                    </a:ext>
                  </a:extLst>
                </a:gridCol>
                <a:gridCol w="2192784">
                  <a:extLst>
                    <a:ext uri="{9D8B030D-6E8A-4147-A177-3AD203B41FA5}">
                      <a16:colId xmlns:a16="http://schemas.microsoft.com/office/drawing/2014/main" val="3521434877"/>
                    </a:ext>
                  </a:extLst>
                </a:gridCol>
                <a:gridCol w="674703">
                  <a:extLst>
                    <a:ext uri="{9D8B030D-6E8A-4147-A177-3AD203B41FA5}">
                      <a16:colId xmlns:a16="http://schemas.microsoft.com/office/drawing/2014/main" val="335850975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RR Title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Approval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Dept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FTEs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239057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100" dirty="0"/>
                        <a:t>PGRR082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Revise Section 5 and Establish Small Generation Interconnection Process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12/8/2020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Resource Integration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299664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100" dirty="0"/>
                        <a:t>NPRR1007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RTC – NP 3: Management Activities for the ERCOT System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12/8/2020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EMMS Production Support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595680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100" dirty="0"/>
                        <a:t>NPRR1073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Market Participant Application Changes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8/19/2021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General Counsel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849558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100" dirty="0"/>
                        <a:t>NPRR1108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ERCOT Shall Approve or Deny All Resource Outage Requests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5/12/2022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Outage Coordination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299787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100" dirty="0"/>
                        <a:t>PGRR098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Consideration of Load Shed in Transmission Planning Criteria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5/12/2022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Transmission Planning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829231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100" dirty="0"/>
                        <a:t>NOGRR215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Limit Use of Remedial Action Schemes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10/12/2023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Operations Stability Analysis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427379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100" dirty="0"/>
                        <a:t>NPRR1198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Congestion Mitigation Using Topology Reconfigurations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7/25/2024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Grid Analysis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797785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100" dirty="0"/>
                        <a:t>NOGRR245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Inverter-Based Resource (IBR) Ride-Through Requirements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9/26/2024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Various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7-10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967127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100" dirty="0"/>
                        <a:t>NPRR1180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Inclusion of Forecasted Load in Planning Analyses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Pending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Various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12348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100" dirty="0"/>
                        <a:t>NPRR1247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Incorporation of Congestion Cost Savings Test in Economic Evaluation of Transmission Projects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Pending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Economic Analysis &amp; Long-Term Studies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84213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100" dirty="0"/>
                        <a:t>NPRR1234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Interconnection Requirements for Large Loads and Modeling Standards for Loads 25 MW or Greater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Pending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Resource Integration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299284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100" dirty="0"/>
                        <a:t>PGRR117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Addition of Resiliency Assessment and Criteria to Reflect PUCT Rule Changes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Pending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Regional Transmission Planning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916247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100" dirty="0"/>
                        <a:t>PGRR122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Reliability Performance Criteria for Loss of Load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Pending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Various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935105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268614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97022"/>
            <a:ext cx="8610600" cy="518318"/>
          </a:xfrm>
        </p:spPr>
        <p:txBody>
          <a:bodyPr/>
          <a:lstStyle/>
          <a:p>
            <a:r>
              <a:rPr lang="en-US" sz="2000" dirty="0"/>
              <a:t>Priority / Rank Recommendations for Revision Requests with Impacts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7471066"/>
              </p:ext>
            </p:extLst>
          </p:nvPr>
        </p:nvGraphicFramePr>
        <p:xfrm>
          <a:off x="89933" y="1215786"/>
          <a:ext cx="8955921" cy="40816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16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14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71185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4597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Revision Request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Description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Priority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Rank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Comments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043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NPRR1253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Incorporate ESR Charging Load Information into ICCP</a:t>
                      </a:r>
                      <a:endParaRPr lang="en-US" sz="110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TBD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TBD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$50k-$70k, 5-7 months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Impacted System(s): EMS, Integration, Reporting</a:t>
                      </a:r>
                      <a:endParaRPr lang="en-US" sz="1400" b="0" i="0" u="none" strike="noStrike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ERCOT submitting comments for PRS consideration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54325487"/>
                  </a:ext>
                </a:extLst>
              </a:tr>
              <a:tr h="60043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NPRR1257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Limit on Amount of RRS a Resource can Provide Using Primary Frequency Response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N/A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N/A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&lt;$10k O&amp;M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04193204"/>
                  </a:ext>
                </a:extLst>
              </a:tr>
              <a:tr h="60043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SCR828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Increase the Number of Resource Certificates Permitted for an Email Domain in RIOO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2025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4550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$50k-</a:t>
                      </a:r>
                      <a:r>
                        <a:rPr lang="en-US" sz="1400" b="0" i="0" u="none" strike="noStrike" baseline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$70k</a:t>
                      </a:r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, 4-6 months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Impacted System(s): RIOO</a:t>
                      </a:r>
                      <a:endParaRPr lang="en-US" sz="1400" b="0" i="0" u="none" strike="noStrike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Potential to combine with an internal ERCOT project in mid-2025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10618142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2543620"/>
              </p:ext>
            </p:extLst>
          </p:nvPr>
        </p:nvGraphicFramePr>
        <p:xfrm>
          <a:off x="3581400" y="998220"/>
          <a:ext cx="2133599" cy="2914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3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9145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Recommendations for…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" name="TextBox 23"/>
          <p:cNvSpPr txBox="1">
            <a:spLocks noChangeArrowheads="1"/>
          </p:cNvSpPr>
          <p:nvPr/>
        </p:nvSpPr>
        <p:spPr bwMode="auto">
          <a:xfrm>
            <a:off x="2978714" y="6033262"/>
            <a:ext cx="3034172" cy="66172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u="sng" kern="0" dirty="0">
                <a:solidFill>
                  <a:srgbClr val="000000"/>
                </a:solidFill>
              </a:rPr>
              <a:t>PPL Rank Information</a:t>
            </a:r>
            <a:endParaRPr kumimoji="0" lang="en-US" sz="1000" i="0" u="sng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available 2025 Rank in Business Strategy 	= 4550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available 2026 Rank in Business Strategy 	= 4720</a:t>
            </a:r>
          </a:p>
          <a:p>
            <a:pPr lvl="0"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available Rank in Regulatory	=   400</a:t>
            </a:r>
          </a:p>
        </p:txBody>
      </p:sp>
    </p:spTree>
    <p:extLst>
      <p:ext uri="{BB962C8B-B14F-4D97-AF65-F5344CB8AC3E}">
        <p14:creationId xmlns:p14="http://schemas.microsoft.com/office/powerpoint/2010/main" val="1350252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6705600" cy="518318"/>
          </a:xfrm>
        </p:spPr>
        <p:txBody>
          <a:bodyPr/>
          <a:lstStyle/>
          <a:p>
            <a:r>
              <a:rPr lang="en-US" sz="2400" b="1">
                <a:solidFill>
                  <a:schemeClr val="accent1"/>
                </a:solidFill>
              </a:rPr>
              <a:t>Technology Working Group (TWG)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C7C0899-E457-4E0E-9843-38E0B3739B05}"/>
              </a:ext>
            </a:extLst>
          </p:cNvPr>
          <p:cNvSpPr txBox="1">
            <a:spLocks/>
          </p:cNvSpPr>
          <p:nvPr/>
        </p:nvSpPr>
        <p:spPr>
          <a:xfrm>
            <a:off x="381000" y="990600"/>
            <a:ext cx="7086600" cy="5334000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Agenda for TWG meeting held on 12/19/2024: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Next TWG scheduled for 1/30/2025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endParaRPr lang="en-US" sz="1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8C03EDD-A5A7-C192-0FF2-365C734BE7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00" y="1714500"/>
            <a:ext cx="6477000" cy="3041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0927396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248F63C-08AC-4CDD-B36F-0851B11853CB}">
  <ds:schemaRefs>
    <ds:schemaRef ds:uri="http://www.w3.org/XML/1998/namespace"/>
    <ds:schemaRef ds:uri="http://purl.org/dc/terms/"/>
    <ds:schemaRef ds:uri="http://schemas.microsoft.com/office/2006/documentManagement/types"/>
    <ds:schemaRef ds:uri="http://purl.org/dc/dcmitype/"/>
    <ds:schemaRef ds:uri="http://schemas.microsoft.com/office/2006/metadata/properties"/>
    <ds:schemaRef ds:uri="c34af464-7aa1-4edd-9be4-83dffc1cb926"/>
    <ds:schemaRef ds:uri="http://purl.org/dc/elements/1.1/"/>
    <ds:schemaRef ds:uri="http://schemas.microsoft.com/office/infopath/2007/PartnerControls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728315</TotalTime>
  <Words>1317</Words>
  <Application>Microsoft Office PowerPoint</Application>
  <PresentationFormat>On-screen Show (4:3)</PresentationFormat>
  <Paragraphs>628</Paragraphs>
  <Slides>9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Arial</vt:lpstr>
      <vt:lpstr>Calibri</vt:lpstr>
      <vt:lpstr>Courier New</vt:lpstr>
      <vt:lpstr>Roboto</vt:lpstr>
      <vt:lpstr>Wingdings</vt:lpstr>
      <vt:lpstr>1_Custom Design</vt:lpstr>
      <vt:lpstr>Office Theme</vt:lpstr>
      <vt:lpstr>Custom Design</vt:lpstr>
      <vt:lpstr>PowerPoint Presentation</vt:lpstr>
      <vt:lpstr>PowerPoint Presentation</vt:lpstr>
      <vt:lpstr>Recent / Upcoming Project Highlights</vt:lpstr>
      <vt:lpstr>2024 Releases – Approved NPRRs / SCRs / xGRRs </vt:lpstr>
      <vt:lpstr>2025 Release Targets – Approved NPRRs / SCRs / xGRRs </vt:lpstr>
      <vt:lpstr>Major Projects</vt:lpstr>
      <vt:lpstr>Revision Request Additional FTEs – DRAFT</vt:lpstr>
      <vt:lpstr>Priority / Rank Recommendations for Revision Requests with Impacts</vt:lpstr>
      <vt:lpstr>Technology Working Group (TWG)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Anderson, Troy</cp:lastModifiedBy>
  <cp:revision>3137</cp:revision>
  <cp:lastPrinted>2024-02-06T15:16:31Z</cp:lastPrinted>
  <dcterms:created xsi:type="dcterms:W3CDTF">2016-01-21T15:20:31Z</dcterms:created>
  <dcterms:modified xsi:type="dcterms:W3CDTF">2025-01-14T15:40:32Z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2023-07-13T14:03:21Z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aeb57a52-e3b6-4d9f-97b5-8553c941019a</vt:lpwstr>
  </property>
  <property fmtid="{D5CDD505-2E9C-101B-9397-08002B2CF9AE}" pid="9" name="MSIP_Label_7084cbda-52b8-46fb-a7b7-cb5bd465ed85_ContentBits">
    <vt:lpwstr>0</vt:lpwstr>
  </property>
</Properties>
</file>