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3"/>
  </p:notesMasterIdLst>
  <p:handoutMasterIdLst>
    <p:handoutMasterId r:id="rId24"/>
  </p:handoutMasterIdLst>
  <p:sldIdLst>
    <p:sldId id="260" r:id="rId7"/>
    <p:sldId id="330" r:id="rId8"/>
    <p:sldId id="338" r:id="rId9"/>
    <p:sldId id="337" r:id="rId10"/>
    <p:sldId id="356" r:id="rId11"/>
    <p:sldId id="357" r:id="rId12"/>
    <p:sldId id="314" r:id="rId13"/>
    <p:sldId id="347" r:id="rId14"/>
    <p:sldId id="295" r:id="rId15"/>
    <p:sldId id="355" r:id="rId16"/>
    <p:sldId id="343" r:id="rId17"/>
    <p:sldId id="351" r:id="rId18"/>
    <p:sldId id="344" r:id="rId19"/>
    <p:sldId id="341" r:id="rId20"/>
    <p:sldId id="345" r:id="rId21"/>
    <p:sldId id="32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  <p:cmAuthor id="2" name="Papudesi, Spoorthy" initials="PS" lastIdx="18" clrIdx="1">
    <p:extLst>
      <p:ext uri="{19B8F6BF-5375-455C-9EA6-DF929625EA0E}">
        <p15:presenceInfo xmlns:p15="http://schemas.microsoft.com/office/powerpoint/2012/main" userId="S-1-5-21-639947351-343809578-3807592339-42261" providerId="AD"/>
      </p:ext>
    </p:extLst>
  </p:cmAuthor>
  <p:cmAuthor id="3" name="Spells, Vanessa" initials="SV" lastIdx="8" clrIdx="2">
    <p:extLst>
      <p:ext uri="{19B8F6BF-5375-455C-9EA6-DF929625EA0E}">
        <p15:presenceInfo xmlns:p15="http://schemas.microsoft.com/office/powerpoint/2012/main" userId="S-1-5-21-639947351-343809578-3807592339-4322" providerId="AD"/>
      </p:ext>
    </p:extLst>
  </p:cmAuthor>
  <p:cmAuthor id="4" name="Zapanta, Zaldy" initials="ZZ" lastIdx="11" clrIdx="3">
    <p:extLst>
      <p:ext uri="{19B8F6BF-5375-455C-9EA6-DF929625EA0E}">
        <p15:presenceInfo xmlns:p15="http://schemas.microsoft.com/office/powerpoint/2012/main" userId="S-1-5-21-639947351-343809578-3807592339-38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130" autoAdjust="0"/>
  </p:normalViewPr>
  <p:slideViewPr>
    <p:cSldViewPr showGuides="1">
      <p:cViewPr varScale="1">
        <p:scale>
          <a:sx n="109" d="100"/>
          <a:sy n="109" d="100"/>
        </p:scale>
        <p:origin x="16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36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362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162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65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751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674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1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8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207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2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885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81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8728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11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5B6770"/>
                </a:solidFill>
                <a:cs typeface="Times New Roman" panose="02020603050405020304" pitchFamily="18" charset="0"/>
              </a:rPr>
              <a:t>Credit Exposure Update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52800" y="32766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Market Credit Work Group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>
                <a:solidFill>
                  <a:srgbClr val="5B6770"/>
                </a:solidFill>
                <a:cs typeface="Times New Roman" panose="02020603050405020304" pitchFamily="18" charset="0"/>
              </a:rPr>
              <a:t>January 17,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5334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2023 - November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95300" y="53340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5B6770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TPEA closely approximates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433832F-97AD-AEA2-D4D4-02EF027DA8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810650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and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1C56D32-D239-F8EC-6524-93D44357EA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117142"/>
            <a:ext cx="8153400" cy="246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152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53846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2023 - November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730141"/>
            <a:ext cx="2444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exceeds invoice exposure</a:t>
            </a:r>
          </a:p>
        </p:txBody>
      </p:sp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626E3E8B-6010-800F-1BD6-4DB94143C6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168088"/>
              </p:ext>
            </p:extLst>
          </p:nvPr>
        </p:nvGraphicFramePr>
        <p:xfrm>
          <a:off x="495300" y="452402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4DF81057-8CF0-C99E-68A4-E52129AAC1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119996"/>
            <a:ext cx="8153400" cy="246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554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2023 - November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437971"/>
            <a:ext cx="3237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Invoice exposure generally exceeds TPEA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1221B2-FE49-3408-EF37-5D62C7A88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48308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30AEA5-A8E0-87F2-8A5C-7CA103B4C1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861325"/>
            <a:ext cx="8243454" cy="249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395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2023 - November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52835" y="5638800"/>
            <a:ext cx="3201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 TPEA generally exceeds Invoice exposure 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97540B6-0235-C24B-AD87-6281E6FBE5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425860"/>
              </p:ext>
            </p:extLst>
          </p:nvPr>
        </p:nvGraphicFramePr>
        <p:xfrm>
          <a:off x="609600" y="4341622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0A66F3E7-3DAB-DE1C-A175-AE18DF547C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672" y="841193"/>
            <a:ext cx="8305800" cy="304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2023 - November 2024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5485379"/>
            <a:ext cx="31080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*TPEA generally exceeds invoice exposure</a:t>
            </a:r>
          </a:p>
          <a:p>
            <a:endParaRPr lang="en-US" sz="1200" dirty="0">
              <a:solidFill>
                <a:srgbClr val="5B677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B57885C-C0E8-AEBC-3628-E87D4EA657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373795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 Forward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8FDF8EAA-A6FF-CB4E-8D84-701EFF493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37526"/>
            <a:ext cx="8243454" cy="249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38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421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TPEA Coverage of Settlements November 2023 - November 2024 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5638800"/>
            <a:ext cx="29049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5B6770"/>
                </a:solidFill>
              </a:rPr>
              <a:t>*TPES exceeds actual/invoice exposure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3230388-AAD6-835E-12ED-0806CDA382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7949201"/>
              </p:ext>
            </p:extLst>
          </p:nvPr>
        </p:nvGraphicFramePr>
        <p:xfrm>
          <a:off x="519546" y="4159296"/>
          <a:ext cx="8153400" cy="123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1">
                  <a:extLst>
                    <a:ext uri="{9D8B030D-6E8A-4147-A177-3AD203B41FA5}">
                      <a16:colId xmlns:a16="http://schemas.microsoft.com/office/drawing/2014/main" val="224961877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828286173"/>
                    </a:ext>
                  </a:extLst>
                </a:gridCol>
                <a:gridCol w="3962399">
                  <a:extLst>
                    <a:ext uri="{9D8B030D-6E8A-4147-A177-3AD203B41FA5}">
                      <a16:colId xmlns:a16="http://schemas.microsoft.com/office/drawing/2014/main" val="55604886"/>
                    </a:ext>
                  </a:extLst>
                </a:gridCol>
              </a:tblGrid>
              <a:tr h="165037">
                <a:tc>
                  <a:txBody>
                    <a:bodyPr/>
                    <a:lstStyle/>
                    <a:p>
                      <a:r>
                        <a:rPr lang="en-US" sz="900" dirty="0"/>
                        <a:t>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Historical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Future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6954974"/>
                  </a:ext>
                </a:extLst>
              </a:tr>
              <a:tr h="189473">
                <a:tc>
                  <a:txBody>
                    <a:bodyPr/>
                    <a:lstStyle/>
                    <a:p>
                      <a:r>
                        <a:rPr lang="en-US" sz="900" dirty="0"/>
                        <a:t>Existing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RTLCNS + UDAA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M1 Days (including current day) Forward Charge Invoice Amounts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5975608"/>
                  </a:ext>
                </a:extLst>
              </a:tr>
              <a:tr h="636089">
                <a:tc>
                  <a:txBody>
                    <a:bodyPr/>
                    <a:lstStyle/>
                    <a:p>
                      <a:r>
                        <a:rPr lang="en-US" sz="900" dirty="0"/>
                        <a:t>New Invoice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7 Days Back Net Invoice Amounts (Charges &amp; Credits)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M1 Days (including current day) Forward  Net Invoice Amounts (Charges &amp; Credits);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/>
                        <a:t>Excluding: 1) Securitization Invoices; 2) CRR Auction Invoices; 3) Subchapter N Funds Distribution Invoice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549271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236F0AB9-9A48-D5CD-CB24-908CEBD45B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156" y="990695"/>
            <a:ext cx="8319654" cy="2514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189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00AEC7"/>
                </a:solidFill>
              </a:rPr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927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sz="1800" dirty="0">
                <a:latin typeface="+mn-lt"/>
                <a:cs typeface="Times New Roman" panose="02020603050405020304" pitchFamily="18" charset="0"/>
              </a:rPr>
              <a:t>Monthly Highlights: December</a:t>
            </a:r>
            <a:r>
              <a:rPr lang="en-US" sz="1800" dirty="0">
                <a:cs typeface="Times New Roman" panose="02020603050405020304" pitchFamily="18" charset="0"/>
              </a:rPr>
              <a:t> 2024 – </a:t>
            </a:r>
            <a:r>
              <a:rPr lang="en-US" sz="1800" dirty="0">
                <a:latin typeface="+mn-lt"/>
                <a:cs typeface="Times New Roman" panose="02020603050405020304" pitchFamily="18" charset="0"/>
              </a:rPr>
              <a:t>December</a:t>
            </a:r>
            <a:r>
              <a:rPr lang="en-US" sz="1800" dirty="0">
                <a:cs typeface="Times New Roman" panose="02020603050405020304" pitchFamily="18" charset="0"/>
              </a:rPr>
              <a:t> 2024</a:t>
            </a:r>
            <a:endParaRPr lang="en-US" sz="1800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91382"/>
            <a:ext cx="8686800" cy="520461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Market-wide average Total Potential Exposure (TPE) increased from $1.62 billion in November 2024 to $1.76 billion in December 2024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Forward adjustment factors increased towards year-end ahead of the cold front in January</a:t>
            </a:r>
          </a:p>
          <a:p>
            <a:pPr marL="344488" lvl="2" indent="-344488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lvl="1">
              <a:spcAft>
                <a:spcPts val="600"/>
              </a:spcAft>
            </a:pPr>
            <a:r>
              <a:rPr lang="en-US" sz="1400" dirty="0">
                <a:solidFill>
                  <a:srgbClr val="5B6770"/>
                </a:solidFill>
                <a:cs typeface="Times New Roman" panose="02020603050405020304" pitchFamily="18" charset="0"/>
              </a:rPr>
              <a:t>Average Discretionary Collateral remained flat in December 2024 at $3.98 billion</a:t>
            </a:r>
          </a:p>
          <a:p>
            <a:pPr marL="0" indent="0">
              <a:spcAft>
                <a:spcPts val="600"/>
              </a:spcAft>
              <a:buNone/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endParaRPr lang="en-US" sz="1400" dirty="0">
              <a:solidFill>
                <a:srgbClr val="5B6770"/>
              </a:solidFill>
              <a:cs typeface="Times New Roman" panose="02020603050405020304" pitchFamily="18" charset="0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48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22319"/>
          </a:xfrm>
        </p:spPr>
        <p:txBody>
          <a:bodyPr/>
          <a:lstStyle/>
          <a:p>
            <a:pPr algn="just"/>
            <a:r>
              <a:rPr lang="en-US" sz="1600" dirty="0">
                <a:cs typeface="Times New Roman" panose="02020603050405020304" pitchFamily="18" charset="0"/>
              </a:rPr>
              <a:t>TPE and Forward Adjustment Factors: December 2023 – December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C1262-FD88-07B0-6EA9-D96C434EB9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480" y="1805827"/>
            <a:ext cx="8263520" cy="3592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83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TPE/Real-Time &amp; Day-Ahead Daily Average Settlement Point Prices for HB_NORT:H December 2023 – December 2024 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96EDA65-76DC-31EA-DF55-87501F23B6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957" y="1828800"/>
            <a:ext cx="8233843" cy="355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256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7"/>
          </a:xfrm>
        </p:spPr>
        <p:txBody>
          <a:bodyPr/>
          <a:lstStyle/>
          <a:p>
            <a:r>
              <a:rPr lang="en-US" sz="1600" dirty="0"/>
              <a:t>Available Credit by Type Compared to Total Potential Exposure (TPE): </a:t>
            </a:r>
            <a:br>
              <a:rPr lang="en-US" sz="1600" dirty="0"/>
            </a:br>
            <a:r>
              <a:rPr lang="en-US" sz="1600" dirty="0">
                <a:cs typeface="Times New Roman" panose="02020603050405020304" pitchFamily="18" charset="0"/>
              </a:rPr>
              <a:t>December 2023 – December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47700" y="54864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Numbers are as of month-end except for Max TPE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Max TPE is the highest TPE for the corresponding month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BB30156-DC6D-9442-406C-08D8E54B40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066800"/>
            <a:ext cx="8458200" cy="394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089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481587"/>
          </a:xfrm>
        </p:spPr>
        <p:txBody>
          <a:bodyPr/>
          <a:lstStyle/>
          <a:p>
            <a:r>
              <a:rPr lang="en-US" sz="1600" dirty="0"/>
              <a:t>Issuer Credit Limits vs Total LC Amounts Per Issuer: End-December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7284" y="5181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As of December 31,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5B6770"/>
                </a:solidFill>
              </a:rPr>
              <a:t>There are a total of 35 banks that have issued LCs.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EB155D-BF40-04E9-F8FE-646D2AB78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873" y="1828800"/>
            <a:ext cx="8076254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5245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Discretionary Collateral November 2024 – December 2024</a:t>
            </a:r>
            <a:endParaRPr lang="en-US" sz="1800" b="0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2A068AA-8087-E758-3C0B-5911D7549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828800"/>
            <a:ext cx="8550031" cy="3304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28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1600" dirty="0">
                <a:cs typeface="Times New Roman" panose="02020603050405020304" pitchFamily="18" charset="0"/>
              </a:rPr>
              <a:t>Discretionary Collateral by Market Segment December 2022 - December 2024</a:t>
            </a:r>
            <a:endParaRPr lang="en-US" sz="16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5715000"/>
            <a:ext cx="8001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200" dirty="0">
                <a:solidFill>
                  <a:srgbClr val="5B6770"/>
                </a:solidFill>
                <a:cs typeface="Times New Roman" panose="02020603050405020304" pitchFamily="18" charset="0"/>
              </a:rPr>
              <a:t>* Discretionary Collateral adjusted to exclude short pay amounts eliminating data skew </a:t>
            </a:r>
          </a:p>
          <a:p>
            <a:pPr>
              <a:spcAft>
                <a:spcPts val="600"/>
              </a:spcAft>
            </a:pPr>
            <a:endParaRPr lang="en-US" sz="1000" dirty="0">
              <a:solidFill>
                <a:srgbClr val="5B6770"/>
              </a:solidFill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25A7E94-E3EA-FB5B-DD01-DBDEEE25F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1600200"/>
            <a:ext cx="8514190" cy="3706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094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1800" dirty="0">
                <a:cs typeface="Times New Roman" panose="02020603050405020304" pitchFamily="18" charset="0"/>
              </a:rPr>
              <a:t>TPE and Discretionary Collateral by Market Segment - December 2024</a:t>
            </a:r>
            <a:endParaRPr lang="en-US" sz="1800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89950" y="795253"/>
            <a:ext cx="77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Load and Generation entities accounted for the largest portion of discretionary collateral</a:t>
            </a:r>
            <a:endParaRPr lang="en-US" sz="1400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42C56E-CFB8-7F25-D81A-8C3B9CF16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213" y="1539083"/>
            <a:ext cx="7354187" cy="394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8390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microsoft.com/office/2006/documentManagement/types"/>
    <ds:schemaRef ds:uri="http://www.w3.org/XML/1998/namespace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182876</TotalTime>
  <Words>786</Words>
  <Application>Microsoft Office PowerPoint</Application>
  <PresentationFormat>On-screen Show (4:3)</PresentationFormat>
  <Paragraphs>141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Monthly Highlights: December 2024 – December 2024</vt:lpstr>
      <vt:lpstr>TPE and Forward Adjustment Factors: December 2023 – December 2024 </vt:lpstr>
      <vt:lpstr>TPE/Real-Time &amp; Day-Ahead Daily Average Settlement Point Prices for HB_NORT:H December 2023 – December 2024 </vt:lpstr>
      <vt:lpstr>Available Credit by Type Compared to Total Potential Exposure (TPE):  December 2023 – December 2024</vt:lpstr>
      <vt:lpstr>Issuer Credit Limits vs Total LC Amounts Per Issuer: End-December 2024</vt:lpstr>
      <vt:lpstr>Discretionary Collateral November 2024 – December 2024</vt:lpstr>
      <vt:lpstr>Discretionary Collateral by Market Segment December 2022 - December 2024</vt:lpstr>
      <vt:lpstr>TPE and Discretionary Collateral by Market Segment - December 2024</vt:lpstr>
      <vt:lpstr>TPEA Coverage of Settlements November 2023 - November 2024 </vt:lpstr>
      <vt:lpstr>TPEA Coverage of Settlements November 2023 - November 2024 </vt:lpstr>
      <vt:lpstr>TPEA Coverage of Settlements November 2023 - November 2024 </vt:lpstr>
      <vt:lpstr>TPEA Coverage of Settlements November 2023 - November 2024 </vt:lpstr>
      <vt:lpstr>TPEA Coverage of Settlements November 2023 - November 2024 </vt:lpstr>
      <vt:lpstr>TPEA Coverage of Settlements November 2023 - November 2024 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Rizaldy Zapanta</cp:lastModifiedBy>
  <cp:revision>1180</cp:revision>
  <cp:lastPrinted>2019-06-18T19:02:16Z</cp:lastPrinted>
  <dcterms:created xsi:type="dcterms:W3CDTF">2016-01-21T15:20:31Z</dcterms:created>
  <dcterms:modified xsi:type="dcterms:W3CDTF">2025-01-14T21:23:47Z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2023-08-11T03:22:48Z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8f01147a-d64c-431b-8326-71285533d140</vt:lpwstr>
  </property>
  <property fmtid="{D5CDD505-2E9C-101B-9397-08002B2CF9AE}" pid="9" name="MSIP_Label_7084cbda-52b8-46fb-a7b7-cb5bd465ed85_ContentBits">
    <vt:lpwstr>0</vt:lpwstr>
  </property>
</Properties>
</file>