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6"/>
  </p:notesMasterIdLst>
  <p:handoutMasterIdLst>
    <p:handoutMasterId r:id="rId17"/>
  </p:handoutMasterIdLst>
  <p:sldIdLst>
    <p:sldId id="542" r:id="rId6"/>
    <p:sldId id="563" r:id="rId7"/>
    <p:sldId id="573" r:id="rId8"/>
    <p:sldId id="588" r:id="rId9"/>
    <p:sldId id="575" r:id="rId10"/>
    <p:sldId id="574" r:id="rId11"/>
    <p:sldId id="566" r:id="rId12"/>
    <p:sldId id="586" r:id="rId13"/>
    <p:sldId id="587" r:id="rId14"/>
    <p:sldId id="58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26D07C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5/01/10/2025-01-14_RTC_benefit_study_results_RTCBTF.pptx" TargetMode="External"/><Relationship Id="rId2" Type="http://schemas.openxmlformats.org/officeDocument/2006/relationships/hyperlink" Target="https://www.ercot.com/files/docs/2025/01/13/6.%20%202025-01-14%20RTCBTF%20-%20IMM%20ASDC%20Study%20Results.pptx" TargetMode="Externa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www.ercot.com/committees/tac/rtcbtf/training" TargetMode="Externa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January 22, 2025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94933-8005-6B20-1DA0-BC45AEDE6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at January 23</a:t>
            </a:r>
            <a:r>
              <a:rPr lang="en-US" baseline="30000" dirty="0"/>
              <a:t>rd</a:t>
            </a:r>
            <a:r>
              <a:rPr lang="en-US" dirty="0"/>
              <a:t> RTCBTF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2EBC6-634A-F355-9B0B-762E0A82A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02383"/>
            <a:ext cx="8534400" cy="485323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Half-day meeting focused on: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Review of the 3 NPRRs (concepts and draft language)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Recognition NPRRs still subject to stakeholder input via formal comments and RTCBTF discussion after Jan 28 filing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Discuss needs for extra RTCBTF meeting(s)</a:t>
            </a:r>
          </a:p>
          <a:p>
            <a:r>
              <a:rPr lang="en-US" sz="2400" dirty="0">
                <a:solidFill>
                  <a:schemeClr val="tx2"/>
                </a:solidFill>
              </a:rPr>
              <a:t>Support MP questions on ERCOT and IMM studies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IMM and ERCOT released data set supporting Jan 14 analysis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AE822-A292-E112-F8FE-1DCFCFB35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752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Current Issues and Schedule for RTCBTF </a:t>
            </a:r>
          </a:p>
          <a:p>
            <a:pPr>
              <a:buFontTx/>
              <a:buChar char="-"/>
            </a:pPr>
            <a:r>
              <a:rPr lang="en-US" sz="2000" dirty="0"/>
              <a:t>Highlights of RTCBTF Issues</a:t>
            </a:r>
          </a:p>
          <a:p>
            <a:pPr lvl="1">
              <a:buFontTx/>
              <a:buChar char="-"/>
            </a:pPr>
            <a:r>
              <a:rPr lang="en-US" sz="1600" dirty="0"/>
              <a:t>Parameters/Policy Needing NPRR</a:t>
            </a:r>
          </a:p>
          <a:p>
            <a:pPr lvl="1">
              <a:buFontTx/>
              <a:buChar char="-"/>
            </a:pPr>
            <a:r>
              <a:rPr lang="en-US" sz="1600" dirty="0"/>
              <a:t>IMM Study and Proposal for ASDC NPRR</a:t>
            </a:r>
          </a:p>
          <a:p>
            <a:pPr lvl="1">
              <a:buFontTx/>
              <a:buChar char="-"/>
            </a:pPr>
            <a:r>
              <a:rPr lang="en-US" sz="1600" dirty="0"/>
              <a:t>AS Qualification clarification NPRR</a:t>
            </a:r>
          </a:p>
          <a:p>
            <a:pPr lvl="1">
              <a:buFontTx/>
              <a:buChar char="-"/>
            </a:pPr>
            <a:r>
              <a:rPr lang="en-US" sz="1600" dirty="0"/>
              <a:t>Refreshed ERCOT study of annual RTC cost savings in 2023-2024</a:t>
            </a:r>
          </a:p>
          <a:p>
            <a:pPr>
              <a:buFontTx/>
              <a:buChar char="-"/>
            </a:pPr>
            <a:r>
              <a:rPr lang="en-US" sz="2000" dirty="0"/>
              <a:t>Upcoming RTCBTF Discussion for 1/23/25 meeting</a:t>
            </a:r>
            <a:endParaRPr lang="en-US" sz="1600" dirty="0"/>
          </a:p>
          <a:p>
            <a:pPr>
              <a:buFontTx/>
              <a:buChar char="-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85195"/>
          </a:xfrm>
        </p:spPr>
        <p:txBody>
          <a:bodyPr/>
          <a:lstStyle/>
          <a:p>
            <a:r>
              <a:rPr lang="en-US" dirty="0"/>
              <a:t>RTC+B Program Update </a:t>
            </a:r>
            <a:br>
              <a:rPr lang="en-US" dirty="0"/>
            </a:br>
            <a:r>
              <a:rPr lang="en-US" sz="1600" dirty="0"/>
              <a:t>(excerpt from December Board T&amp;S RTC Update)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B4553-F342-C6A0-5BD1-617BCB9BEB8A}"/>
              </a:ext>
            </a:extLst>
          </p:cNvPr>
          <p:cNvSpPr/>
          <p:nvPr/>
        </p:nvSpPr>
        <p:spPr>
          <a:xfrm>
            <a:off x="762000" y="5105400"/>
            <a:ext cx="1143000" cy="467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FAAB0B-133A-796A-EDA5-354C9BF422D8}"/>
              </a:ext>
            </a:extLst>
          </p:cNvPr>
          <p:cNvSpPr/>
          <p:nvPr/>
        </p:nvSpPr>
        <p:spPr>
          <a:xfrm>
            <a:off x="533400" y="57912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F8F698-B2AB-0F74-30D5-851B5468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4941"/>
            <a:ext cx="9144000" cy="496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8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762000" y="1713556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8256447" y="1766211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7190469" y="1602142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5045440" y="1782732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991995" y="1782732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762001" y="3440574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>
                <a:solidFill>
                  <a:schemeClr val="tx1"/>
                </a:solidFill>
              </a:rPr>
              <a:t>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3000727" y="3440574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Open-loop RTC SCED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5057104" y="3440574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756015" y="4508864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RTC QSE Telemetry Check-out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5043328" y="5433765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7188486" y="3437333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709698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77769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85549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93307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500252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605782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712470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8191500" y="2231056"/>
            <a:ext cx="805633" cy="38099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989882" y="4507110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QSE Telemetry Tests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776202" y="2612056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780551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9718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7135664" y="1581545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50292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81915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756015" y="5642587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C1EB6B-BBD9-A444-50F6-48256210236A}"/>
              </a:ext>
            </a:extLst>
          </p:cNvPr>
          <p:cNvSpPr/>
          <p:nvPr/>
        </p:nvSpPr>
        <p:spPr>
          <a:xfrm rot="16200000">
            <a:off x="-133552" y="1791752"/>
            <a:ext cx="1164255" cy="47634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March/April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FCB413-2C20-351A-55A5-D0EA988CAA30}"/>
              </a:ext>
            </a:extLst>
          </p:cNvPr>
          <p:cNvSpPr/>
          <p:nvPr/>
        </p:nvSpPr>
        <p:spPr>
          <a:xfrm rot="16200000">
            <a:off x="-1161011" y="3983466"/>
            <a:ext cx="3207450" cy="4646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QSE/Vendor Submission Sandbox and Telemetry Points added to network model.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36410ABE-C4BA-DDD1-FC71-62C1DC3EE00C}"/>
              </a:ext>
            </a:extLst>
          </p:cNvPr>
          <p:cNvSpPr/>
          <p:nvPr/>
        </p:nvSpPr>
        <p:spPr>
          <a:xfrm>
            <a:off x="697714" y="1164582"/>
            <a:ext cx="1405928" cy="566434"/>
          </a:xfrm>
          <a:prstGeom prst="lef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391961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649"/>
            <a:ext cx="8534400" cy="1169207"/>
          </a:xfrm>
        </p:spPr>
        <p:txBody>
          <a:bodyPr/>
          <a:lstStyle/>
          <a:p>
            <a:r>
              <a:rPr lang="en-US" sz="1800" dirty="0"/>
              <a:t>First red box will be a single ERCOT NPRR for 4 policy issues</a:t>
            </a:r>
          </a:p>
          <a:p>
            <a:r>
              <a:rPr lang="en-US" sz="1800" dirty="0"/>
              <a:t>Second red box is a single IMM NPRR for ASDC changes</a:t>
            </a:r>
          </a:p>
          <a:p>
            <a:r>
              <a:rPr lang="en-US" sz="1800" dirty="0"/>
              <a:t>Third red box is a clean-up NPRR and includes explicit AS Qualification issue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F1C9832-33EA-E5E9-8DEC-A0FEE9E306D1}"/>
              </a:ext>
            </a:extLst>
          </p:cNvPr>
          <p:cNvSpPr/>
          <p:nvPr/>
        </p:nvSpPr>
        <p:spPr>
          <a:xfrm>
            <a:off x="6858000" y="1801785"/>
            <a:ext cx="457200" cy="381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24DCF0-9895-3150-54CE-6E0AB83DC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182785"/>
            <a:ext cx="8839200" cy="406561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F7F601-34BD-5525-1071-D19B038DBDD0}"/>
              </a:ext>
            </a:extLst>
          </p:cNvPr>
          <p:cNvSpPr/>
          <p:nvPr/>
        </p:nvSpPr>
        <p:spPr>
          <a:xfrm>
            <a:off x="76200" y="2350856"/>
            <a:ext cx="4343400" cy="5473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7106D1-B7A5-D4C5-1131-F105E14AE158}"/>
              </a:ext>
            </a:extLst>
          </p:cNvPr>
          <p:cNvSpPr/>
          <p:nvPr/>
        </p:nvSpPr>
        <p:spPr>
          <a:xfrm>
            <a:off x="76200" y="3279240"/>
            <a:ext cx="43434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253AA5-311D-A083-8432-D1A46C6DB50A}"/>
              </a:ext>
            </a:extLst>
          </p:cNvPr>
          <p:cNvSpPr/>
          <p:nvPr/>
        </p:nvSpPr>
        <p:spPr>
          <a:xfrm>
            <a:off x="76200" y="3581400"/>
            <a:ext cx="43434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10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763000" cy="570951"/>
          </a:xfrm>
        </p:spPr>
        <p:txBody>
          <a:bodyPr/>
          <a:lstStyle/>
          <a:p>
            <a:r>
              <a:rPr lang="en-US" dirty="0"/>
              <a:t>Reminder of Details Scope of RTC+B Program </a:t>
            </a:r>
            <a:br>
              <a:rPr lang="en-US" dirty="0"/>
            </a:b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902AA-59F9-9F43-F0BF-E61E51306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066800"/>
            <a:ext cx="6248400" cy="495603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08599F2-3725-C6E3-9755-6AA33BD942C5}"/>
              </a:ext>
            </a:extLst>
          </p:cNvPr>
          <p:cNvSpPr/>
          <p:nvPr/>
        </p:nvSpPr>
        <p:spPr>
          <a:xfrm rot="20320578">
            <a:off x="1509102" y="2046850"/>
            <a:ext cx="53014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 change from 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October 2024</a:t>
            </a:r>
          </a:p>
        </p:txBody>
      </p:sp>
    </p:spTree>
    <p:extLst>
      <p:ext uri="{BB962C8B-B14F-4D97-AF65-F5344CB8AC3E}">
        <p14:creationId xmlns:p14="http://schemas.microsoft.com/office/powerpoint/2010/main" val="292830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RTCBTF Key Discussions 12/11/2024 &amp; 1/14/2025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26" y="914400"/>
            <a:ext cx="85344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Discussion of </a:t>
            </a:r>
            <a:r>
              <a:rPr lang="en-US" sz="1200" b="1" dirty="0">
                <a:solidFill>
                  <a:srgbClr val="C00000"/>
                </a:solidFill>
                <a:latin typeface="+mj-lt"/>
              </a:rPr>
              <a:t>NPRR for RTC+B Parameters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(ERCOT staff)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Ramp Rate sharing (NPRR language)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AS Proxy Offer Floor (NPRR language to consider leveraging modified ASDC)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ASDC for RUC discussion (NPRR sections impacted and presentation) 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AS Duration Requirements (initial discussion)</a:t>
            </a:r>
          </a:p>
          <a:p>
            <a:pPr marL="0" indent="0">
              <a:buNone/>
            </a:pPr>
            <a:endParaRPr lang="en-US" sz="600" b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Proposed changes for </a:t>
            </a:r>
            <a:r>
              <a:rPr lang="en-US" sz="1200" b="1" dirty="0">
                <a:solidFill>
                  <a:srgbClr val="C00000"/>
                </a:solidFill>
                <a:latin typeface="+mj-lt"/>
              </a:rPr>
              <a:t>NPRR related to AS Qualification 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(ERCOT)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Follow-up on discussion of IRR AS qualification (deferred to Jan 23 meeting)</a:t>
            </a:r>
          </a:p>
          <a:p>
            <a:pPr>
              <a:buFontTx/>
              <a:buChar char="-"/>
            </a:pPr>
            <a:endParaRPr lang="en-US" sz="800" b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Discussion of AS Demand Curves  (IMM) 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</a:t>
            </a:r>
            <a:r>
              <a:rPr lang="en-US" sz="1200" b="1" dirty="0">
                <a:solidFill>
                  <a:schemeClr val="tx2"/>
                </a:solidFill>
                <a:latin typeface="+mj-lt"/>
                <a:hlinkClick r:id="rId2"/>
              </a:rPr>
              <a:t>ASDC sensitivity analysis study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for different ASDC proposals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          -   Current protocol approved version ASDC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	      -   IMM Blended ASDCs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          -   IMM Adjusted ASDCs (based on MP feedback)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 -	Draft </a:t>
            </a:r>
            <a:r>
              <a:rPr lang="en-US" sz="1200" b="1" dirty="0">
                <a:solidFill>
                  <a:srgbClr val="C00000"/>
                </a:solidFill>
                <a:latin typeface="+mj-lt"/>
              </a:rPr>
              <a:t>NPRR for IMM Blended ASDCs</a:t>
            </a:r>
          </a:p>
          <a:p>
            <a:pPr marL="0" indent="0">
              <a:buNone/>
            </a:pPr>
            <a:endParaRPr lang="en-US" sz="1100" b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Refreshed RTC Efficiency Cost Savings (ERCOT)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-	</a:t>
            </a:r>
            <a:r>
              <a:rPr lang="en-US" sz="1200" b="1" dirty="0">
                <a:solidFill>
                  <a:schemeClr val="tx2"/>
                </a:solidFill>
                <a:latin typeface="+mj-lt"/>
                <a:hlinkClick r:id="rId3"/>
              </a:rPr>
              <a:t>ERCOT study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of annual RTC cost savings in 2023-2024 (now $2.5-6.4B)</a:t>
            </a:r>
          </a:p>
          <a:p>
            <a:pPr>
              <a:buFontTx/>
              <a:buChar char="-"/>
            </a:pPr>
            <a:endParaRPr lang="en-US" sz="800" b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Review any Market feedback on Market Trials Handbooks (ERCOT)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QSE Market Submissions (Handbook #1) – No comments received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                 -	QSE Telemetry Check-Out (Handbook #2) – No comments received</a:t>
            </a:r>
          </a:p>
          <a:p>
            <a:pPr marL="0" indent="0">
              <a:buNone/>
            </a:pPr>
            <a:endParaRPr lang="en-US" sz="1200" b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WMS question about WSL in Load Forecast (ERCOT)</a:t>
            </a:r>
          </a:p>
          <a:p>
            <a:pPr>
              <a:buFontTx/>
              <a:buChar char="-"/>
            </a:pP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06492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0580FA23-D72F-8973-E439-76AA88C6576E}"/>
              </a:ext>
            </a:extLst>
          </p:cNvPr>
          <p:cNvSpPr/>
          <p:nvPr/>
        </p:nvSpPr>
        <p:spPr>
          <a:xfrm>
            <a:off x="887275" y="4756919"/>
            <a:ext cx="3236378" cy="577081"/>
          </a:xfrm>
          <a:prstGeom prst="rect">
            <a:avLst/>
          </a:prstGeom>
          <a:solidFill>
            <a:srgbClr val="E6E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Timeline of NPRRs that will be in flight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2895600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NPRR for Parameter/Policy Changes (ERCOT sponsor)</a:t>
            </a:r>
          </a:p>
          <a:p>
            <a:pPr lvl="1" indent="-342900">
              <a:buFont typeface="Arial" panose="020B0604020202020204" pitchFamily="34" charset="0"/>
              <a:buChar char="-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AS Proxy Offer </a:t>
            </a:r>
            <a:r>
              <a:rPr lang="en-US" sz="1400" dirty="0">
                <a:solidFill>
                  <a:srgbClr val="2D3338"/>
                </a:solidFill>
              </a:rPr>
              <a:t>Floors        -  ASDCs for Reliability Unit Commitment</a:t>
            </a:r>
          </a:p>
          <a:p>
            <a:pPr lvl="1" indent="-342900">
              <a:buFont typeface="Arial" panose="020B0604020202020204" pitchFamily="34" charset="0"/>
              <a:buChar char="-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Ramp Rate Sharing            -  AS Duration Requirements (</a:t>
            </a:r>
            <a:r>
              <a:rPr lang="en-US" sz="1400" dirty="0" err="1">
                <a:solidFill>
                  <a:srgbClr val="2D3338"/>
                </a:solidFill>
                <a:latin typeface="Arial"/>
              </a:rPr>
              <a:t>ie</a:t>
            </a:r>
            <a:r>
              <a:rPr lang="en-US" sz="1400" dirty="0">
                <a:solidFill>
                  <a:srgbClr val="2D3338"/>
                </a:solidFill>
                <a:latin typeface="Arial"/>
              </a:rPr>
              <a:t>, State of Charge)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 for AS Qualification details (ERCOT sponsor)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 for ASDC Modifications (IMM sponsor)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5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50" dirty="0">
              <a:solidFill>
                <a:srgbClr val="2D3338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                       </a:t>
            </a:r>
            <a:r>
              <a:rPr lang="en-US" sz="1800" u="sng" dirty="0">
                <a:solidFill>
                  <a:srgbClr val="2D3338"/>
                </a:solidFill>
                <a:latin typeface="Arial"/>
              </a:rPr>
              <a:t>Timeline and vetting of RTC+B NPRRs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8ED4DC-9E50-C4BD-F160-9A91E51D42D7}"/>
              </a:ext>
            </a:extLst>
          </p:cNvPr>
          <p:cNvSpPr/>
          <p:nvPr/>
        </p:nvSpPr>
        <p:spPr>
          <a:xfrm>
            <a:off x="900276" y="4274842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Jan 2025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24E21C-D6BC-2307-1FE8-D02A4F091F26}"/>
              </a:ext>
            </a:extLst>
          </p:cNvPr>
          <p:cNvSpPr/>
          <p:nvPr/>
        </p:nvSpPr>
        <p:spPr>
          <a:xfrm>
            <a:off x="1968270" y="4274842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Feb 2025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52613F-2D49-B9AA-4654-2916FCDD0644}"/>
              </a:ext>
            </a:extLst>
          </p:cNvPr>
          <p:cNvSpPr/>
          <p:nvPr/>
        </p:nvSpPr>
        <p:spPr>
          <a:xfrm>
            <a:off x="3046068" y="4274842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Mar 2025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B85056-ACF7-CBFC-C635-3EE093148A2D}"/>
              </a:ext>
            </a:extLst>
          </p:cNvPr>
          <p:cNvSpPr/>
          <p:nvPr/>
        </p:nvSpPr>
        <p:spPr>
          <a:xfrm>
            <a:off x="4123653" y="4274842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Apr 2025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72D68D-AEDD-2E50-FC17-14EF87BD9C59}"/>
              </a:ext>
            </a:extLst>
          </p:cNvPr>
          <p:cNvSpPr/>
          <p:nvPr/>
        </p:nvSpPr>
        <p:spPr>
          <a:xfrm>
            <a:off x="5193103" y="4274842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7BC7CB-3BA2-D33F-AAD4-5E1A7AA77539}"/>
              </a:ext>
            </a:extLst>
          </p:cNvPr>
          <p:cNvSpPr/>
          <p:nvPr/>
        </p:nvSpPr>
        <p:spPr>
          <a:xfrm>
            <a:off x="6248400" y="4274842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93470-841D-2DEC-053C-EBF48C69E01E}"/>
              </a:ext>
            </a:extLst>
          </p:cNvPr>
          <p:cNvSpPr txBox="1"/>
          <p:nvPr/>
        </p:nvSpPr>
        <p:spPr>
          <a:xfrm>
            <a:off x="887275" y="3598225"/>
            <a:ext cx="1078992" cy="57708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File NPRRs</a:t>
            </a:r>
          </a:p>
          <a:p>
            <a:pPr algn="ctr"/>
            <a:r>
              <a:rPr lang="en-US" sz="1050" dirty="0"/>
              <a:t>(No impacts) Jan 28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B31B4F-DF99-F5C6-8235-7AD64633C02E}"/>
              </a:ext>
            </a:extLst>
          </p:cNvPr>
          <p:cNvSpPr txBox="1"/>
          <p:nvPr/>
        </p:nvSpPr>
        <p:spPr>
          <a:xfrm>
            <a:off x="1967076" y="3436642"/>
            <a:ext cx="107899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PRS Urgency &amp; Table NPRRs </a:t>
            </a:r>
          </a:p>
          <a:p>
            <a:pPr algn="ctr"/>
            <a:r>
              <a:rPr lang="en-US" sz="1050" dirty="0"/>
              <a:t>Feb 12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8729C4-4AE8-CAE2-53C2-1F7B196E297E}"/>
              </a:ext>
            </a:extLst>
          </p:cNvPr>
          <p:cNvSpPr txBox="1"/>
          <p:nvPr/>
        </p:nvSpPr>
        <p:spPr>
          <a:xfrm>
            <a:off x="3044661" y="3436642"/>
            <a:ext cx="107899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PRS Approval March 12</a:t>
            </a:r>
          </a:p>
          <a:p>
            <a:pPr algn="ctr"/>
            <a:r>
              <a:rPr lang="en-US" sz="1050" dirty="0"/>
              <a:t>TAC approval</a:t>
            </a:r>
          </a:p>
          <a:p>
            <a:pPr algn="ctr"/>
            <a:r>
              <a:rPr lang="en-US" sz="1050" dirty="0"/>
              <a:t>March 26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BE5C1D-10EC-FA4B-C282-E12E2E05B40F}"/>
              </a:ext>
            </a:extLst>
          </p:cNvPr>
          <p:cNvSpPr txBox="1"/>
          <p:nvPr/>
        </p:nvSpPr>
        <p:spPr>
          <a:xfrm>
            <a:off x="4123653" y="3598225"/>
            <a:ext cx="1052902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Board Approval</a:t>
            </a:r>
          </a:p>
          <a:p>
            <a:pPr algn="ctr"/>
            <a:r>
              <a:rPr lang="en-US" sz="1050" dirty="0"/>
              <a:t>April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753EBE-63B4-3320-8179-5A281F37CE63}"/>
              </a:ext>
            </a:extLst>
          </p:cNvPr>
          <p:cNvSpPr txBox="1"/>
          <p:nvPr/>
        </p:nvSpPr>
        <p:spPr>
          <a:xfrm>
            <a:off x="5167487" y="3598225"/>
            <a:ext cx="1049400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PUCT Approval</a:t>
            </a:r>
          </a:p>
          <a:p>
            <a:pPr algn="ctr"/>
            <a:r>
              <a:rPr lang="en-US" sz="1050" dirty="0"/>
              <a:t>May 15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EED381-64B5-1DA9-053A-194DB9D368EF}"/>
              </a:ext>
            </a:extLst>
          </p:cNvPr>
          <p:cNvSpPr txBox="1"/>
          <p:nvPr/>
        </p:nvSpPr>
        <p:spPr>
          <a:xfrm>
            <a:off x="914400" y="4756919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RTCBTF: Jan 23, Feb 19, add 1-2 meetings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D9A9EC-4E1A-3A60-4987-B6BD548FC4AC}"/>
              </a:ext>
            </a:extLst>
          </p:cNvPr>
          <p:cNvSpPr txBox="1"/>
          <p:nvPr/>
        </p:nvSpPr>
        <p:spPr>
          <a:xfrm>
            <a:off x="900344" y="4996495"/>
            <a:ext cx="3062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Stakeholder comments in Feb and March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75FAE9-9B56-0CA1-601A-A3AE2041F86E}"/>
              </a:ext>
            </a:extLst>
          </p:cNvPr>
          <p:cNvSpPr txBox="1"/>
          <p:nvPr/>
        </p:nvSpPr>
        <p:spPr>
          <a:xfrm>
            <a:off x="4112868" y="4756919"/>
            <a:ext cx="1201530" cy="57708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ERCOT window for “re-factoring” development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1C3854-3292-0AA3-8D25-45E06D5AE48D}"/>
              </a:ext>
            </a:extLst>
          </p:cNvPr>
          <p:cNvSpPr txBox="1"/>
          <p:nvPr/>
        </p:nvSpPr>
        <p:spPr>
          <a:xfrm>
            <a:off x="5190453" y="4756919"/>
            <a:ext cx="2122815" cy="577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ERCOT market trials deployed and begin on May 5, 2025</a:t>
            </a:r>
          </a:p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1838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Readiness/Training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6858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RTCBTF Home page has </a:t>
            </a:r>
            <a:r>
              <a:rPr lang="en-US" sz="2000" dirty="0">
                <a:solidFill>
                  <a:srgbClr val="2D3338"/>
                </a:solidFill>
                <a:latin typeface="Arial"/>
                <a:hlinkClick r:id="rId2"/>
              </a:rPr>
              <a:t>Training Link</a:t>
            </a:r>
            <a:endParaRPr lang="en-US" sz="2000" dirty="0">
              <a:solidFill>
                <a:srgbClr val="2D3338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RTC+B Basic Education was added in December (37 minute YouTube)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8D794E-48A8-E529-5C83-B2244271B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12502"/>
            <a:ext cx="7944035" cy="50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4532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23658</TotalTime>
  <Words>810</Words>
  <Application>Microsoft Office PowerPoint</Application>
  <PresentationFormat>On-screen Show (4:3)</PresentationFormat>
  <Paragraphs>140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Cover Slide</vt:lpstr>
      <vt:lpstr>Horizontal Theme</vt:lpstr>
      <vt:lpstr>PowerPoint Presentation</vt:lpstr>
      <vt:lpstr>Outline</vt:lpstr>
      <vt:lpstr>RTC+B Program Update  (excerpt from December Board T&amp;S RTC Update)</vt:lpstr>
      <vt:lpstr>PowerPoint Presentation</vt:lpstr>
      <vt:lpstr>RTCBTF Issues List</vt:lpstr>
      <vt:lpstr>Reminder of Details Scope of RTC+B Program  </vt:lpstr>
      <vt:lpstr>RTCBTF Key Discussions 12/11/2024 &amp; 1/14/2025</vt:lpstr>
      <vt:lpstr>Summary and Timeline of NPRRs that will be in flight</vt:lpstr>
      <vt:lpstr>Readiness/Training Update</vt:lpstr>
      <vt:lpstr>Next steps at January 23rd RTCBTF Meeting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618</cp:revision>
  <cp:lastPrinted>2017-10-10T21:31:05Z</cp:lastPrinted>
  <dcterms:created xsi:type="dcterms:W3CDTF">2016-01-21T15:20:31Z</dcterms:created>
  <dcterms:modified xsi:type="dcterms:W3CDTF">2025-01-17T22:13:22Z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