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1135" r:id="rId2"/>
    <p:sldId id="1134" r:id="rId3"/>
    <p:sldId id="1136" r:id="rId4"/>
    <p:sldId id="256" r:id="rId5"/>
    <p:sldId id="1132" r:id="rId6"/>
    <p:sldId id="1133" r:id="rId7"/>
    <p:sldId id="1172" r:id="rId8"/>
    <p:sldId id="1141" r:id="rId9"/>
    <p:sldId id="1177" r:id="rId10"/>
    <p:sldId id="1170" r:id="rId11"/>
    <p:sldId id="1174" r:id="rId12"/>
    <p:sldId id="1176" r:id="rId13"/>
    <p:sldId id="485" r:id="rId14"/>
    <p:sldId id="48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966779-3C76-4726-B7AD-1767501005C0}" v="6" dt="2025-01-17T20:06:49.6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Loretto" userId="68dfab32-c708-438b-8156-3af45edf2714" providerId="ADAL" clId="{6D966779-3C76-4726-B7AD-1767501005C0}"/>
    <pc:docChg chg="custSel addSld delSld modSld sldOrd">
      <pc:chgData name="Martin, Loretto" userId="68dfab32-c708-438b-8156-3af45edf2714" providerId="ADAL" clId="{6D966779-3C76-4726-B7AD-1767501005C0}" dt="2025-01-17T20:31:12.781" v="983" actId="20577"/>
      <pc:docMkLst>
        <pc:docMk/>
      </pc:docMkLst>
      <pc:sldChg chg="modSp mod">
        <pc:chgData name="Martin, Loretto" userId="68dfab32-c708-438b-8156-3af45edf2714" providerId="ADAL" clId="{6D966779-3C76-4726-B7AD-1767501005C0}" dt="2025-01-17T20:29:56.746" v="963" actId="20577"/>
        <pc:sldMkLst>
          <pc:docMk/>
          <pc:sldMk cId="473303827" sldId="256"/>
        </pc:sldMkLst>
        <pc:spChg chg="mod">
          <ac:chgData name="Martin, Loretto" userId="68dfab32-c708-438b-8156-3af45edf2714" providerId="ADAL" clId="{6D966779-3C76-4726-B7AD-1767501005C0}" dt="2025-01-17T19:58:01.301" v="610" actId="20577"/>
          <ac:spMkLst>
            <pc:docMk/>
            <pc:sldMk cId="473303827" sldId="256"/>
            <ac:spMk id="2" creationId="{11ED38AC-05D9-4176-BBDB-E15B79F14695}"/>
          </ac:spMkLst>
        </pc:spChg>
        <pc:spChg chg="mod">
          <ac:chgData name="Martin, Loretto" userId="68dfab32-c708-438b-8156-3af45edf2714" providerId="ADAL" clId="{6D966779-3C76-4726-B7AD-1767501005C0}" dt="2025-01-17T20:29:56.746" v="963" actId="20577"/>
          <ac:spMkLst>
            <pc:docMk/>
            <pc:sldMk cId="473303827" sldId="256"/>
            <ac:spMk id="5" creationId="{CDCFF607-9103-4ED4-B8CA-ADCE0DAAEF4F}"/>
          </ac:spMkLst>
        </pc:spChg>
      </pc:sldChg>
      <pc:sldChg chg="modSp mod ord">
        <pc:chgData name="Martin, Loretto" userId="68dfab32-c708-438b-8156-3af45edf2714" providerId="ADAL" clId="{6D966779-3C76-4726-B7AD-1767501005C0}" dt="2025-01-17T20:31:12.781" v="983" actId="20577"/>
        <pc:sldMkLst>
          <pc:docMk/>
          <pc:sldMk cId="1587637851" sldId="484"/>
        </pc:sldMkLst>
        <pc:spChg chg="mod">
          <ac:chgData name="Martin, Loretto" userId="68dfab32-c708-438b-8156-3af45edf2714" providerId="ADAL" clId="{6D966779-3C76-4726-B7AD-1767501005C0}" dt="2025-01-17T20:31:12.781" v="983" actId="20577"/>
          <ac:spMkLst>
            <pc:docMk/>
            <pc:sldMk cId="1587637851" sldId="484"/>
            <ac:spMk id="7" creationId="{5A0835AC-BF0E-4AAB-93DF-8A0DC56B9C1E}"/>
          </ac:spMkLst>
        </pc:spChg>
      </pc:sldChg>
      <pc:sldChg chg="ord">
        <pc:chgData name="Martin, Loretto" userId="68dfab32-c708-438b-8156-3af45edf2714" providerId="ADAL" clId="{6D966779-3C76-4726-B7AD-1767501005C0}" dt="2025-01-17T19:51:49.613" v="166"/>
        <pc:sldMkLst>
          <pc:docMk/>
          <pc:sldMk cId="569835833" sldId="485"/>
        </pc:sldMkLst>
      </pc:sldChg>
      <pc:sldChg chg="addSp delSp modSp mod">
        <pc:chgData name="Martin, Loretto" userId="68dfab32-c708-438b-8156-3af45edf2714" providerId="ADAL" clId="{6D966779-3C76-4726-B7AD-1767501005C0}" dt="2025-01-17T20:05:22.584" v="784" actId="255"/>
        <pc:sldMkLst>
          <pc:docMk/>
          <pc:sldMk cId="1744205016" sldId="1132"/>
        </pc:sldMkLst>
        <pc:spChg chg="mod">
          <ac:chgData name="Martin, Loretto" userId="68dfab32-c708-438b-8156-3af45edf2714" providerId="ADAL" clId="{6D966779-3C76-4726-B7AD-1767501005C0}" dt="2025-01-17T20:02:54.027" v="771" actId="14100"/>
          <ac:spMkLst>
            <pc:docMk/>
            <pc:sldMk cId="1744205016" sldId="1132"/>
            <ac:spMk id="2" creationId="{A00C2AA3-8A92-4E93-826D-4991323BFA0B}"/>
          </ac:spMkLst>
        </pc:spChg>
        <pc:spChg chg="add del mod">
          <ac:chgData name="Martin, Loretto" userId="68dfab32-c708-438b-8156-3af45edf2714" providerId="ADAL" clId="{6D966779-3C76-4726-B7AD-1767501005C0}" dt="2025-01-17T20:01:56.553" v="763"/>
          <ac:spMkLst>
            <pc:docMk/>
            <pc:sldMk cId="1744205016" sldId="1132"/>
            <ac:spMk id="4" creationId="{93E39090-F84B-BACD-2B24-9C89EA27D3E7}"/>
          </ac:spMkLst>
        </pc:spChg>
        <pc:spChg chg="add mod">
          <ac:chgData name="Martin, Loretto" userId="68dfab32-c708-438b-8156-3af45edf2714" providerId="ADAL" clId="{6D966779-3C76-4726-B7AD-1767501005C0}" dt="2025-01-17T20:03:32.099" v="774"/>
          <ac:spMkLst>
            <pc:docMk/>
            <pc:sldMk cId="1744205016" sldId="1132"/>
            <ac:spMk id="7" creationId="{D9EE037A-8D5C-8E26-9BA6-1BD857DFF958}"/>
          </ac:spMkLst>
        </pc:spChg>
        <pc:spChg chg="add mod">
          <ac:chgData name="Martin, Loretto" userId="68dfab32-c708-438b-8156-3af45edf2714" providerId="ADAL" clId="{6D966779-3C76-4726-B7AD-1767501005C0}" dt="2025-01-17T20:05:22.584" v="784" actId="255"/>
          <ac:spMkLst>
            <pc:docMk/>
            <pc:sldMk cId="1744205016" sldId="1132"/>
            <ac:spMk id="8" creationId="{516ECFC8-AA70-44EE-BDF1-EA9AD9F28BAE}"/>
          </ac:spMkLst>
        </pc:spChg>
        <pc:picChg chg="add mod">
          <ac:chgData name="Martin, Loretto" userId="68dfab32-c708-438b-8156-3af45edf2714" providerId="ADAL" clId="{6D966779-3C76-4726-B7AD-1767501005C0}" dt="2025-01-17T20:02:55.856" v="772" actId="1076"/>
          <ac:picMkLst>
            <pc:docMk/>
            <pc:sldMk cId="1744205016" sldId="1132"/>
            <ac:picMk id="5" creationId="{5BB30156-DC6D-9442-406C-08D8E54B40D5}"/>
          </ac:picMkLst>
        </pc:picChg>
        <pc:picChg chg="del">
          <ac:chgData name="Martin, Loretto" userId="68dfab32-c708-438b-8156-3af45edf2714" providerId="ADAL" clId="{6D966779-3C76-4726-B7AD-1767501005C0}" dt="2025-01-17T20:01:31.537" v="762" actId="478"/>
          <ac:picMkLst>
            <pc:docMk/>
            <pc:sldMk cId="1744205016" sldId="1132"/>
            <ac:picMk id="6" creationId="{F166B754-BFBD-022E-2BCB-190330215B3D}"/>
          </ac:picMkLst>
        </pc:picChg>
      </pc:sldChg>
      <pc:sldChg chg="addSp delSp modSp mod">
        <pc:chgData name="Martin, Loretto" userId="68dfab32-c708-438b-8156-3af45edf2714" providerId="ADAL" clId="{6D966779-3C76-4726-B7AD-1767501005C0}" dt="2025-01-17T20:06:17.348" v="816" actId="255"/>
        <pc:sldMkLst>
          <pc:docMk/>
          <pc:sldMk cId="1994485191" sldId="1133"/>
        </pc:sldMkLst>
        <pc:spChg chg="mod">
          <ac:chgData name="Martin, Loretto" userId="68dfab32-c708-438b-8156-3af45edf2714" providerId="ADAL" clId="{6D966779-3C76-4726-B7AD-1767501005C0}" dt="2025-01-17T20:06:17.348" v="816" actId="255"/>
          <ac:spMkLst>
            <pc:docMk/>
            <pc:sldMk cId="1994485191" sldId="1133"/>
            <ac:spMk id="2" creationId="{99463115-A32D-4B9A-B2FF-012E96271313}"/>
          </ac:spMkLst>
        </pc:spChg>
        <pc:picChg chg="del">
          <ac:chgData name="Martin, Loretto" userId="68dfab32-c708-438b-8156-3af45edf2714" providerId="ADAL" clId="{6D966779-3C76-4726-B7AD-1767501005C0}" dt="2025-01-17T20:05:45.014" v="785" actId="478"/>
          <ac:picMkLst>
            <pc:docMk/>
            <pc:sldMk cId="1994485191" sldId="1133"/>
            <ac:picMk id="3" creationId="{4C91AC8C-7B09-46E0-F368-503BCB8B8BC7}"/>
          </ac:picMkLst>
        </pc:picChg>
        <pc:picChg chg="add mod">
          <ac:chgData name="Martin, Loretto" userId="68dfab32-c708-438b-8156-3af45edf2714" providerId="ADAL" clId="{6D966779-3C76-4726-B7AD-1767501005C0}" dt="2025-01-17T20:05:54.961" v="788" actId="14100"/>
          <ac:picMkLst>
            <pc:docMk/>
            <pc:sldMk cId="1994485191" sldId="1133"/>
            <ac:picMk id="4" creationId="{654B9810-0FF7-F46E-6751-091366AD7769}"/>
          </ac:picMkLst>
        </pc:picChg>
      </pc:sldChg>
      <pc:sldChg chg="modSp mod">
        <pc:chgData name="Martin, Loretto" userId="68dfab32-c708-438b-8156-3af45edf2714" providerId="ADAL" clId="{6D966779-3C76-4726-B7AD-1767501005C0}" dt="2025-01-17T20:10:24.579" v="956" actId="6549"/>
        <pc:sldMkLst>
          <pc:docMk/>
          <pc:sldMk cId="2712649147" sldId="1134"/>
        </pc:sldMkLst>
        <pc:spChg chg="mod">
          <ac:chgData name="Martin, Loretto" userId="68dfab32-c708-438b-8156-3af45edf2714" providerId="ADAL" clId="{6D966779-3C76-4726-B7AD-1767501005C0}" dt="2025-01-17T20:10:24.579" v="956" actId="6549"/>
          <ac:spMkLst>
            <pc:docMk/>
            <pc:sldMk cId="2712649147" sldId="1134"/>
            <ac:spMk id="3" creationId="{3FFE9BD2-307A-4E7D-A5B1-8A2D4D3A467B}"/>
          </ac:spMkLst>
        </pc:spChg>
      </pc:sldChg>
      <pc:sldChg chg="modSp mod">
        <pc:chgData name="Martin, Loretto" userId="68dfab32-c708-438b-8156-3af45edf2714" providerId="ADAL" clId="{6D966779-3C76-4726-B7AD-1767501005C0}" dt="2025-01-17T19:48:07.751" v="127" actId="20577"/>
        <pc:sldMkLst>
          <pc:docMk/>
          <pc:sldMk cId="3329429921" sldId="1135"/>
        </pc:sldMkLst>
        <pc:spChg chg="mod">
          <ac:chgData name="Martin, Loretto" userId="68dfab32-c708-438b-8156-3af45edf2714" providerId="ADAL" clId="{6D966779-3C76-4726-B7AD-1767501005C0}" dt="2025-01-17T19:48:07.751" v="127" actId="20577"/>
          <ac:spMkLst>
            <pc:docMk/>
            <pc:sldMk cId="3329429921" sldId="1135"/>
            <ac:spMk id="3" creationId="{00000000-0000-0000-0000-000000000000}"/>
          </ac:spMkLst>
        </pc:spChg>
        <pc:spChg chg="mod">
          <ac:chgData name="Martin, Loretto" userId="68dfab32-c708-438b-8156-3af45edf2714" providerId="ADAL" clId="{6D966779-3C76-4726-B7AD-1767501005C0}" dt="2025-01-17T19:47:24.043" v="99" actId="14100"/>
          <ac:spMkLst>
            <pc:docMk/>
            <pc:sldMk cId="3329429921" sldId="1135"/>
            <ac:spMk id="5" creationId="{00000000-0000-0000-0000-000000000000}"/>
          </ac:spMkLst>
        </pc:spChg>
      </pc:sldChg>
      <pc:sldChg chg="modSp mod">
        <pc:chgData name="Martin, Loretto" userId="68dfab32-c708-438b-8156-3af45edf2714" providerId="ADAL" clId="{6D966779-3C76-4726-B7AD-1767501005C0}" dt="2025-01-17T20:29:35.026" v="961" actId="12"/>
        <pc:sldMkLst>
          <pc:docMk/>
          <pc:sldMk cId="2360931214" sldId="1136"/>
        </pc:sldMkLst>
        <pc:spChg chg="mod">
          <ac:chgData name="Martin, Loretto" userId="68dfab32-c708-438b-8156-3af45edf2714" providerId="ADAL" clId="{6D966779-3C76-4726-B7AD-1767501005C0}" dt="2025-01-17T20:29:35.026" v="961" actId="12"/>
          <ac:spMkLst>
            <pc:docMk/>
            <pc:sldMk cId="2360931214" sldId="1136"/>
            <ac:spMk id="3" creationId="{4E2942D8-46C5-494A-A41B-18E9D3AF7D30}"/>
          </ac:spMkLst>
        </pc:spChg>
      </pc:sldChg>
      <pc:sldChg chg="ord">
        <pc:chgData name="Martin, Loretto" userId="68dfab32-c708-438b-8156-3af45edf2714" providerId="ADAL" clId="{6D966779-3C76-4726-B7AD-1767501005C0}" dt="2025-01-17T19:51:20.588" v="160"/>
        <pc:sldMkLst>
          <pc:docMk/>
          <pc:sldMk cId="3094407839" sldId="1170"/>
        </pc:sldMkLst>
      </pc:sldChg>
      <pc:sldChg chg="addSp delSp modSp mod">
        <pc:chgData name="Martin, Loretto" userId="68dfab32-c708-438b-8156-3af45edf2714" providerId="ADAL" clId="{6D966779-3C76-4726-B7AD-1767501005C0}" dt="2025-01-17T20:06:59.029" v="823" actId="20577"/>
        <pc:sldMkLst>
          <pc:docMk/>
          <pc:sldMk cId="1463771511" sldId="1172"/>
        </pc:sldMkLst>
        <pc:spChg chg="mod">
          <ac:chgData name="Martin, Loretto" userId="68dfab32-c708-438b-8156-3af45edf2714" providerId="ADAL" clId="{6D966779-3C76-4726-B7AD-1767501005C0}" dt="2025-01-17T20:06:59.029" v="823" actId="20577"/>
          <ac:spMkLst>
            <pc:docMk/>
            <pc:sldMk cId="1463771511" sldId="1172"/>
            <ac:spMk id="2" creationId="{24B53CCC-6A3A-0D96-DF93-7C9BFCC002C8}"/>
          </ac:spMkLst>
        </pc:spChg>
        <pc:spChg chg="add del mod">
          <ac:chgData name="Martin, Loretto" userId="68dfab32-c708-438b-8156-3af45edf2714" providerId="ADAL" clId="{6D966779-3C76-4726-B7AD-1767501005C0}" dt="2025-01-17T20:06:49.653" v="818"/>
          <ac:spMkLst>
            <pc:docMk/>
            <pc:sldMk cId="1463771511" sldId="1172"/>
            <ac:spMk id="4" creationId="{C158C2FF-3E86-59F0-7CFE-77EE1F4CF775}"/>
          </ac:spMkLst>
        </pc:spChg>
        <pc:picChg chg="del">
          <ac:chgData name="Martin, Loretto" userId="68dfab32-c708-438b-8156-3af45edf2714" providerId="ADAL" clId="{6D966779-3C76-4726-B7AD-1767501005C0}" dt="2025-01-17T20:06:43.865" v="817" actId="478"/>
          <ac:picMkLst>
            <pc:docMk/>
            <pc:sldMk cId="1463771511" sldId="1172"/>
            <ac:picMk id="5" creationId="{2CD92267-5916-D9D9-D26B-FA3EAE87039D}"/>
          </ac:picMkLst>
        </pc:picChg>
        <pc:picChg chg="add mod">
          <ac:chgData name="Martin, Loretto" userId="68dfab32-c708-438b-8156-3af45edf2714" providerId="ADAL" clId="{6D966779-3C76-4726-B7AD-1767501005C0}" dt="2025-01-17T20:06:49.653" v="818"/>
          <ac:picMkLst>
            <pc:docMk/>
            <pc:sldMk cId="1463771511" sldId="1172"/>
            <ac:picMk id="6" creationId="{FB56BA36-3C9E-9D49-3916-3CA4D2C2477E}"/>
          </ac:picMkLst>
        </pc:picChg>
      </pc:sldChg>
      <pc:sldChg chg="del">
        <pc:chgData name="Martin, Loretto" userId="68dfab32-c708-438b-8156-3af45edf2714" providerId="ADAL" clId="{6D966779-3C76-4726-B7AD-1767501005C0}" dt="2025-01-17T19:50:09.446" v="155" actId="2696"/>
        <pc:sldMkLst>
          <pc:docMk/>
          <pc:sldMk cId="804853565" sldId="1173"/>
        </pc:sldMkLst>
      </pc:sldChg>
      <pc:sldChg chg="ord">
        <pc:chgData name="Martin, Loretto" userId="68dfab32-c708-438b-8156-3af45edf2714" providerId="ADAL" clId="{6D966779-3C76-4726-B7AD-1767501005C0}" dt="2025-01-17T19:51:27.298" v="162"/>
        <pc:sldMkLst>
          <pc:docMk/>
          <pc:sldMk cId="2342008271" sldId="1174"/>
        </pc:sldMkLst>
      </pc:sldChg>
      <pc:sldChg chg="ord">
        <pc:chgData name="Martin, Loretto" userId="68dfab32-c708-438b-8156-3af45edf2714" providerId="ADAL" clId="{6D966779-3C76-4726-B7AD-1767501005C0}" dt="2025-01-17T19:51:41.712" v="164"/>
        <pc:sldMkLst>
          <pc:docMk/>
          <pc:sldMk cId="457602161" sldId="1176"/>
        </pc:sldMkLst>
      </pc:sldChg>
      <pc:sldChg chg="modSp new mod ord">
        <pc:chgData name="Martin, Loretto" userId="68dfab32-c708-438b-8156-3af45edf2714" providerId="ADAL" clId="{6D966779-3C76-4726-B7AD-1767501005C0}" dt="2025-01-17T20:09:09.363" v="954" actId="313"/>
        <pc:sldMkLst>
          <pc:docMk/>
          <pc:sldMk cId="785616586" sldId="1177"/>
        </pc:sldMkLst>
        <pc:spChg chg="mod">
          <ac:chgData name="Martin, Loretto" userId="68dfab32-c708-438b-8156-3af45edf2714" providerId="ADAL" clId="{6D966779-3C76-4726-B7AD-1767501005C0}" dt="2025-01-17T20:09:09.363" v="954" actId="313"/>
          <ac:spMkLst>
            <pc:docMk/>
            <pc:sldMk cId="785616586" sldId="1177"/>
            <ac:spMk id="2" creationId="{D6D985BD-10CE-7F77-FDBB-433F7B45988E}"/>
          </ac:spMkLst>
        </pc:spChg>
        <pc:spChg chg="mod">
          <ac:chgData name="Martin, Loretto" userId="68dfab32-c708-438b-8156-3af45edf2714" providerId="ADAL" clId="{6D966779-3C76-4726-B7AD-1767501005C0}" dt="2025-01-17T20:08:54.896" v="951" actId="1076"/>
          <ac:spMkLst>
            <pc:docMk/>
            <pc:sldMk cId="785616586" sldId="1177"/>
            <ac:spMk id="3" creationId="{B3C3B676-0246-E5FD-F605-5C523DA2665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4710B-2A8D-4608-B15A-1620BC8A888F}" type="datetimeFigureOut">
              <a:rPr lang="en-US" smtClean="0"/>
              <a:t>1/17/2025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F35A3A-9FC9-44A2-9465-F34739611F47}" type="slidenum">
              <a:rPr lang="en-US" smtClean="0"/>
              <a:t>‹#›</a:t>
            </a:fld>
            <a:endParaRPr lang="en-US" dirty="0"/>
          </a:p>
        </p:txBody>
      </p:sp>
    </p:spTree>
    <p:extLst>
      <p:ext uri="{BB962C8B-B14F-4D97-AF65-F5344CB8AC3E}">
        <p14:creationId xmlns:p14="http://schemas.microsoft.com/office/powerpoint/2010/main" val="400249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C47D-1CE2-413C-A42F-8013714F2F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F07C4D-CD50-4CA7-9D6D-C74188DC99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129DF-DA0A-40DD-8EDE-43AD685CB7CE}"/>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5" name="Footer Placeholder 4">
            <a:extLst>
              <a:ext uri="{FF2B5EF4-FFF2-40B4-BE49-F238E27FC236}">
                <a16:creationId xmlns:a16="http://schemas.microsoft.com/office/drawing/2014/main" id="{8B05FF23-8721-4E50-9DB4-20ED06D5A63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CADB3B2-2A1F-44BC-9111-A1D27F52FBEC}"/>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70576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61E69-42CD-471D-A39A-834B27B9F1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33CD8B-8404-4BB7-96C6-40E36052F9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FA3DC2-DB8D-4909-A2E2-74461866D164}"/>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5" name="Footer Placeholder 4">
            <a:extLst>
              <a:ext uri="{FF2B5EF4-FFF2-40B4-BE49-F238E27FC236}">
                <a16:creationId xmlns:a16="http://schemas.microsoft.com/office/drawing/2014/main" id="{8696C78D-DAB0-4909-8606-E3266B8E038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7DC8A75-AFEC-4D12-AE5F-9D8A48AAC6C7}"/>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3596302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276F8D-2037-47E3-A74E-9F58D57FA9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CD6158-56FA-4493-85BC-EDAE355B8A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CF1E7-CAA8-45D4-9B3A-CA9237B6EFE2}"/>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5" name="Footer Placeholder 4">
            <a:extLst>
              <a:ext uri="{FF2B5EF4-FFF2-40B4-BE49-F238E27FC236}">
                <a16:creationId xmlns:a16="http://schemas.microsoft.com/office/drawing/2014/main" id="{F81CAD08-FCEF-4563-88A3-581A8F5C655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0C526FC-3564-4B0B-8D72-A68AF20C3F6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64904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92DCE-F78D-4EC9-ABAB-28F5A10ABE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100DF-D0D1-4870-8CC2-79C1063762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16D3A-2552-4982-87E0-6AC0BE19A0DE}"/>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5" name="Footer Placeholder 4">
            <a:extLst>
              <a:ext uri="{FF2B5EF4-FFF2-40B4-BE49-F238E27FC236}">
                <a16:creationId xmlns:a16="http://schemas.microsoft.com/office/drawing/2014/main" id="{02CEE84A-E2E9-40A8-9FDB-90A5D9F0F7C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C7B279D-5085-42A1-856E-63D32778F2A0}"/>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340904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CF7CC-4CD2-4B1C-8453-7BEE19D197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D56FC-1A31-4323-8F73-C89060302D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3BD6E0-1DFB-4B60-A053-A170DF8B7F11}"/>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5" name="Footer Placeholder 4">
            <a:extLst>
              <a:ext uri="{FF2B5EF4-FFF2-40B4-BE49-F238E27FC236}">
                <a16:creationId xmlns:a16="http://schemas.microsoft.com/office/drawing/2014/main" id="{1EA3AD3E-67D1-455F-BAD9-D7DA783A0F3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270BC51-D5C9-4B30-95CA-EAA0499CB0C5}"/>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83633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7D2C-6F0C-4A8F-8CD6-1C89C10EFF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46E5BE-69D6-4DBC-A6B8-4D26A3214B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2FF47-CC70-454A-9EEB-76C9F6F482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1112FC-912B-47EE-AB68-C65BADCC4521}"/>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6" name="Footer Placeholder 5">
            <a:extLst>
              <a:ext uri="{FF2B5EF4-FFF2-40B4-BE49-F238E27FC236}">
                <a16:creationId xmlns:a16="http://schemas.microsoft.com/office/drawing/2014/main" id="{EEEF5D72-9E90-4871-B27B-DB93FD2AEF2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71BC402-678A-4537-B63D-33B3B3EF50F5}"/>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286101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06BDB-20CF-41C9-8C2E-E7984E47F6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4CBE24-03BD-401E-AF3A-0EE17F0305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F3812-3F85-42D9-B48C-860D5CE524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F3F69C-BC30-4D1A-BD5F-A02331E56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B5E5BE-B11C-4EF7-BF12-344BE0C116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312F1B-DDB6-47D7-9555-F899EA1B07AE}"/>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8" name="Footer Placeholder 7">
            <a:extLst>
              <a:ext uri="{FF2B5EF4-FFF2-40B4-BE49-F238E27FC236}">
                <a16:creationId xmlns:a16="http://schemas.microsoft.com/office/drawing/2014/main" id="{52FDB4BD-54B7-414D-8D5D-4C6F1482C56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1B73657D-6647-4119-B3E0-ED7719D0B39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07934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46D78-0C5D-436E-8219-CDECD9AA93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E3232-DE48-4131-9CF3-F43D8AFBFD33}"/>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4" name="Footer Placeholder 3">
            <a:extLst>
              <a:ext uri="{FF2B5EF4-FFF2-40B4-BE49-F238E27FC236}">
                <a16:creationId xmlns:a16="http://schemas.microsoft.com/office/drawing/2014/main" id="{077B1F46-0693-49A5-804C-09C59CF8473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666DF0D1-E545-41C5-A2AA-1DCE3FCC607B}"/>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746315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35D95-6F31-416C-B0E4-CFEB563D368F}"/>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3" name="Footer Placeholder 2">
            <a:extLst>
              <a:ext uri="{FF2B5EF4-FFF2-40B4-BE49-F238E27FC236}">
                <a16:creationId xmlns:a16="http://schemas.microsoft.com/office/drawing/2014/main" id="{F7F940D4-DA7E-4AC1-93C7-03A3C963987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D7B732E-5E4D-41F4-A80A-60C86E08D272}"/>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2465907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D0511-6355-491A-9294-E83850FAB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60C296-91D3-4B69-9911-4CA851AC6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57B1D9-CB14-4619-9781-70C316F9E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03FE32-930F-4B4E-8BFC-F7857599B6C7}"/>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6" name="Footer Placeholder 5">
            <a:extLst>
              <a:ext uri="{FF2B5EF4-FFF2-40B4-BE49-F238E27FC236}">
                <a16:creationId xmlns:a16="http://schemas.microsoft.com/office/drawing/2014/main" id="{D6F6187B-0564-4277-9C02-75884F059BD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5848283-9961-4E4A-91E5-99EA941C3FD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8147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3C3FF-D6EE-4B9F-8657-B9AB324AA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446719-2938-426F-AE45-7A3751F3E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30DB69C-35A0-4C97-A518-A33EA665E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BC9F4C-0612-4E19-BE76-9BADA7BF75FC}"/>
              </a:ext>
            </a:extLst>
          </p:cNvPr>
          <p:cNvSpPr>
            <a:spLocks noGrp="1"/>
          </p:cNvSpPr>
          <p:nvPr>
            <p:ph type="dt" sz="half" idx="10"/>
          </p:nvPr>
        </p:nvSpPr>
        <p:spPr/>
        <p:txBody>
          <a:bodyPr/>
          <a:lstStyle/>
          <a:p>
            <a:fld id="{888D4F99-19F7-4184-8A3F-7D883BAD107F}" type="datetimeFigureOut">
              <a:rPr lang="en-US" smtClean="0"/>
              <a:t>1/17/2025</a:t>
            </a:fld>
            <a:endParaRPr lang="en-US" dirty="0"/>
          </a:p>
        </p:txBody>
      </p:sp>
      <p:sp>
        <p:nvSpPr>
          <p:cNvPr id="6" name="Footer Placeholder 5">
            <a:extLst>
              <a:ext uri="{FF2B5EF4-FFF2-40B4-BE49-F238E27FC236}">
                <a16:creationId xmlns:a16="http://schemas.microsoft.com/office/drawing/2014/main" id="{00AB30CC-324D-4DAF-97B6-3F518EFD770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6118BE4-61DF-44F6-8ABC-FE001CAEED37}"/>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51796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5C4691-FAB5-44C7-991C-E554C5C1B8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C4B742-645D-46C5-A3C8-66AD51BDF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9D426-6B3B-4947-A9ED-9A343CBB71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D4F99-19F7-4184-8A3F-7D883BAD107F}" type="datetimeFigureOut">
              <a:rPr lang="en-US" smtClean="0"/>
              <a:t>1/17/2025</a:t>
            </a:fld>
            <a:endParaRPr lang="en-US" dirty="0"/>
          </a:p>
        </p:txBody>
      </p:sp>
      <p:sp>
        <p:nvSpPr>
          <p:cNvPr id="5" name="Footer Placeholder 4">
            <a:extLst>
              <a:ext uri="{FF2B5EF4-FFF2-40B4-BE49-F238E27FC236}">
                <a16:creationId xmlns:a16="http://schemas.microsoft.com/office/drawing/2014/main" id="{C7DEB096-3D66-4D48-8EF0-DDBFA0C522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031052A1-BA78-4A43-BE55-81E1FB45D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BDD67-18CD-4D29-9232-B4C42101E495}" type="slidenum">
              <a:rPr lang="en-US" smtClean="0"/>
              <a:t>‹#›</a:t>
            </a:fld>
            <a:endParaRPr lang="en-US" dirty="0"/>
          </a:p>
        </p:txBody>
      </p:sp>
    </p:spTree>
    <p:extLst>
      <p:ext uri="{BB962C8B-B14F-4D97-AF65-F5344CB8AC3E}">
        <p14:creationId xmlns:p14="http://schemas.microsoft.com/office/powerpoint/2010/main" val="1865987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600200"/>
            <a:ext cx="7772400" cy="1676400"/>
          </a:xfrm>
        </p:spPr>
        <p:txBody>
          <a:bodyPr>
            <a:noAutofit/>
          </a:bodyPr>
          <a:lstStyle/>
          <a:p>
            <a:r>
              <a:rPr lang="en-US" sz="3600" b="1" dirty="0">
                <a:latin typeface="+mn-lt"/>
              </a:rPr>
              <a:t>Credit Finance Sub Group Update to the Technical Advisory Committee</a:t>
            </a:r>
          </a:p>
        </p:txBody>
      </p:sp>
      <p:sp>
        <p:nvSpPr>
          <p:cNvPr id="3" name="Subtitle 2"/>
          <p:cNvSpPr>
            <a:spLocks noGrp="1"/>
          </p:cNvSpPr>
          <p:nvPr>
            <p:ph type="subTitle" idx="1"/>
          </p:nvPr>
        </p:nvSpPr>
        <p:spPr>
          <a:xfrm>
            <a:off x="3109404" y="5181600"/>
            <a:ext cx="6400800" cy="685800"/>
          </a:xfrm>
        </p:spPr>
        <p:txBody>
          <a:bodyPr>
            <a:normAutofit/>
          </a:bodyPr>
          <a:lstStyle/>
          <a:p>
            <a:r>
              <a:rPr lang="en-US" dirty="0"/>
              <a:t>January 22, 2025</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3397541" y="3962401"/>
            <a:ext cx="5655463" cy="646331"/>
          </a:xfrm>
          <a:prstGeom prst="rect">
            <a:avLst/>
          </a:prstGeom>
          <a:noFill/>
        </p:spPr>
        <p:txBody>
          <a:bodyPr wrap="square" rtlCol="0">
            <a:spAutoFit/>
          </a:bodyPr>
          <a:lstStyle/>
          <a:p>
            <a:pPr algn="ctr"/>
            <a:r>
              <a:rPr lang="en-US" dirty="0"/>
              <a:t> </a:t>
            </a:r>
            <a:r>
              <a:rPr lang="en-US" b="1" dirty="0"/>
              <a:t>Loretto Martin, Reliant, Chair</a:t>
            </a:r>
          </a:p>
          <a:p>
            <a:pPr algn="ctr"/>
            <a:r>
              <a:rPr lang="en-US" b="1" dirty="0"/>
              <a:t>Jett Price, Golden Spread Electric Cooperative, Vice Chair</a:t>
            </a:r>
          </a:p>
        </p:txBody>
      </p:sp>
    </p:spTree>
    <p:extLst>
      <p:ext uri="{BB962C8B-B14F-4D97-AF65-F5344CB8AC3E}">
        <p14:creationId xmlns:p14="http://schemas.microsoft.com/office/powerpoint/2010/main" val="332942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07FDC-697F-5CA2-035E-B323DF170925}"/>
              </a:ext>
            </a:extLst>
          </p:cNvPr>
          <p:cNvSpPr>
            <a:spLocks noGrp="1"/>
          </p:cNvSpPr>
          <p:nvPr>
            <p:ph type="title"/>
          </p:nvPr>
        </p:nvSpPr>
        <p:spPr/>
        <p:txBody>
          <a:bodyPr/>
          <a:lstStyle/>
          <a:p>
            <a:r>
              <a:rPr lang="en-US" dirty="0"/>
              <a:t>Estimate Aggregate Liability / Collateral </a:t>
            </a:r>
            <a:r>
              <a:rPr lang="en-US" dirty="0" err="1"/>
              <a:t>req’t</a:t>
            </a:r>
            <a:endParaRPr lang="en-US" dirty="0"/>
          </a:p>
        </p:txBody>
      </p:sp>
      <p:sp>
        <p:nvSpPr>
          <p:cNvPr id="3" name="Content Placeholder 2">
            <a:extLst>
              <a:ext uri="{FF2B5EF4-FFF2-40B4-BE49-F238E27FC236}">
                <a16:creationId xmlns:a16="http://schemas.microsoft.com/office/drawing/2014/main" id="{089BE453-312D-5ABD-E4AB-1128BF08557C}"/>
              </a:ext>
            </a:extLst>
          </p:cNvPr>
          <p:cNvSpPr>
            <a:spLocks noGrp="1"/>
          </p:cNvSpPr>
          <p:nvPr>
            <p:ph idx="1"/>
          </p:nvPr>
        </p:nvSpPr>
        <p:spPr>
          <a:xfrm>
            <a:off x="838200" y="1509204"/>
            <a:ext cx="10515600" cy="4667759"/>
          </a:xfrm>
        </p:spPr>
        <p:txBody>
          <a:bodyPr>
            <a:normAutofit/>
          </a:bodyPr>
          <a:lstStyle/>
          <a:p>
            <a:pPr lvl="1">
              <a:spcBef>
                <a:spcPts val="0"/>
              </a:spcBef>
              <a:defRPr/>
            </a:pPr>
            <a:r>
              <a:rPr lang="en-US" sz="2800" b="1" dirty="0">
                <a:ea typeface="Times New Roman" panose="02020603050405020304" pitchFamily="18" charset="0"/>
              </a:rPr>
              <a:t>Current: </a:t>
            </a:r>
            <a:r>
              <a:rPr lang="en-US" sz="2800" dirty="0">
                <a:effectLst/>
                <a:ea typeface="Times New Roman" panose="02020603050405020304" pitchFamily="18" charset="0"/>
              </a:rPr>
              <a:t>EAL </a:t>
            </a:r>
            <a:r>
              <a:rPr lang="en-US" sz="2800" i="1" baseline="-25000" dirty="0">
                <a:effectLst/>
                <a:ea typeface="Times New Roman" panose="02020603050405020304" pitchFamily="18" charset="0"/>
              </a:rPr>
              <a:t>q</a:t>
            </a:r>
            <a:r>
              <a:rPr lang="en-US" sz="2800" dirty="0">
                <a:effectLst/>
                <a:ea typeface="Times New Roman" panose="02020603050405020304" pitchFamily="18" charset="0"/>
              </a:rPr>
              <a:t> = Max [IEL during the first 40-day period only beginning on the date that the Counter-Party commences activity in ERCOT markets, </a:t>
            </a:r>
            <a:r>
              <a:rPr lang="en-US" sz="2800" dirty="0">
                <a:effectLst/>
                <a:highlight>
                  <a:srgbClr val="00FFFF"/>
                </a:highlight>
                <a:ea typeface="Times New Roman" panose="02020603050405020304" pitchFamily="18" charset="0"/>
              </a:rPr>
              <a:t>RFAF * Max {RTLE during the previous </a:t>
            </a:r>
            <a:r>
              <a:rPr lang="en-US" sz="2800" i="1" dirty="0" err="1">
                <a:effectLst/>
                <a:highlight>
                  <a:srgbClr val="00FFFF"/>
                </a:highlight>
                <a:ea typeface="Times New Roman" panose="02020603050405020304" pitchFamily="18" charset="0"/>
              </a:rPr>
              <a:t>lrq</a:t>
            </a:r>
            <a:r>
              <a:rPr lang="en-US" sz="2800" i="1" dirty="0">
                <a:effectLst/>
                <a:highlight>
                  <a:srgbClr val="00FFFF"/>
                </a:highlight>
                <a:ea typeface="Times New Roman" panose="02020603050405020304" pitchFamily="18" charset="0"/>
              </a:rPr>
              <a:t> </a:t>
            </a:r>
            <a:r>
              <a:rPr lang="en-US" sz="2800" dirty="0">
                <a:effectLst/>
                <a:highlight>
                  <a:srgbClr val="00FFFF"/>
                </a:highlight>
                <a:ea typeface="Times New Roman" panose="02020603050405020304" pitchFamily="18" charset="0"/>
              </a:rPr>
              <a:t>days}, RTLF</a:t>
            </a:r>
            <a:r>
              <a:rPr lang="en-US" sz="2800" dirty="0">
                <a:effectLst/>
                <a:ea typeface="Times New Roman" panose="02020603050405020304" pitchFamily="18" charset="0"/>
              </a:rPr>
              <a:t>] + </a:t>
            </a:r>
            <a:r>
              <a:rPr lang="en-US" sz="2800" dirty="0">
                <a:effectLst/>
                <a:highlight>
                  <a:srgbClr val="FF0000"/>
                </a:highlight>
                <a:ea typeface="Times New Roman" panose="02020603050405020304" pitchFamily="18" charset="0"/>
              </a:rPr>
              <a:t>DFAF * DALE</a:t>
            </a:r>
            <a:r>
              <a:rPr lang="en-US" sz="2800" dirty="0">
                <a:effectLst/>
                <a:ea typeface="Times New Roman" panose="02020603050405020304" pitchFamily="18" charset="0"/>
              </a:rPr>
              <a:t> + </a:t>
            </a:r>
            <a:r>
              <a:rPr lang="en-US" sz="2800" dirty="0">
                <a:effectLst/>
                <a:highlight>
                  <a:srgbClr val="00FF00"/>
                </a:highlight>
                <a:ea typeface="Times New Roman" panose="02020603050405020304" pitchFamily="18" charset="0"/>
              </a:rPr>
              <a:t>Max [RTLCNS, Max {URTA during the previous </a:t>
            </a:r>
            <a:r>
              <a:rPr lang="en-US" sz="2800" i="1" dirty="0" err="1">
                <a:effectLst/>
                <a:highlight>
                  <a:srgbClr val="00FF00"/>
                </a:highlight>
                <a:ea typeface="Times New Roman" panose="02020603050405020304" pitchFamily="18" charset="0"/>
              </a:rPr>
              <a:t>lrq</a:t>
            </a:r>
            <a:r>
              <a:rPr lang="en-US" sz="2800" i="1" dirty="0">
                <a:effectLst/>
                <a:highlight>
                  <a:srgbClr val="00FF00"/>
                </a:highlight>
                <a:ea typeface="Times New Roman" panose="02020603050405020304" pitchFamily="18" charset="0"/>
              </a:rPr>
              <a:t> </a:t>
            </a:r>
            <a:r>
              <a:rPr lang="en-US" sz="2800" dirty="0">
                <a:effectLst/>
                <a:highlight>
                  <a:srgbClr val="00FF00"/>
                </a:highlight>
                <a:ea typeface="Times New Roman" panose="02020603050405020304" pitchFamily="18" charset="0"/>
              </a:rPr>
              <a:t>days}]</a:t>
            </a:r>
            <a:r>
              <a:rPr lang="en-US" sz="2800" dirty="0">
                <a:effectLst/>
                <a:ea typeface="Times New Roman" panose="02020603050405020304" pitchFamily="18" charset="0"/>
              </a:rPr>
              <a:t> + OUT</a:t>
            </a:r>
            <a:r>
              <a:rPr lang="en-US" sz="2800" i="1" baseline="-25000" dirty="0">
                <a:effectLst/>
                <a:ea typeface="Times New Roman" panose="02020603050405020304" pitchFamily="18" charset="0"/>
              </a:rPr>
              <a:t> q</a:t>
            </a:r>
            <a:r>
              <a:rPr lang="en-US" sz="2800" dirty="0">
                <a:effectLst/>
                <a:ea typeface="Times New Roman" panose="02020603050405020304" pitchFamily="18" charset="0"/>
              </a:rPr>
              <a:t> + ILE</a:t>
            </a:r>
            <a:r>
              <a:rPr lang="en-US" sz="2800" baseline="-25000" dirty="0">
                <a:effectLst/>
                <a:ea typeface="Times New Roman" panose="02020603050405020304" pitchFamily="18" charset="0"/>
              </a:rPr>
              <a:t> </a:t>
            </a:r>
            <a:r>
              <a:rPr lang="en-US" sz="2800" i="1" baseline="-25000" dirty="0">
                <a:effectLst/>
                <a:ea typeface="Times New Roman" panose="02020603050405020304" pitchFamily="18" charset="0"/>
              </a:rPr>
              <a:t>q.</a:t>
            </a:r>
          </a:p>
          <a:p>
            <a:pPr lvl="2">
              <a:spcBef>
                <a:spcPts val="0"/>
              </a:spcBef>
              <a:defRPr/>
            </a:pPr>
            <a:r>
              <a:rPr lang="en-US" dirty="0">
                <a:effectLst/>
                <a:highlight>
                  <a:srgbClr val="00FFFF"/>
                </a:highlight>
                <a:ea typeface="Times New Roman" panose="02020603050405020304" pitchFamily="18" charset="0"/>
              </a:rPr>
              <a:t>First</a:t>
            </a:r>
            <a:r>
              <a:rPr lang="en-US" dirty="0">
                <a:effectLst/>
                <a:ea typeface="Times New Roman" panose="02020603050405020304" pitchFamily="18" charset="0"/>
              </a:rPr>
              <a:t> compares initial liability at market entry, RFAF x 40-day max RT invoice exposure and forward liability calculation</a:t>
            </a:r>
          </a:p>
          <a:p>
            <a:pPr lvl="2">
              <a:spcBef>
                <a:spcPts val="0"/>
              </a:spcBef>
              <a:defRPr/>
            </a:pPr>
            <a:r>
              <a:rPr lang="en-US" dirty="0">
                <a:effectLst/>
                <a:highlight>
                  <a:srgbClr val="FF0000"/>
                </a:highlight>
                <a:ea typeface="Times New Roman" panose="02020603050405020304" pitchFamily="18" charset="0"/>
              </a:rPr>
              <a:t>Second</a:t>
            </a:r>
            <a:r>
              <a:rPr lang="en-US" dirty="0">
                <a:effectLst/>
                <a:ea typeface="Times New Roman" panose="02020603050405020304" pitchFamily="18" charset="0"/>
              </a:rPr>
              <a:t> Day Ahead FAF x Day Ahead Liability Extrapolated</a:t>
            </a:r>
          </a:p>
          <a:p>
            <a:pPr lvl="2">
              <a:spcBef>
                <a:spcPts val="0"/>
              </a:spcBef>
              <a:defRPr/>
            </a:pPr>
            <a:r>
              <a:rPr lang="en-US" dirty="0">
                <a:effectLst/>
                <a:highlight>
                  <a:srgbClr val="00FF00"/>
                </a:highlight>
                <a:ea typeface="Times New Roman" panose="02020603050405020304" pitchFamily="18" charset="0"/>
              </a:rPr>
              <a:t>Third</a:t>
            </a:r>
            <a:r>
              <a:rPr lang="en-US" dirty="0">
                <a:effectLst/>
                <a:ea typeface="Times New Roman" panose="02020603050405020304" pitchFamily="18" charset="0"/>
              </a:rPr>
              <a:t> compares RT invoices not paid, Max of Unbilled RT amounts  over 14 recent operating days</a:t>
            </a:r>
          </a:p>
          <a:p>
            <a:pPr lvl="2">
              <a:spcBef>
                <a:spcPts val="0"/>
              </a:spcBef>
              <a:defRPr/>
            </a:pPr>
            <a:r>
              <a:rPr lang="en-US" dirty="0">
                <a:effectLst/>
                <a:ea typeface="Times New Roman" panose="02020603050405020304" pitchFamily="18" charset="0"/>
              </a:rPr>
              <a:t>Fourth OUT looks at sum of Outstanding Invoices then Unbilled DA, Final &amp; True-ups; and CARD revenues</a:t>
            </a:r>
          </a:p>
          <a:p>
            <a:pPr lvl="2">
              <a:spcBef>
                <a:spcPts val="0"/>
              </a:spcBef>
              <a:defRPr/>
            </a:pPr>
            <a:r>
              <a:rPr lang="en-US" dirty="0">
                <a:ea typeface="Times New Roman" panose="02020603050405020304" pitchFamily="18" charset="0"/>
              </a:rPr>
              <a:t>Fifth and final is Load Exposure to POLR’s for mass transition</a:t>
            </a:r>
            <a:endParaRPr lang="en-US" dirty="0">
              <a:effectLst/>
              <a:ea typeface="Times New Roman" panose="02020603050405020304" pitchFamily="18" charset="0"/>
            </a:endParaRPr>
          </a:p>
          <a:p>
            <a:pPr lvl="1">
              <a:spcBef>
                <a:spcPts val="0"/>
              </a:spcBef>
              <a:defRPr/>
            </a:pPr>
            <a:endParaRPr lang="en-US" sz="2800" dirty="0">
              <a:effectLst/>
              <a:ea typeface="Times New Roman" panose="02020603050405020304" pitchFamily="18" charset="0"/>
            </a:endParaRPr>
          </a:p>
          <a:p>
            <a:pPr lvl="1">
              <a:spcBef>
                <a:spcPts val="0"/>
              </a:spcBef>
              <a:defRPr/>
            </a:pPr>
            <a:endParaRPr lang="en-US" sz="2800" i="1" baseline="-25000" dirty="0">
              <a:effectLst/>
              <a:ea typeface="Times New Roman" panose="02020603050405020304" pitchFamily="18" charset="0"/>
            </a:endParaRPr>
          </a:p>
          <a:p>
            <a:pPr lvl="1">
              <a:spcBef>
                <a:spcPts val="0"/>
              </a:spcBef>
              <a:defRPr/>
            </a:pPr>
            <a:endParaRPr lang="en-US" sz="2800" dirty="0"/>
          </a:p>
        </p:txBody>
      </p:sp>
    </p:spTree>
    <p:extLst>
      <p:ext uri="{BB962C8B-B14F-4D97-AF65-F5344CB8AC3E}">
        <p14:creationId xmlns:p14="http://schemas.microsoft.com/office/powerpoint/2010/main" val="3094407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07FDC-697F-5CA2-035E-B323DF170925}"/>
              </a:ext>
            </a:extLst>
          </p:cNvPr>
          <p:cNvSpPr>
            <a:spLocks noGrp="1"/>
          </p:cNvSpPr>
          <p:nvPr>
            <p:ph type="title"/>
          </p:nvPr>
        </p:nvSpPr>
        <p:spPr/>
        <p:txBody>
          <a:bodyPr/>
          <a:lstStyle/>
          <a:p>
            <a:r>
              <a:rPr lang="en-US" dirty="0"/>
              <a:t>Estimate Aggregate Liability / Collateral </a:t>
            </a:r>
            <a:r>
              <a:rPr lang="en-US" dirty="0" err="1"/>
              <a:t>req’t</a:t>
            </a:r>
            <a:endParaRPr lang="en-US" dirty="0"/>
          </a:p>
        </p:txBody>
      </p:sp>
      <p:sp>
        <p:nvSpPr>
          <p:cNvPr id="3" name="Content Placeholder 2">
            <a:extLst>
              <a:ext uri="{FF2B5EF4-FFF2-40B4-BE49-F238E27FC236}">
                <a16:creationId xmlns:a16="http://schemas.microsoft.com/office/drawing/2014/main" id="{089BE453-312D-5ABD-E4AB-1128BF08557C}"/>
              </a:ext>
            </a:extLst>
          </p:cNvPr>
          <p:cNvSpPr>
            <a:spLocks noGrp="1"/>
          </p:cNvSpPr>
          <p:nvPr>
            <p:ph idx="1"/>
          </p:nvPr>
        </p:nvSpPr>
        <p:spPr>
          <a:xfrm>
            <a:off x="838200" y="1509204"/>
            <a:ext cx="10515600" cy="4667759"/>
          </a:xfrm>
        </p:spPr>
        <p:txBody>
          <a:bodyPr>
            <a:normAutofit lnSpcReduction="10000"/>
          </a:bodyPr>
          <a:lstStyle/>
          <a:p>
            <a:pPr lvl="1">
              <a:spcBef>
                <a:spcPts val="0"/>
              </a:spcBef>
              <a:defRPr/>
            </a:pPr>
            <a:r>
              <a:rPr lang="en-US" sz="2800" b="1" dirty="0">
                <a:ea typeface="Times New Roman" panose="02020603050405020304" pitchFamily="18" charset="0"/>
              </a:rPr>
              <a:t>Proposed: </a:t>
            </a:r>
            <a:r>
              <a:rPr lang="en-US" sz="2800" dirty="0">
                <a:effectLst/>
                <a:ea typeface="Times New Roman" panose="02020603050405020304" pitchFamily="18" charset="0"/>
              </a:rPr>
              <a:t>EAL </a:t>
            </a:r>
            <a:r>
              <a:rPr lang="en-US" sz="2800" i="1" baseline="-25000" dirty="0">
                <a:effectLst/>
                <a:ea typeface="Times New Roman" panose="02020603050405020304" pitchFamily="18" charset="0"/>
              </a:rPr>
              <a:t>q</a:t>
            </a:r>
            <a:r>
              <a:rPr lang="en-US" sz="2800" dirty="0">
                <a:effectLst/>
                <a:ea typeface="Times New Roman" panose="02020603050405020304" pitchFamily="18" charset="0"/>
              </a:rPr>
              <a:t> = </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Max [Max {</a:t>
            </a:r>
            <a:r>
              <a:rPr lang="en-US" sz="2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NLE*RFAF </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during the previous </a:t>
            </a:r>
            <a:r>
              <a:rPr lang="en-US" sz="2800" dirty="0" err="1">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lrq</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 days}, </a:t>
            </a:r>
            <a:r>
              <a:rPr lang="en-US" sz="2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FAF*NLF]</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2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Max [(RTLCNS + UDAA),Max {ULE during the previous </a:t>
            </a:r>
            <a:r>
              <a:rPr lang="en-US" sz="2800" dirty="0" err="1">
                <a:effectLst/>
                <a:highlight>
                  <a:srgbClr val="00FF00"/>
                </a:highlight>
                <a:latin typeface="Calibri" panose="020F0502020204030204" pitchFamily="34" charset="0"/>
                <a:ea typeface="Calibri" panose="020F0502020204030204" pitchFamily="34" charset="0"/>
                <a:cs typeface="Calibri" panose="020F0502020204030204" pitchFamily="34" charset="0"/>
              </a:rPr>
              <a:t>lrq</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days}] </a:t>
            </a:r>
            <a:r>
              <a:rPr lang="en-US" sz="2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2800" dirty="0">
                <a:effectLst/>
                <a:latin typeface="Calibri" panose="020F0502020204030204" pitchFamily="34" charset="0"/>
                <a:ea typeface="Times New Roman" panose="02020603050405020304" pitchFamily="18" charset="0"/>
                <a:cs typeface="Calibri" panose="020F0502020204030204" pitchFamily="34" charset="0"/>
              </a:rPr>
              <a:t>OUT </a:t>
            </a:r>
            <a:r>
              <a:rPr lang="en-US" sz="2800" i="1" baseline="-25000" dirty="0">
                <a:effectLst/>
                <a:latin typeface="Calibri" panose="020F0502020204030204" pitchFamily="34" charset="0"/>
                <a:ea typeface="Times New Roman" panose="02020603050405020304" pitchFamily="18" charset="0"/>
                <a:cs typeface="Calibri" panose="020F0502020204030204" pitchFamily="34" charset="0"/>
              </a:rPr>
              <a:t>q </a:t>
            </a:r>
            <a:r>
              <a:rPr lang="en-US" sz="2800" dirty="0">
                <a:effectLst/>
                <a:latin typeface="Calibri" panose="020F0502020204030204" pitchFamily="34" charset="0"/>
                <a:ea typeface="Times New Roman" panose="02020603050405020304" pitchFamily="18" charset="0"/>
                <a:cs typeface="Calibri" panose="020F0502020204030204" pitchFamily="34" charset="0"/>
              </a:rPr>
              <a:t>+ ILE</a:t>
            </a:r>
            <a:r>
              <a:rPr lang="en-US" sz="2800" baseline="-25000" dirty="0">
                <a:effectLst/>
                <a:latin typeface="Calibri" panose="020F0502020204030204" pitchFamily="34" charset="0"/>
                <a:ea typeface="Times New Roman" panose="02020603050405020304" pitchFamily="18" charset="0"/>
                <a:cs typeface="Calibri" panose="020F0502020204030204" pitchFamily="34" charset="0"/>
              </a:rPr>
              <a:t> </a:t>
            </a:r>
            <a:r>
              <a:rPr lang="en-US" sz="2800" i="1" baseline="-25000" dirty="0">
                <a:effectLst/>
                <a:latin typeface="Calibri" panose="020F0502020204030204" pitchFamily="34" charset="0"/>
                <a:ea typeface="Times New Roman" panose="02020603050405020304" pitchFamily="18" charset="0"/>
                <a:cs typeface="Calibri" panose="020F0502020204030204" pitchFamily="34" charset="0"/>
              </a:rPr>
              <a:t>q</a:t>
            </a:r>
            <a:r>
              <a:rPr lang="en-US" sz="2800" i="1" baseline="-25000" dirty="0">
                <a:effectLst/>
                <a:ea typeface="Times New Roman" panose="02020603050405020304" pitchFamily="18" charset="0"/>
              </a:rPr>
              <a:t>.</a:t>
            </a:r>
          </a:p>
          <a:p>
            <a:pPr lvl="1">
              <a:spcBef>
                <a:spcPts val="0"/>
              </a:spcBef>
              <a:defRPr/>
            </a:pPr>
            <a:r>
              <a:rPr lang="en-US" sz="2800" dirty="0">
                <a:effectLst/>
                <a:ea typeface="Times New Roman" panose="02020603050405020304" pitchFamily="18" charset="0"/>
              </a:rPr>
              <a:t>First term: Max of [</a:t>
            </a:r>
            <a:r>
              <a:rPr lang="en-US" sz="2800" dirty="0">
                <a:effectLst/>
                <a:highlight>
                  <a:srgbClr val="00FFFF"/>
                </a:highlight>
                <a:ea typeface="Times New Roman" panose="02020603050405020304" pitchFamily="18" charset="0"/>
              </a:rPr>
              <a:t>DA/RT net liability </a:t>
            </a:r>
            <a:r>
              <a:rPr lang="en-US" sz="2800" dirty="0">
                <a:effectLst/>
                <a:ea typeface="Times New Roman" panose="02020603050405020304" pitchFamily="18" charset="0"/>
              </a:rPr>
              <a:t>extrapolated x </a:t>
            </a:r>
            <a:r>
              <a:rPr lang="en-US" sz="2800" dirty="0">
                <a:effectLst/>
                <a:highlight>
                  <a:srgbClr val="FFFF00"/>
                </a:highlight>
                <a:ea typeface="Times New Roman" panose="02020603050405020304" pitchFamily="18" charset="0"/>
              </a:rPr>
              <a:t>RFAF</a:t>
            </a:r>
            <a:r>
              <a:rPr lang="en-US" sz="2800" dirty="0">
                <a:effectLst/>
                <a:ea typeface="Times New Roman" panose="02020603050405020304" pitchFamily="18" charset="0"/>
              </a:rPr>
              <a:t> and </a:t>
            </a:r>
            <a:r>
              <a:rPr lang="en-US" sz="2800" dirty="0">
                <a:effectLst/>
                <a:highlight>
                  <a:srgbClr val="FFFF00"/>
                </a:highlight>
                <a:ea typeface="Times New Roman" panose="02020603050405020304" pitchFamily="18" charset="0"/>
              </a:rPr>
              <a:t>FAF</a:t>
            </a:r>
            <a:r>
              <a:rPr lang="en-US" sz="2800" dirty="0">
                <a:effectLst/>
                <a:ea typeface="Times New Roman" panose="02020603050405020304" pitchFamily="18" charset="0"/>
              </a:rPr>
              <a:t> x net DA/RT liability forward]</a:t>
            </a:r>
          </a:p>
          <a:p>
            <a:pPr lvl="1">
              <a:spcBef>
                <a:spcPts val="0"/>
              </a:spcBef>
              <a:defRPr/>
            </a:pPr>
            <a:r>
              <a:rPr lang="en-US" sz="2800" dirty="0">
                <a:effectLst/>
                <a:ea typeface="Times New Roman" panose="02020603050405020304" pitchFamily="18" charset="0"/>
              </a:rPr>
              <a:t>Second term: Max of  RT complete not settled + unbilled DA amounts and Unbilled Liability Extrapolated (based on 14d of DA/RT initial statements)</a:t>
            </a:r>
          </a:p>
          <a:p>
            <a:pPr lvl="1">
              <a:spcBef>
                <a:spcPts val="0"/>
              </a:spcBef>
              <a:defRPr/>
            </a:pPr>
            <a:r>
              <a:rPr lang="en-US" sz="2800" dirty="0">
                <a:effectLst/>
                <a:ea typeface="Times New Roman" panose="02020603050405020304" pitchFamily="18" charset="0"/>
              </a:rPr>
              <a:t>Final terms remain OUT and ILE</a:t>
            </a:r>
          </a:p>
          <a:p>
            <a:pPr lvl="2">
              <a:spcBef>
                <a:spcPts val="0"/>
              </a:spcBef>
              <a:defRPr/>
            </a:pPr>
            <a:r>
              <a:rPr lang="en-US" sz="2400" dirty="0">
                <a:effectLst/>
                <a:highlight>
                  <a:srgbClr val="FFFF00"/>
                </a:highlight>
                <a:ea typeface="Times New Roman" panose="02020603050405020304" pitchFamily="18" charset="0"/>
              </a:rPr>
              <a:t>RFAF</a:t>
            </a:r>
            <a:r>
              <a:rPr lang="en-US" sz="2400" dirty="0">
                <a:effectLst/>
                <a:ea typeface="Times New Roman" panose="02020603050405020304" pitchFamily="18" charset="0"/>
              </a:rPr>
              <a:t>: 21-day future prices / 14 days RTM Prices corresponding to the 14 days in NLE; runs from min 0.5 to max 1.5</a:t>
            </a:r>
            <a:endParaRPr lang="en-US" sz="2400" dirty="0">
              <a:ea typeface="Times New Roman" panose="02020603050405020304" pitchFamily="18" charset="0"/>
            </a:endParaRPr>
          </a:p>
          <a:p>
            <a:pPr lvl="2">
              <a:spcBef>
                <a:spcPts val="0"/>
              </a:spcBef>
              <a:defRPr/>
            </a:pPr>
            <a:r>
              <a:rPr lang="en-US" sz="2400" dirty="0">
                <a:effectLst/>
                <a:highlight>
                  <a:srgbClr val="FFFF00"/>
                </a:highlight>
                <a:ea typeface="Times New Roman" panose="02020603050405020304" pitchFamily="18" charset="0"/>
              </a:rPr>
              <a:t>FAF</a:t>
            </a:r>
            <a:r>
              <a:rPr lang="en-US" sz="2400" dirty="0">
                <a:effectLst/>
                <a:ea typeface="Times New Roman" panose="02020603050405020304" pitchFamily="18" charset="0"/>
              </a:rPr>
              <a:t>: = 21 day futures prices / most recent days 7 RTM Prices corresponding to the 7 days in NLF. Set a floor of 1 for FAF no cap. </a:t>
            </a:r>
          </a:p>
          <a:p>
            <a:pPr lvl="1">
              <a:spcBef>
                <a:spcPts val="0"/>
              </a:spcBef>
              <a:defRPr/>
            </a:pPr>
            <a:endParaRPr lang="en-US" sz="2800" dirty="0">
              <a:effectLst/>
              <a:ea typeface="Times New Roman" panose="02020603050405020304" pitchFamily="18" charset="0"/>
            </a:endParaRPr>
          </a:p>
          <a:p>
            <a:pPr lvl="1">
              <a:spcBef>
                <a:spcPts val="0"/>
              </a:spcBef>
              <a:defRPr/>
            </a:pPr>
            <a:endParaRPr lang="en-US" sz="2800" dirty="0">
              <a:effectLst/>
              <a:ea typeface="Times New Roman" panose="02020603050405020304" pitchFamily="18" charset="0"/>
            </a:endParaRPr>
          </a:p>
          <a:p>
            <a:pPr lvl="1">
              <a:spcBef>
                <a:spcPts val="0"/>
              </a:spcBef>
              <a:defRPr/>
            </a:pPr>
            <a:endParaRPr lang="en-US" sz="2800" i="1" baseline="-25000" dirty="0">
              <a:effectLst/>
              <a:ea typeface="Times New Roman" panose="02020603050405020304" pitchFamily="18" charset="0"/>
            </a:endParaRPr>
          </a:p>
          <a:p>
            <a:pPr lvl="1">
              <a:spcBef>
                <a:spcPts val="0"/>
              </a:spcBef>
              <a:defRPr/>
            </a:pPr>
            <a:endParaRPr lang="en-US" sz="2800" dirty="0"/>
          </a:p>
        </p:txBody>
      </p:sp>
    </p:spTree>
    <p:extLst>
      <p:ext uri="{BB962C8B-B14F-4D97-AF65-F5344CB8AC3E}">
        <p14:creationId xmlns:p14="http://schemas.microsoft.com/office/powerpoint/2010/main" val="2342008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4C184-DB3E-EC75-D544-D67E745EDD4E}"/>
              </a:ext>
            </a:extLst>
          </p:cNvPr>
          <p:cNvSpPr>
            <a:spLocks noGrp="1"/>
          </p:cNvSpPr>
          <p:nvPr>
            <p:ph type="title"/>
          </p:nvPr>
        </p:nvSpPr>
        <p:spPr/>
        <p:txBody>
          <a:bodyPr/>
          <a:lstStyle/>
          <a:p>
            <a:r>
              <a:rPr lang="en-US" sz="4400" dirty="0"/>
              <a:t>Current EAL Formula vs. Proposal(s) </a:t>
            </a:r>
            <a:endParaRPr lang="en-US" dirty="0"/>
          </a:p>
        </p:txBody>
      </p:sp>
      <p:sp>
        <p:nvSpPr>
          <p:cNvPr id="3" name="Content Placeholder 2">
            <a:extLst>
              <a:ext uri="{FF2B5EF4-FFF2-40B4-BE49-F238E27FC236}">
                <a16:creationId xmlns:a16="http://schemas.microsoft.com/office/drawing/2014/main" id="{AF8D1E66-EE09-83E7-8AC9-3737989A9624}"/>
              </a:ext>
            </a:extLst>
          </p:cNvPr>
          <p:cNvSpPr>
            <a:spLocks noGrp="1"/>
          </p:cNvSpPr>
          <p:nvPr>
            <p:ph idx="1"/>
          </p:nvPr>
        </p:nvSpPr>
        <p:spPr/>
        <p:txBody>
          <a:bodyPr/>
          <a:lstStyle/>
          <a:p>
            <a:pPr marL="0" marR="0" indent="0">
              <a:lnSpc>
                <a:spcPct val="107000"/>
              </a:lnSpc>
              <a:spcBef>
                <a:spcPts val="0"/>
              </a:spcBef>
              <a:spcAft>
                <a:spcPts val="0"/>
              </a:spcAft>
              <a:buNone/>
            </a:pPr>
            <a:r>
              <a:rPr lang="en-US" sz="1400" b="1" dirty="0">
                <a:latin typeface="+mj-lt"/>
                <a:ea typeface="Times New Roman" panose="02020603050405020304" pitchFamily="18" charset="0"/>
              </a:rPr>
              <a:t>Current: Apply the forward factor to the </a:t>
            </a:r>
            <a:r>
              <a:rPr lang="en-US" sz="1400" b="1" u="sng" dirty="0">
                <a:latin typeface="+mj-lt"/>
                <a:ea typeface="Times New Roman" panose="02020603050405020304" pitchFamily="18" charset="0"/>
              </a:rPr>
              <a:t>highest</a:t>
            </a:r>
            <a:r>
              <a:rPr lang="en-US" sz="1400" b="1" dirty="0">
                <a:latin typeface="+mj-lt"/>
                <a:ea typeface="Times New Roman" panose="02020603050405020304" pitchFamily="18" charset="0"/>
              </a:rPr>
              <a:t> extrapolated historical RTM average exposures over the look back period.  </a:t>
            </a:r>
          </a:p>
          <a:p>
            <a:pPr marL="0" marR="0" indent="0">
              <a:lnSpc>
                <a:spcPct val="107000"/>
              </a:lnSpc>
              <a:spcBef>
                <a:spcPts val="0"/>
              </a:spcBef>
              <a:spcAft>
                <a:spcPts val="0"/>
              </a:spcAft>
              <a:buNone/>
            </a:pPr>
            <a:endParaRPr lang="en-US" sz="1400" b="1" dirty="0">
              <a:effectLst/>
              <a:latin typeface="+mj-lt"/>
              <a:ea typeface="Times New Roman" panose="02020603050405020304" pitchFamily="18" charset="0"/>
            </a:endParaRPr>
          </a:p>
          <a:p>
            <a:pPr marL="0" marR="0" indent="0">
              <a:lnSpc>
                <a:spcPct val="107000"/>
              </a:lnSpc>
              <a:spcBef>
                <a:spcPts val="0"/>
              </a:spcBef>
              <a:spcAft>
                <a:spcPts val="0"/>
              </a:spcAft>
              <a:buNone/>
            </a:pPr>
            <a:r>
              <a:rPr lang="en-US" sz="1400" dirty="0">
                <a:effectLst/>
                <a:latin typeface="+mj-lt"/>
                <a:ea typeface="Times New Roman" panose="02020603050405020304" pitchFamily="18" charset="0"/>
              </a:rPr>
              <a:t>EAL </a:t>
            </a:r>
            <a:r>
              <a:rPr lang="en-US" sz="1400" i="1" baseline="-25000" dirty="0">
                <a:effectLst/>
                <a:latin typeface="+mj-lt"/>
                <a:ea typeface="Times New Roman" panose="02020603050405020304" pitchFamily="18" charset="0"/>
              </a:rPr>
              <a:t>q</a:t>
            </a:r>
            <a:r>
              <a:rPr lang="en-US" sz="1400" dirty="0">
                <a:effectLst/>
                <a:latin typeface="+mj-lt"/>
                <a:ea typeface="Times New Roman" panose="02020603050405020304" pitchFamily="18" charset="0"/>
              </a:rPr>
              <a:t> = Max [IEL during the first 40-day period only beginning on the date that the Counter-Party commences activity in ERCOT markets, </a:t>
            </a:r>
            <a:r>
              <a:rPr lang="en-US" sz="1400" dirty="0">
                <a:effectLst/>
                <a:highlight>
                  <a:srgbClr val="00FFFF"/>
                </a:highlight>
                <a:latin typeface="+mj-lt"/>
                <a:ea typeface="Times New Roman" panose="02020603050405020304" pitchFamily="18" charset="0"/>
              </a:rPr>
              <a:t>RFAF * Max {RTLE during the previous </a:t>
            </a:r>
            <a:r>
              <a:rPr lang="en-US" sz="1400" i="1" dirty="0" err="1">
                <a:effectLst/>
                <a:highlight>
                  <a:srgbClr val="00FFFF"/>
                </a:highlight>
                <a:latin typeface="+mj-lt"/>
                <a:ea typeface="Times New Roman" panose="02020603050405020304" pitchFamily="18" charset="0"/>
              </a:rPr>
              <a:t>lrq</a:t>
            </a:r>
            <a:r>
              <a:rPr lang="en-US" sz="1400" i="1" dirty="0">
                <a:effectLst/>
                <a:highlight>
                  <a:srgbClr val="00FFFF"/>
                </a:highlight>
                <a:latin typeface="+mj-lt"/>
                <a:ea typeface="Times New Roman" panose="02020603050405020304" pitchFamily="18" charset="0"/>
              </a:rPr>
              <a:t> </a:t>
            </a:r>
            <a:r>
              <a:rPr lang="en-US" sz="1400" dirty="0">
                <a:effectLst/>
                <a:highlight>
                  <a:srgbClr val="00FFFF"/>
                </a:highlight>
                <a:latin typeface="+mj-lt"/>
                <a:ea typeface="Times New Roman" panose="02020603050405020304" pitchFamily="18" charset="0"/>
              </a:rPr>
              <a:t>days}, RTLF</a:t>
            </a:r>
            <a:r>
              <a:rPr lang="en-US" sz="1400" dirty="0">
                <a:effectLst/>
                <a:latin typeface="+mj-lt"/>
                <a:ea typeface="Times New Roman" panose="02020603050405020304" pitchFamily="18" charset="0"/>
              </a:rPr>
              <a:t>] + DFAF * DALE + </a:t>
            </a:r>
            <a:r>
              <a:rPr lang="en-US" sz="1400" dirty="0">
                <a:effectLst/>
                <a:highlight>
                  <a:srgbClr val="00FF00"/>
                </a:highlight>
                <a:latin typeface="+mj-lt"/>
                <a:ea typeface="Times New Roman" panose="02020603050405020304" pitchFamily="18" charset="0"/>
              </a:rPr>
              <a:t>Max [RTLCNS, Max {URTA during the previous </a:t>
            </a:r>
            <a:r>
              <a:rPr lang="en-US" sz="1400" i="1" dirty="0" err="1">
                <a:effectLst/>
                <a:highlight>
                  <a:srgbClr val="00FF00"/>
                </a:highlight>
                <a:latin typeface="+mj-lt"/>
                <a:ea typeface="Times New Roman" panose="02020603050405020304" pitchFamily="18" charset="0"/>
              </a:rPr>
              <a:t>lrq</a:t>
            </a:r>
            <a:r>
              <a:rPr lang="en-US" sz="1400" i="1" dirty="0">
                <a:effectLst/>
                <a:highlight>
                  <a:srgbClr val="00FF00"/>
                </a:highlight>
                <a:latin typeface="+mj-lt"/>
                <a:ea typeface="Times New Roman" panose="02020603050405020304" pitchFamily="18" charset="0"/>
              </a:rPr>
              <a:t> </a:t>
            </a:r>
            <a:r>
              <a:rPr lang="en-US" sz="1400" dirty="0">
                <a:effectLst/>
                <a:highlight>
                  <a:srgbClr val="00FF00"/>
                </a:highlight>
                <a:latin typeface="+mj-lt"/>
                <a:ea typeface="Times New Roman" panose="02020603050405020304" pitchFamily="18" charset="0"/>
              </a:rPr>
              <a:t>days}]</a:t>
            </a:r>
            <a:r>
              <a:rPr lang="en-US" sz="1400" dirty="0">
                <a:effectLst/>
                <a:latin typeface="+mj-lt"/>
                <a:ea typeface="Times New Roman" panose="02020603050405020304" pitchFamily="18" charset="0"/>
              </a:rPr>
              <a:t> + OUT</a:t>
            </a:r>
            <a:r>
              <a:rPr lang="en-US" sz="1400" i="1" baseline="-25000" dirty="0">
                <a:effectLst/>
                <a:latin typeface="+mj-lt"/>
                <a:ea typeface="Times New Roman" panose="02020603050405020304" pitchFamily="18" charset="0"/>
              </a:rPr>
              <a:t> </a:t>
            </a:r>
            <a:r>
              <a:rPr lang="en-US" sz="1400" dirty="0">
                <a:effectLst/>
                <a:latin typeface="+mj-lt"/>
                <a:ea typeface="Times New Roman" panose="02020603050405020304" pitchFamily="18" charset="0"/>
              </a:rPr>
              <a:t> + ILE</a:t>
            </a:r>
            <a:r>
              <a:rPr lang="en-US" sz="1400" baseline="-25000" dirty="0">
                <a:effectLst/>
                <a:latin typeface="+mj-lt"/>
                <a:ea typeface="Times New Roman" panose="02020603050405020304" pitchFamily="18" charset="0"/>
              </a:rPr>
              <a:t> </a:t>
            </a:r>
            <a:endParaRPr lang="en-US" sz="1400" i="1" baseline="-25000" dirty="0">
              <a:effectLst/>
              <a:latin typeface="+mj-lt"/>
              <a:ea typeface="Times New Roman" panose="02020603050405020304" pitchFamily="18" charset="0"/>
            </a:endParaRPr>
          </a:p>
          <a:p>
            <a:pPr marL="0" marR="0" indent="0" algn="ctr">
              <a:lnSpc>
                <a:spcPct val="107000"/>
              </a:lnSpc>
              <a:spcBef>
                <a:spcPts val="0"/>
              </a:spcBef>
              <a:spcAft>
                <a:spcPts val="0"/>
              </a:spcAft>
              <a:buNone/>
            </a:pPr>
            <a:endParaRPr lang="en-US" sz="1400" i="1" baseline="-25000" dirty="0">
              <a:latin typeface="+mj-lt"/>
              <a:ea typeface="Times New Roman" panose="02020603050405020304" pitchFamily="18" charset="0"/>
            </a:endParaRPr>
          </a:p>
          <a:p>
            <a:pPr marL="0" indent="0" algn="ctr">
              <a:lnSpc>
                <a:spcPct val="107000"/>
              </a:lnSpc>
              <a:spcBef>
                <a:spcPts val="0"/>
              </a:spcBef>
              <a:buNone/>
            </a:pPr>
            <a:endParaRPr lang="en-US" sz="1400" dirty="0">
              <a:solidFill>
                <a:srgbClr val="FF0000"/>
              </a:solidFill>
              <a:latin typeface="+mj-lt"/>
              <a:ea typeface="Calibri" panose="020F0502020204030204" pitchFamily="34" charset="0"/>
            </a:endParaRPr>
          </a:p>
          <a:p>
            <a:pPr marL="0" indent="0">
              <a:lnSpc>
                <a:spcPct val="107000"/>
              </a:lnSpc>
              <a:spcBef>
                <a:spcPts val="0"/>
              </a:spcBef>
              <a:buNone/>
            </a:pPr>
            <a:r>
              <a:rPr lang="en-US" sz="1400" b="1" dirty="0">
                <a:effectLst/>
                <a:latin typeface="+mj-lt"/>
                <a:ea typeface="Calibri" panose="020F0502020204030204" pitchFamily="34" charset="0"/>
                <a:cs typeface="Calibri" panose="020F0502020204030204" pitchFamily="34" charset="0"/>
              </a:rPr>
              <a:t>Scenario #2c: </a:t>
            </a:r>
            <a:r>
              <a:rPr lang="en-US" sz="1400" b="1" dirty="0">
                <a:latin typeface="+mj-lt"/>
                <a:ea typeface="Times New Roman" panose="02020603050405020304" pitchFamily="18" charset="0"/>
              </a:rPr>
              <a:t>Apply the forward factor to each extrapolated historical average exposures and take the highest over the look back period. </a:t>
            </a:r>
          </a:p>
          <a:p>
            <a:pPr marL="0" indent="0" algn="ctr">
              <a:lnSpc>
                <a:spcPct val="107000"/>
              </a:lnSpc>
              <a:spcBef>
                <a:spcPts val="0"/>
              </a:spcBef>
              <a:buNone/>
            </a:pPr>
            <a:endParaRPr lang="en-US" sz="1400" dirty="0">
              <a:solidFill>
                <a:srgbClr val="FF0000"/>
              </a:solidFill>
              <a:latin typeface="+mj-lt"/>
              <a:ea typeface="Calibri" panose="020F0502020204030204" pitchFamily="34" charset="0"/>
            </a:endParaRPr>
          </a:p>
          <a:p>
            <a:pPr marL="0" indent="0">
              <a:lnSpc>
                <a:spcPct val="107000"/>
              </a:lnSpc>
              <a:spcBef>
                <a:spcPts val="0"/>
              </a:spcBef>
              <a:buNone/>
            </a:pPr>
            <a:r>
              <a:rPr lang="en-US" sz="1400" dirty="0">
                <a:effectLst/>
                <a:latin typeface="Arial-BoldMT"/>
                <a:ea typeface="Calibri" panose="020F0502020204030204" pitchFamily="34" charset="0"/>
                <a:cs typeface="Arial-BoldMT"/>
              </a:rPr>
              <a:t>EAL q = Max [IEL during the first 40-day period only beginning on the date that the Counter-Party commences activity in ERCOT markets, </a:t>
            </a:r>
            <a:r>
              <a:rPr lang="en-US" sz="1400" dirty="0">
                <a:solidFill>
                  <a:srgbClr val="FF0000"/>
                </a:solidFill>
                <a:effectLst/>
                <a:highlight>
                  <a:srgbClr val="FFFF00"/>
                </a:highlight>
                <a:latin typeface="Arial-BoldMT"/>
                <a:ea typeface="Calibri" panose="020F0502020204030204" pitchFamily="34" charset="0"/>
                <a:cs typeface="Arial-BoldMT"/>
              </a:rPr>
              <a:t>Max{(</a:t>
            </a:r>
            <a:r>
              <a:rPr lang="en-US" sz="1400" dirty="0">
                <a:effectLst/>
                <a:highlight>
                  <a:srgbClr val="FFFF00"/>
                </a:highlight>
                <a:latin typeface="Arial-BoldMT"/>
                <a:ea typeface="Calibri" panose="020F0502020204030204" pitchFamily="34" charset="0"/>
                <a:cs typeface="Arial-BoldMT"/>
              </a:rPr>
              <a:t>RFAF * </a:t>
            </a:r>
            <a:r>
              <a:rPr lang="en-US" sz="1400" strike="sngStrike" dirty="0">
                <a:solidFill>
                  <a:srgbClr val="FF0000"/>
                </a:solidFill>
                <a:effectLst/>
                <a:highlight>
                  <a:srgbClr val="FFFF00"/>
                </a:highlight>
                <a:latin typeface="Arial-BoldMT"/>
                <a:ea typeface="Calibri" panose="020F0502020204030204" pitchFamily="34" charset="0"/>
                <a:cs typeface="Arial-BoldMT"/>
              </a:rPr>
              <a:t>Max {</a:t>
            </a:r>
            <a:r>
              <a:rPr lang="en-US" sz="1400" dirty="0">
                <a:effectLst/>
                <a:highlight>
                  <a:srgbClr val="FFFF00"/>
                </a:highlight>
                <a:latin typeface="Arial-BoldMT"/>
                <a:ea typeface="Calibri" panose="020F0502020204030204" pitchFamily="34" charset="0"/>
                <a:cs typeface="Arial-BoldMT"/>
              </a:rPr>
              <a:t>RTLE</a:t>
            </a:r>
            <a:r>
              <a:rPr lang="en-US" sz="1400" dirty="0">
                <a:solidFill>
                  <a:srgbClr val="FF0000"/>
                </a:solidFill>
                <a:effectLst/>
                <a:highlight>
                  <a:srgbClr val="FFFF00"/>
                </a:highlight>
                <a:latin typeface="Arial-BoldMT"/>
                <a:ea typeface="Calibri" panose="020F0502020204030204" pitchFamily="34" charset="0"/>
                <a:cs typeface="Arial-BoldMT"/>
              </a:rPr>
              <a:t>)</a:t>
            </a:r>
            <a:r>
              <a:rPr lang="en-US" sz="1400" dirty="0">
                <a:effectLst/>
                <a:highlight>
                  <a:srgbClr val="FFFF00"/>
                </a:highlight>
                <a:latin typeface="Arial-BoldMT"/>
                <a:ea typeface="Calibri" panose="020F0502020204030204" pitchFamily="34" charset="0"/>
                <a:cs typeface="Arial-BoldMT"/>
              </a:rPr>
              <a:t> </a:t>
            </a:r>
            <a:r>
              <a:rPr lang="en-US" sz="1400" dirty="0">
                <a:effectLst/>
                <a:latin typeface="Arial-BoldMT"/>
                <a:ea typeface="Calibri" panose="020F0502020204030204" pitchFamily="34" charset="0"/>
                <a:cs typeface="Arial-BoldMT"/>
              </a:rPr>
              <a:t>during the previous </a:t>
            </a:r>
            <a:r>
              <a:rPr lang="en-US" sz="1400" dirty="0" err="1">
                <a:effectLst/>
                <a:latin typeface="Arial-BoldMT"/>
                <a:ea typeface="Calibri" panose="020F0502020204030204" pitchFamily="34" charset="0"/>
                <a:cs typeface="Arial-BoldMT"/>
              </a:rPr>
              <a:t>lrq</a:t>
            </a:r>
            <a:r>
              <a:rPr lang="en-US" sz="1400" dirty="0">
                <a:effectLst/>
                <a:latin typeface="Arial-BoldMT"/>
                <a:ea typeface="Calibri" panose="020F0502020204030204" pitchFamily="34" charset="0"/>
                <a:cs typeface="Arial-BoldMT"/>
              </a:rPr>
              <a:t> days}, RTLF] + DFAF * DALE + Max [RTLCNS, Max {URTA during the previous </a:t>
            </a:r>
            <a:r>
              <a:rPr lang="en-US" sz="1400" dirty="0" err="1">
                <a:effectLst/>
                <a:latin typeface="Arial-BoldMT"/>
                <a:ea typeface="Calibri" panose="020F0502020204030204" pitchFamily="34" charset="0"/>
                <a:cs typeface="Arial-BoldMT"/>
              </a:rPr>
              <a:t>lrq</a:t>
            </a:r>
            <a:r>
              <a:rPr lang="en-US" sz="1400" dirty="0">
                <a:effectLst/>
                <a:latin typeface="Arial-BoldMT"/>
                <a:ea typeface="Calibri" panose="020F0502020204030204" pitchFamily="34" charset="0"/>
                <a:cs typeface="Arial-BoldMT"/>
              </a:rPr>
              <a:t> days}] + OUT + ILE </a:t>
            </a:r>
          </a:p>
          <a:p>
            <a:pPr marL="0" indent="0" algn="ctr">
              <a:lnSpc>
                <a:spcPct val="107000"/>
              </a:lnSpc>
              <a:spcBef>
                <a:spcPts val="0"/>
              </a:spcBef>
              <a:buNone/>
            </a:pPr>
            <a:endParaRPr lang="en-US" sz="1400" dirty="0">
              <a:solidFill>
                <a:srgbClr val="FF0000"/>
              </a:solidFill>
              <a:effectLst/>
              <a:latin typeface="+mj-lt"/>
              <a:ea typeface="Times New Roman" panose="02020603050405020304" pitchFamily="18" charset="0"/>
            </a:endParaRPr>
          </a:p>
          <a:p>
            <a:pPr lvl="1">
              <a:spcBef>
                <a:spcPts val="0"/>
              </a:spcBef>
              <a:buFont typeface="+mj-lt"/>
              <a:buAutoNum type="arabicPeriod"/>
            </a:pPr>
            <a:r>
              <a:rPr lang="en-US" sz="1000" dirty="0">
                <a:effectLst/>
                <a:latin typeface="Calibri" panose="020F0502020204030204" pitchFamily="34" charset="0"/>
                <a:ea typeface="Calibri" panose="020F0502020204030204" pitchFamily="34" charset="0"/>
                <a:cs typeface="Calibri" panose="020F0502020204030204" pitchFamily="34" charset="0"/>
              </a:rPr>
              <a:t>Minimum of 2 days for MCE for load (vs. 1 day for the current framework) </a:t>
            </a:r>
          </a:p>
          <a:p>
            <a:pPr lvl="1">
              <a:spcBef>
                <a:spcPts val="0"/>
              </a:spcBef>
              <a:buFont typeface="+mj-lt"/>
              <a:buAutoNum type="arabicPeriod"/>
            </a:pPr>
            <a:r>
              <a:rPr lang="en-US" sz="1000" dirty="0">
                <a:effectLst/>
                <a:latin typeface="Calibri" panose="020F0502020204030204" pitchFamily="34" charset="0"/>
                <a:ea typeface="Times New Roman" panose="02020603050405020304" pitchFamily="18" charset="0"/>
                <a:cs typeface="Calibri" panose="020F0502020204030204" pitchFamily="34" charset="0"/>
              </a:rPr>
              <a:t>Look-back periods:</a:t>
            </a:r>
            <a:endParaRPr lang="en-US" sz="1000" dirty="0">
              <a:effectLst/>
              <a:latin typeface="Calibri" panose="020F0502020204030204" pitchFamily="34" charset="0"/>
              <a:cs typeface="Calibri" panose="020F0502020204030204" pitchFamily="34" charset="0"/>
            </a:endParaRPr>
          </a:p>
          <a:p>
            <a:pPr marL="1143000" marR="0" lvl="2" indent="-228600">
              <a:spcBef>
                <a:spcPts val="0"/>
              </a:spcBef>
              <a:spcAft>
                <a:spcPts val="0"/>
              </a:spcAft>
              <a:buFont typeface="+mj-lt"/>
              <a:buAutoNum type="alphaLcParenR"/>
              <a:tabLst>
                <a:tab pos="1371600" algn="l"/>
              </a:tabLst>
            </a:pPr>
            <a:r>
              <a:rPr lang="en-US" sz="1000" kern="100" dirty="0">
                <a:effectLst/>
                <a:latin typeface="Calibri" panose="020F0502020204030204" pitchFamily="34" charset="0"/>
                <a:ea typeface="Calibri" panose="020F0502020204030204" pitchFamily="34" charset="0"/>
                <a:cs typeface="Calibri" panose="020F0502020204030204" pitchFamily="34" charset="0"/>
              </a:rPr>
              <a:t>40 days from May 16 through Sep 15 (summer months) and 20 days lookback from Sep 16 through May 15 (non summer months)</a:t>
            </a:r>
          </a:p>
          <a:p>
            <a:pPr marL="1143000" marR="0" lvl="2" indent="-228600">
              <a:spcBef>
                <a:spcPts val="0"/>
              </a:spcBef>
              <a:spcAft>
                <a:spcPts val="0"/>
              </a:spcAft>
              <a:buFont typeface="+mj-lt"/>
              <a:buAutoNum type="alphaLcParenR"/>
              <a:tabLst>
                <a:tab pos="1371600" algn="l"/>
              </a:tabLst>
            </a:pPr>
            <a:r>
              <a:rPr lang="en-US" sz="1000" kern="100" dirty="0">
                <a:effectLst/>
                <a:latin typeface="Calibri" panose="020F0502020204030204" pitchFamily="34" charset="0"/>
                <a:ea typeface="Calibri" panose="020F0502020204030204" pitchFamily="34" charset="0"/>
                <a:cs typeface="Calibri" panose="020F0502020204030204" pitchFamily="34" charset="0"/>
              </a:rPr>
              <a:t>Traders 20 days irrespective of months.</a:t>
            </a:r>
          </a:p>
          <a:p>
            <a:endParaRPr lang="en-US" dirty="0"/>
          </a:p>
        </p:txBody>
      </p:sp>
    </p:spTree>
    <p:extLst>
      <p:ext uri="{BB962C8B-B14F-4D97-AF65-F5344CB8AC3E}">
        <p14:creationId xmlns:p14="http://schemas.microsoft.com/office/powerpoint/2010/main" val="457602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CC6C1-7F73-BA74-3D4E-9AB66AC882EE}"/>
              </a:ext>
            </a:extLst>
          </p:cNvPr>
          <p:cNvSpPr>
            <a:spLocks noGrp="1"/>
          </p:cNvSpPr>
          <p:nvPr>
            <p:ph type="title"/>
          </p:nvPr>
        </p:nvSpPr>
        <p:spPr/>
        <p:txBody>
          <a:bodyPr/>
          <a:lstStyle/>
          <a:p>
            <a:r>
              <a:rPr lang="en-US" dirty="0"/>
              <a:t>Double top or 2</a:t>
            </a:r>
            <a:r>
              <a:rPr lang="en-US" baseline="30000" dirty="0"/>
              <a:t>nd</a:t>
            </a:r>
            <a:r>
              <a:rPr lang="en-US" dirty="0"/>
              <a:t> higher top example - TPEA </a:t>
            </a:r>
          </a:p>
        </p:txBody>
      </p:sp>
      <p:sp>
        <p:nvSpPr>
          <p:cNvPr id="4" name="Slide Number Placeholder 3">
            <a:extLst>
              <a:ext uri="{FF2B5EF4-FFF2-40B4-BE49-F238E27FC236}">
                <a16:creationId xmlns:a16="http://schemas.microsoft.com/office/drawing/2014/main" id="{75277CCF-A63B-D772-2049-8516D3C29EF8}"/>
              </a:ext>
            </a:extLst>
          </p:cNvPr>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13</a:t>
            </a:fld>
            <a:endParaRPr lang="en-US" dirty="0"/>
          </a:p>
        </p:txBody>
      </p:sp>
      <p:sp>
        <p:nvSpPr>
          <p:cNvPr id="5" name="Content Placeholder 2">
            <a:extLst>
              <a:ext uri="{FF2B5EF4-FFF2-40B4-BE49-F238E27FC236}">
                <a16:creationId xmlns:a16="http://schemas.microsoft.com/office/drawing/2014/main" id="{1CD81FFA-5988-7755-B03E-A53C0A0185A7}"/>
              </a:ext>
            </a:extLst>
          </p:cNvPr>
          <p:cNvSpPr>
            <a:spLocks noGrp="1"/>
          </p:cNvSpPr>
          <p:nvPr>
            <p:ph idx="1"/>
          </p:nvPr>
        </p:nvSpPr>
        <p:spPr>
          <a:xfrm>
            <a:off x="1828800" y="723900"/>
            <a:ext cx="8534400" cy="5676900"/>
          </a:xfrm>
        </p:spPr>
        <p:txBody>
          <a:bodyPr/>
          <a:lstStyle/>
          <a:p>
            <a:pPr marL="0" indent="0">
              <a:spcBef>
                <a:spcPts val="0"/>
              </a:spcBef>
              <a:buNone/>
            </a:pPr>
            <a:endParaRPr lang="en-US" sz="1400" b="1" dirty="0">
              <a:latin typeface="Calibri" panose="020F0502020204030204" pitchFamily="34" charset="0"/>
              <a:ea typeface="Times New Roman" panose="02020603050405020304" pitchFamily="18" charset="0"/>
            </a:endParaRPr>
          </a:p>
          <a:p>
            <a:pPr marL="0" indent="0">
              <a:spcBef>
                <a:spcPts val="0"/>
              </a:spcBef>
              <a:buNone/>
            </a:pPr>
            <a:endParaRPr lang="en-US" sz="1400" b="1" dirty="0">
              <a:latin typeface="Calibri" panose="020F0502020204030204" pitchFamily="34" charset="0"/>
              <a:ea typeface="Times New Roman" panose="02020603050405020304" pitchFamily="18" charset="0"/>
            </a:endParaRPr>
          </a:p>
          <a:p>
            <a:pPr marL="0" indent="0">
              <a:spcBef>
                <a:spcPts val="0"/>
              </a:spcBef>
              <a:buNone/>
            </a:pPr>
            <a:endParaRPr lang="en-US" sz="1400" b="1" dirty="0">
              <a:latin typeface="Calibri" panose="020F0502020204030204" pitchFamily="34" charset="0"/>
              <a:ea typeface="Times New Roman" panose="02020603050405020304" pitchFamily="18" charset="0"/>
            </a:endParaRPr>
          </a:p>
        </p:txBody>
      </p:sp>
      <p:pic>
        <p:nvPicPr>
          <p:cNvPr id="6" name="Picture 5">
            <a:extLst>
              <a:ext uri="{FF2B5EF4-FFF2-40B4-BE49-F238E27FC236}">
                <a16:creationId xmlns:a16="http://schemas.microsoft.com/office/drawing/2014/main" id="{A174FE46-EC23-4CE6-9C19-5F19E3D3700F}"/>
              </a:ext>
            </a:extLst>
          </p:cNvPr>
          <p:cNvPicPr>
            <a:picLocks noChangeAspect="1"/>
          </p:cNvPicPr>
          <p:nvPr/>
        </p:nvPicPr>
        <p:blipFill>
          <a:blip r:embed="rId2"/>
          <a:stretch>
            <a:fillRect/>
          </a:stretch>
        </p:blipFill>
        <p:spPr>
          <a:xfrm>
            <a:off x="1636373" y="1690687"/>
            <a:ext cx="6256562" cy="4241699"/>
          </a:xfrm>
          <a:prstGeom prst="rect">
            <a:avLst/>
          </a:prstGeom>
        </p:spPr>
      </p:pic>
      <p:sp>
        <p:nvSpPr>
          <p:cNvPr id="7" name="Content Placeholder 2">
            <a:extLst>
              <a:ext uri="{FF2B5EF4-FFF2-40B4-BE49-F238E27FC236}">
                <a16:creationId xmlns:a16="http://schemas.microsoft.com/office/drawing/2014/main" id="{F2512281-96CE-9EE8-08CE-CE7BB92AEAF0}"/>
              </a:ext>
            </a:extLst>
          </p:cNvPr>
          <p:cNvSpPr txBox="1">
            <a:spLocks/>
          </p:cNvSpPr>
          <p:nvPr/>
        </p:nvSpPr>
        <p:spPr>
          <a:xfrm>
            <a:off x="8305800" y="1753299"/>
            <a:ext cx="2885114" cy="540950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400" b="1" dirty="0">
                <a:latin typeface="Calibri" panose="020F0502020204030204" pitchFamily="34" charset="0"/>
                <a:ea typeface="Times New Roman" panose="02020603050405020304" pitchFamily="18" charset="0"/>
              </a:rPr>
              <a:t>Disadvantage of the current EAL formula:</a:t>
            </a:r>
          </a:p>
          <a:p>
            <a:pPr marL="0" indent="0">
              <a:spcBef>
                <a:spcPts val="0"/>
              </a:spcBef>
              <a:buNone/>
            </a:pPr>
            <a:r>
              <a:rPr lang="en-US" sz="1400" dirty="0">
                <a:latin typeface="Calibri" panose="020F0502020204030204" pitchFamily="34" charset="0"/>
                <a:ea typeface="Times New Roman" panose="02020603050405020304" pitchFamily="18" charset="0"/>
              </a:rPr>
              <a:t>Overcollateralization and the related cost to the marketplace caused by “Double top or higher 2</a:t>
            </a:r>
            <a:r>
              <a:rPr lang="en-US" sz="1400" baseline="30000" dirty="0">
                <a:latin typeface="Calibri" panose="020F0502020204030204" pitchFamily="34" charset="0"/>
                <a:ea typeface="Times New Roman" panose="02020603050405020304" pitchFamily="18" charset="0"/>
              </a:rPr>
              <a:t>nd</a:t>
            </a:r>
            <a:r>
              <a:rPr lang="en-US" sz="1400" dirty="0">
                <a:latin typeface="Calibri" panose="020F0502020204030204" pitchFamily="34" charset="0"/>
                <a:ea typeface="Times New Roman" panose="02020603050405020304" pitchFamily="18" charset="0"/>
              </a:rPr>
              <a:t> top”, which was brought up by a number of market participants. The current EAL/TPEA framework could lead to unreasonably high collateralization (large positive gaps), especially when the high volatility event is followed up by another price surge.  This is due to the current framework applying the forward factor against the highest extrapolated historical exposure.    </a:t>
            </a:r>
          </a:p>
          <a:p>
            <a:pPr marL="0" indent="0">
              <a:spcBef>
                <a:spcPts val="0"/>
              </a:spcBef>
              <a:buNone/>
            </a:pPr>
            <a:endParaRPr lang="en-US" sz="1400" b="1" dirty="0">
              <a:latin typeface="Calibri" panose="020F0502020204030204" pitchFamily="34" charset="0"/>
              <a:ea typeface="Times New Roman" panose="02020603050405020304" pitchFamily="18" charset="0"/>
            </a:endParaRPr>
          </a:p>
          <a:p>
            <a:pPr marL="0" indent="0">
              <a:spcBef>
                <a:spcPts val="0"/>
              </a:spcBef>
              <a:buNone/>
            </a:pPr>
            <a:endParaRPr lang="en-US" sz="1400" b="1" dirty="0">
              <a:latin typeface="Calibri" panose="020F0502020204030204" pitchFamily="34" charset="0"/>
              <a:ea typeface="Times New Roman" panose="02020603050405020304" pitchFamily="18" charset="0"/>
            </a:endParaRPr>
          </a:p>
          <a:p>
            <a:pPr marL="0" indent="0">
              <a:spcBef>
                <a:spcPts val="0"/>
              </a:spcBef>
              <a:buNone/>
            </a:pPr>
            <a:endParaRPr lang="en-US" sz="1400" b="1" dirty="0">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569835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23860-7F53-4966-86CF-75E2176DF76A}"/>
              </a:ext>
            </a:extLst>
          </p:cNvPr>
          <p:cNvSpPr>
            <a:spLocks noGrp="1"/>
          </p:cNvSpPr>
          <p:nvPr>
            <p:ph type="title"/>
          </p:nvPr>
        </p:nvSpPr>
        <p:spPr>
          <a:xfrm>
            <a:off x="1905000" y="243683"/>
            <a:ext cx="8458200" cy="518691"/>
          </a:xfrm>
        </p:spPr>
        <p:txBody>
          <a:bodyPr/>
          <a:lstStyle/>
          <a:p>
            <a:pPr algn="ctr"/>
            <a:r>
              <a:rPr lang="en-US" sz="2000" dirty="0"/>
              <a:t>ERCOT recommendation: S2c</a:t>
            </a:r>
          </a:p>
        </p:txBody>
      </p:sp>
      <p:sp>
        <p:nvSpPr>
          <p:cNvPr id="4" name="Slide Number Placeholder 3">
            <a:extLst>
              <a:ext uri="{FF2B5EF4-FFF2-40B4-BE49-F238E27FC236}">
                <a16:creationId xmlns:a16="http://schemas.microsoft.com/office/drawing/2014/main" id="{17DB2987-2A6C-46E9-A624-4603F6AF7783}"/>
              </a:ext>
            </a:extLst>
          </p:cNvPr>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14</a:t>
            </a:fld>
            <a:endParaRPr lang="en-US" dirty="0"/>
          </a:p>
        </p:txBody>
      </p:sp>
      <p:sp>
        <p:nvSpPr>
          <p:cNvPr id="7" name="Content Placeholder 2">
            <a:extLst>
              <a:ext uri="{FF2B5EF4-FFF2-40B4-BE49-F238E27FC236}">
                <a16:creationId xmlns:a16="http://schemas.microsoft.com/office/drawing/2014/main" id="{5A0835AC-BF0E-4AAB-93DF-8A0DC56B9C1E}"/>
              </a:ext>
            </a:extLst>
          </p:cNvPr>
          <p:cNvSpPr>
            <a:spLocks noGrp="1"/>
          </p:cNvSpPr>
          <p:nvPr>
            <p:ph idx="1"/>
          </p:nvPr>
        </p:nvSpPr>
        <p:spPr>
          <a:xfrm>
            <a:off x="1905000" y="973123"/>
            <a:ext cx="8724900" cy="4411135"/>
          </a:xfrm>
        </p:spPr>
        <p:txBody>
          <a:bodyPr/>
          <a:lstStyle/>
          <a:p>
            <a:pPr marL="0" indent="0">
              <a:lnSpc>
                <a:spcPct val="107000"/>
              </a:lnSpc>
              <a:spcBef>
                <a:spcPts val="0"/>
              </a:spcBef>
              <a:buNone/>
            </a:pPr>
            <a:r>
              <a:rPr lang="en-US" sz="1400" b="1" dirty="0">
                <a:ea typeface="Calibri" panose="020F0502020204030204" pitchFamily="34" charset="0"/>
                <a:cs typeface="Arial-BoldMT"/>
              </a:rPr>
              <a:t>Scenario #2c: Endorsed by CFSG</a:t>
            </a:r>
            <a:endParaRPr lang="en-US" sz="1400" dirty="0">
              <a:ea typeface="Calibri" panose="020F0502020204030204" pitchFamily="34" charset="0"/>
              <a:cs typeface="Arial-BoldMT"/>
            </a:endParaRPr>
          </a:p>
          <a:p>
            <a:pPr marL="0" indent="0" algn="ctr">
              <a:lnSpc>
                <a:spcPct val="107000"/>
              </a:lnSpc>
              <a:spcBef>
                <a:spcPts val="0"/>
              </a:spcBef>
              <a:buNone/>
            </a:pPr>
            <a:endParaRPr lang="en-US" sz="1400" dirty="0">
              <a:solidFill>
                <a:srgbClr val="FF0000"/>
              </a:solidFill>
              <a:ea typeface="Times New Roman" panose="02020603050405020304" pitchFamily="18" charset="0"/>
            </a:endParaRPr>
          </a:p>
          <a:p>
            <a:pPr marL="0" indent="0">
              <a:lnSpc>
                <a:spcPct val="107000"/>
              </a:lnSpc>
              <a:spcBef>
                <a:spcPts val="0"/>
              </a:spcBef>
              <a:buNone/>
            </a:pPr>
            <a:r>
              <a:rPr lang="en-US" sz="1400" dirty="0">
                <a:ea typeface="Times New Roman" panose="02020603050405020304" pitchFamily="18" charset="0"/>
              </a:rPr>
              <a:t>Advantages:</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Solves the overcollateralization issue due to “double top”</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Reduces negative gaps across the board for all MP activity type and all periods analyzed </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Easier to implement vs. S6:  </a:t>
            </a:r>
          </a:p>
          <a:p>
            <a:pPr lvl="2">
              <a:spcBef>
                <a:spcPts val="0"/>
              </a:spcBef>
              <a:buFont typeface="Wingdings" panose="05000000000000000000" pitchFamily="2" charset="2"/>
              <a:buChar char="§"/>
            </a:pPr>
            <a:r>
              <a:rPr lang="en-US" sz="1400" dirty="0">
                <a:ea typeface="Calibri" panose="020F0502020204030204" pitchFamily="34" charset="0"/>
                <a:cs typeface="Calibri" panose="020F0502020204030204" pitchFamily="34" charset="0"/>
              </a:rPr>
              <a:t>Scenario 2c cost estimate – $</a:t>
            </a:r>
          </a:p>
          <a:p>
            <a:pPr lvl="2">
              <a:spcBef>
                <a:spcPts val="0"/>
              </a:spcBef>
              <a:buFont typeface="Wingdings" panose="05000000000000000000" pitchFamily="2" charset="2"/>
              <a:buChar char="§"/>
            </a:pPr>
            <a:r>
              <a:rPr lang="en-US" sz="1400" dirty="0">
                <a:ea typeface="Calibri" panose="020F0502020204030204" pitchFamily="34" charset="0"/>
                <a:cs typeface="Calibri" panose="020F0502020204030204" pitchFamily="34" charset="0"/>
              </a:rPr>
              <a:t>Scenario 6 cost range - $$$$  </a:t>
            </a:r>
          </a:p>
          <a:p>
            <a:pPr marL="0" indent="0">
              <a:lnSpc>
                <a:spcPct val="107000"/>
              </a:lnSpc>
              <a:spcBef>
                <a:spcPts val="0"/>
              </a:spcBef>
              <a:buNone/>
            </a:pPr>
            <a:r>
              <a:rPr lang="en-US" sz="1400" dirty="0">
                <a:ea typeface="Times New Roman" panose="02020603050405020304" pitchFamily="18" charset="0"/>
              </a:rPr>
              <a:t>Disadvantages:</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For some entities and under certain circumstances EAL will lose the sensitivity to futures movements </a:t>
            </a:r>
          </a:p>
          <a:p>
            <a:pPr marL="457200" lvl="1" indent="0">
              <a:spcBef>
                <a:spcPts val="0"/>
              </a:spcBef>
              <a:buNone/>
            </a:pPr>
            <a:endParaRPr lang="en-US" sz="1400" dirty="0">
              <a:ea typeface="Calibri" panose="020F0502020204030204" pitchFamily="34" charset="0"/>
              <a:cs typeface="Calibri" panose="020F0502020204030204" pitchFamily="34" charset="0"/>
            </a:endParaRPr>
          </a:p>
          <a:p>
            <a:pPr lvl="1">
              <a:spcBef>
                <a:spcPts val="0"/>
              </a:spcBef>
              <a:buFont typeface="+mj-lt"/>
              <a:buAutoNum type="arabicPeriod"/>
            </a:pPr>
            <a:endParaRPr lang="en-US" sz="1200" dirty="0">
              <a:ea typeface="Calibri" panose="020F0502020204030204" pitchFamily="34" charset="0"/>
              <a:cs typeface="Calibri" panose="020F0502020204030204" pitchFamily="34" charset="0"/>
            </a:endParaRPr>
          </a:p>
          <a:p>
            <a:pPr lvl="1">
              <a:spcBef>
                <a:spcPts val="0"/>
              </a:spcBef>
              <a:buFont typeface="+mj-lt"/>
              <a:buAutoNum type="arabicPeriod"/>
            </a:pPr>
            <a:endParaRPr lang="en-US" sz="1200" dirty="0">
              <a:ea typeface="Calibri" panose="020F0502020204030204" pitchFamily="34" charset="0"/>
              <a:cs typeface="Calibri" panose="020F0502020204030204" pitchFamily="34" charset="0"/>
            </a:endParaRPr>
          </a:p>
          <a:p>
            <a:pPr marL="457200" lvl="1" indent="0">
              <a:spcBef>
                <a:spcPts val="0"/>
              </a:spcBef>
              <a:buNone/>
            </a:pPr>
            <a:endParaRPr lang="en-US" sz="1200" dirty="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7637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EC8F-2D4F-4A40-B1DE-C737D9B7B006}"/>
              </a:ext>
            </a:extLst>
          </p:cNvPr>
          <p:cNvSpPr>
            <a:spLocks noGrp="1"/>
          </p:cNvSpPr>
          <p:nvPr>
            <p:ph type="title"/>
          </p:nvPr>
        </p:nvSpPr>
        <p:spPr/>
        <p:txBody>
          <a:bodyPr>
            <a:normAutofit fontScale="90000"/>
          </a:bodyPr>
          <a:lstStyle/>
          <a:p>
            <a:pPr algn="ctr"/>
            <a:r>
              <a:rPr lang="en-US" sz="7200" b="1" dirty="0"/>
              <a:t>General Update</a:t>
            </a:r>
            <a:br>
              <a:rPr lang="en-US" sz="4400" b="1" dirty="0"/>
            </a:br>
            <a:endParaRPr lang="en-US" dirty="0"/>
          </a:p>
        </p:txBody>
      </p:sp>
      <p:sp>
        <p:nvSpPr>
          <p:cNvPr id="3" name="Content Placeholder 2">
            <a:extLst>
              <a:ext uri="{FF2B5EF4-FFF2-40B4-BE49-F238E27FC236}">
                <a16:creationId xmlns:a16="http://schemas.microsoft.com/office/drawing/2014/main" id="{3FFE9BD2-307A-4E7D-A5B1-8A2D4D3A467B}"/>
              </a:ext>
            </a:extLst>
          </p:cNvPr>
          <p:cNvSpPr>
            <a:spLocks noGrp="1"/>
          </p:cNvSpPr>
          <p:nvPr>
            <p:ph idx="1"/>
          </p:nvPr>
        </p:nvSpPr>
        <p:spPr>
          <a:xfrm>
            <a:off x="838200" y="1997476"/>
            <a:ext cx="10515600" cy="3710468"/>
          </a:xfrm>
        </p:spPr>
        <p:txBody>
          <a:bodyPr>
            <a:noAutofit/>
          </a:bodyPr>
          <a:lstStyle/>
          <a:p>
            <a:pPr lvl="1">
              <a:spcBef>
                <a:spcPts val="0"/>
              </a:spcBef>
              <a:defRPr/>
            </a:pPr>
            <a:r>
              <a:rPr lang="en-US" sz="3200" dirty="0"/>
              <a:t>Dec 19</a:t>
            </a:r>
            <a:r>
              <a:rPr lang="en-US" sz="3200" baseline="30000" dirty="0"/>
              <a:t>th</a:t>
            </a:r>
            <a:r>
              <a:rPr lang="en-US" sz="3200" dirty="0"/>
              <a:t> and Jan 17</a:t>
            </a:r>
            <a:r>
              <a:rPr lang="en-US" sz="3200" baseline="30000" dirty="0"/>
              <a:t>th</a:t>
            </a:r>
            <a:r>
              <a:rPr lang="en-US" sz="3200" dirty="0"/>
              <a:t> CFSG meetings</a:t>
            </a:r>
            <a:endParaRPr lang="en-US" sz="3200" dirty="0">
              <a:cs typeface="Arial" panose="020B0604020202020204" pitchFamily="34" charset="0"/>
            </a:endParaRPr>
          </a:p>
          <a:p>
            <a:pPr lvl="1">
              <a:spcBef>
                <a:spcPts val="0"/>
              </a:spcBef>
              <a:defRPr/>
            </a:pPr>
            <a:r>
              <a:rPr lang="en-US" sz="3200" dirty="0"/>
              <a:t>Voting matters:</a:t>
            </a:r>
          </a:p>
          <a:p>
            <a:pPr lvl="2">
              <a:spcBef>
                <a:spcPts val="0"/>
              </a:spcBef>
              <a:defRPr/>
            </a:pPr>
            <a:r>
              <a:rPr lang="en-US" sz="2800" dirty="0"/>
              <a:t>Operational NPRRs without credit impacts</a:t>
            </a:r>
          </a:p>
          <a:p>
            <a:pPr lvl="2">
              <a:spcBef>
                <a:spcPts val="0"/>
              </a:spcBef>
              <a:defRPr/>
            </a:pPr>
            <a:r>
              <a:rPr lang="en-US" sz="2800" dirty="0"/>
              <a:t>EAL Change Proposal – CFSG Endorsed</a:t>
            </a:r>
          </a:p>
          <a:p>
            <a:pPr lvl="1">
              <a:spcBef>
                <a:spcPts val="0"/>
              </a:spcBef>
              <a:defRPr/>
            </a:pPr>
            <a:r>
              <a:rPr lang="en-US" sz="3200" dirty="0"/>
              <a:t>Regular credit exposure updates</a:t>
            </a:r>
          </a:p>
        </p:txBody>
      </p:sp>
    </p:spTree>
    <p:extLst>
      <p:ext uri="{BB962C8B-B14F-4D97-AF65-F5344CB8AC3E}">
        <p14:creationId xmlns:p14="http://schemas.microsoft.com/office/powerpoint/2010/main" val="2712649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D3362-1899-4EC3-9D1B-D87355DB9F64}"/>
              </a:ext>
            </a:extLst>
          </p:cNvPr>
          <p:cNvSpPr>
            <a:spLocks noGrp="1"/>
          </p:cNvSpPr>
          <p:nvPr>
            <p:ph type="title"/>
          </p:nvPr>
        </p:nvSpPr>
        <p:spPr>
          <a:xfrm>
            <a:off x="838200" y="365125"/>
            <a:ext cx="10515600" cy="868057"/>
          </a:xfrm>
        </p:spPr>
        <p:txBody>
          <a:bodyPr/>
          <a:lstStyle/>
          <a:p>
            <a:pPr algn="ctr"/>
            <a:r>
              <a:rPr lang="en-US" b="1" dirty="0"/>
              <a:t>NPRR’s Reviewed</a:t>
            </a:r>
          </a:p>
        </p:txBody>
      </p:sp>
      <p:sp>
        <p:nvSpPr>
          <p:cNvPr id="3" name="Content Placeholder 2">
            <a:extLst>
              <a:ext uri="{FF2B5EF4-FFF2-40B4-BE49-F238E27FC236}">
                <a16:creationId xmlns:a16="http://schemas.microsoft.com/office/drawing/2014/main" id="{4E2942D8-46C5-494A-A41B-18E9D3AF7D30}"/>
              </a:ext>
            </a:extLst>
          </p:cNvPr>
          <p:cNvSpPr>
            <a:spLocks noGrp="1"/>
          </p:cNvSpPr>
          <p:nvPr>
            <p:ph idx="1"/>
          </p:nvPr>
        </p:nvSpPr>
        <p:spPr>
          <a:xfrm>
            <a:off x="838200" y="1367406"/>
            <a:ext cx="10515600" cy="4809557"/>
          </a:xfrm>
        </p:spPr>
        <p:txBody>
          <a:bodyPr>
            <a:normAutofit/>
          </a:bodyPr>
          <a:lstStyle/>
          <a:p>
            <a:pPr>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NPRR1251, Updated FFSS Fuel Replacement Costs Recovery Process.  </a:t>
            </a:r>
          </a:p>
          <a:p>
            <a:pPr>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NPRR1257, Limit on Amount of RRS a Resource can Provide Using Primary    Frequency Response.  </a:t>
            </a:r>
          </a:p>
          <a:p>
            <a:pPr>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NPRR1259, Update Section 15 Level Response Language.  </a:t>
            </a:r>
          </a:p>
          <a:p>
            <a:pPr>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NPRR1260, Corrections for CLR Requirements Inadvertently Removed.  </a:t>
            </a:r>
          </a:p>
          <a:p>
            <a:pPr>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NPRR1261, Operational Flexibility for CRR Auction Transaction Limits.  </a:t>
            </a:r>
          </a:p>
          <a:p>
            <a:pPr>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NPRR1241, Firm Fuel Supply Service (FFSS) Availability and Hourly Standby Fee. </a:t>
            </a:r>
            <a:endParaRPr lang="en-US" sz="2000"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0931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38AC-05D9-4176-BBDB-E15B79F14695}"/>
              </a:ext>
            </a:extLst>
          </p:cNvPr>
          <p:cNvSpPr>
            <a:spLocks noGrp="1"/>
          </p:cNvSpPr>
          <p:nvPr>
            <p:ph type="ctrTitle"/>
          </p:nvPr>
        </p:nvSpPr>
        <p:spPr>
          <a:xfrm>
            <a:off x="1023457" y="655639"/>
            <a:ext cx="9644543" cy="735012"/>
          </a:xfrm>
        </p:spPr>
        <p:txBody>
          <a:bodyPr>
            <a:normAutofit/>
          </a:bodyPr>
          <a:lstStyle/>
          <a:p>
            <a:r>
              <a:rPr lang="en-US" sz="3600" b="1" dirty="0">
                <a:latin typeface="+mn-lt"/>
                <a:cs typeface="Times New Roman" panose="02020603050405020304" pitchFamily="18" charset="0"/>
              </a:rPr>
              <a:t>Monthly Highlights: Nov – Dec 2024</a:t>
            </a:r>
            <a:endParaRPr lang="en-US" sz="3600" b="1" dirty="0"/>
          </a:p>
        </p:txBody>
      </p:sp>
      <p:sp>
        <p:nvSpPr>
          <p:cNvPr id="5" name="TextBox 4">
            <a:extLst>
              <a:ext uri="{FF2B5EF4-FFF2-40B4-BE49-F238E27FC236}">
                <a16:creationId xmlns:a16="http://schemas.microsoft.com/office/drawing/2014/main" id="{CDCFF607-9103-4ED4-B8CA-ADCE0DAAEF4F}"/>
              </a:ext>
            </a:extLst>
          </p:cNvPr>
          <p:cNvSpPr txBox="1"/>
          <p:nvPr/>
        </p:nvSpPr>
        <p:spPr>
          <a:xfrm>
            <a:off x="563417" y="1638300"/>
            <a:ext cx="11259127" cy="3724096"/>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2400" dirty="0">
                <a:cs typeface="Times New Roman" panose="02020603050405020304" pitchFamily="18" charset="0"/>
              </a:rPr>
              <a:t>Market-wide average Total Potential Exposure (TPE) increased slightly to $1.76 billion in December 2024</a:t>
            </a:r>
          </a:p>
          <a:p>
            <a:pPr marL="342900" indent="-342900">
              <a:spcAft>
                <a:spcPts val="600"/>
              </a:spcAft>
              <a:buFont typeface="Arial" panose="020B0604020202020204" pitchFamily="34" charset="0"/>
              <a:buChar char="•"/>
            </a:pPr>
            <a:r>
              <a:rPr lang="en-US" sz="2400" dirty="0">
                <a:cs typeface="Times New Roman" panose="02020603050405020304" pitchFamily="18" charset="0"/>
              </a:rPr>
              <a:t>Forward adjustment factors increased at end of December ahead of the January cold front.  Real-time and day-ahead prices remained relatively flat</a:t>
            </a:r>
          </a:p>
          <a:p>
            <a:pPr marL="342900" indent="-342900">
              <a:spcAft>
                <a:spcPts val="600"/>
              </a:spcAft>
              <a:buFont typeface="Arial" panose="020B0604020202020204" pitchFamily="34" charset="0"/>
              <a:buChar char="•"/>
            </a:pPr>
            <a:r>
              <a:rPr lang="en-US" sz="2400" dirty="0">
                <a:cs typeface="Times New Roman" panose="02020603050405020304" pitchFamily="18" charset="0"/>
              </a:rPr>
              <a:t>Discretionary Collateral is defined as Secured Collateral in excess of TPE,CRR Locked ACL and DAM Exposure</a:t>
            </a:r>
          </a:p>
          <a:p>
            <a:pPr marL="342900" indent="-342900">
              <a:spcAft>
                <a:spcPts val="600"/>
              </a:spcAft>
              <a:buFont typeface="Arial" panose="020B0604020202020204" pitchFamily="34" charset="0"/>
              <a:buChar char="•"/>
            </a:pPr>
            <a:r>
              <a:rPr lang="en-US" sz="2400" dirty="0">
                <a:cs typeface="Times New Roman" panose="02020603050405020304" pitchFamily="18" charset="0"/>
              </a:rPr>
              <a:t>Average Discretionary Collateral slightly raised from $ 3.82 billion in October 2024 to $3.98 billion in December 2024</a:t>
            </a:r>
          </a:p>
          <a:p>
            <a:pPr marL="342900" indent="-342900">
              <a:spcAft>
                <a:spcPts val="600"/>
              </a:spcAft>
              <a:buFont typeface="Arial" panose="020B0604020202020204" pitchFamily="34" charset="0"/>
              <a:buChar char="•"/>
            </a:pPr>
            <a:r>
              <a:rPr lang="en-US" sz="2400" dirty="0">
                <a:cs typeface="Times New Roman" panose="02020603050405020304" pitchFamily="18" charset="0"/>
              </a:rPr>
              <a:t>No unusual collateral call activity</a:t>
            </a:r>
          </a:p>
        </p:txBody>
      </p:sp>
    </p:spTree>
    <p:extLst>
      <p:ext uri="{BB962C8B-B14F-4D97-AF65-F5344CB8AC3E}">
        <p14:creationId xmlns:p14="http://schemas.microsoft.com/office/powerpoint/2010/main" val="473303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2AA3-8A92-4E93-826D-4991323BFA0B}"/>
              </a:ext>
            </a:extLst>
          </p:cNvPr>
          <p:cNvSpPr>
            <a:spLocks noGrp="1"/>
          </p:cNvSpPr>
          <p:nvPr>
            <p:ph type="title"/>
          </p:nvPr>
        </p:nvSpPr>
        <p:spPr>
          <a:xfrm>
            <a:off x="177554" y="365125"/>
            <a:ext cx="11736280" cy="549275"/>
          </a:xfrm>
        </p:spPr>
        <p:txBody>
          <a:bodyPr>
            <a:normAutofit/>
          </a:bodyPr>
          <a:lstStyle/>
          <a:p>
            <a:r>
              <a:rPr lang="en-US" sz="2400" b="1" dirty="0"/>
              <a:t>Available Credit by Type Compared to Total Potential Exposure (TPE): December YTD</a:t>
            </a:r>
          </a:p>
        </p:txBody>
      </p:sp>
      <p:pic>
        <p:nvPicPr>
          <p:cNvPr id="5" name="Content Placeholder 4">
            <a:extLst>
              <a:ext uri="{FF2B5EF4-FFF2-40B4-BE49-F238E27FC236}">
                <a16:creationId xmlns:a16="http://schemas.microsoft.com/office/drawing/2014/main" id="{5BB30156-DC6D-9442-406C-08D8E54B40D5}"/>
              </a:ext>
            </a:extLst>
          </p:cNvPr>
          <p:cNvPicPr>
            <a:picLocks noGrp="1" noChangeAspect="1"/>
          </p:cNvPicPr>
          <p:nvPr>
            <p:ph idx="1"/>
          </p:nvPr>
        </p:nvPicPr>
        <p:blipFill>
          <a:blip r:embed="rId2"/>
          <a:stretch>
            <a:fillRect/>
          </a:stretch>
        </p:blipFill>
        <p:spPr>
          <a:xfrm>
            <a:off x="1435092" y="994352"/>
            <a:ext cx="9321816" cy="4351338"/>
          </a:xfrm>
          <a:prstGeom prst="rect">
            <a:avLst/>
          </a:prstGeom>
        </p:spPr>
      </p:pic>
      <p:sp>
        <p:nvSpPr>
          <p:cNvPr id="8" name="TextBox 7">
            <a:extLst>
              <a:ext uri="{FF2B5EF4-FFF2-40B4-BE49-F238E27FC236}">
                <a16:creationId xmlns:a16="http://schemas.microsoft.com/office/drawing/2014/main" id="{516ECFC8-AA70-44EE-BDF1-EA9AD9F28BAE}"/>
              </a:ext>
            </a:extLst>
          </p:cNvPr>
          <p:cNvSpPr txBox="1"/>
          <p:nvPr/>
        </p:nvSpPr>
        <p:spPr>
          <a:xfrm>
            <a:off x="1250977" y="5694083"/>
            <a:ext cx="10150763" cy="738664"/>
          </a:xfrm>
          <a:prstGeom prst="rect">
            <a:avLst/>
          </a:prstGeom>
          <a:noFill/>
        </p:spPr>
        <p:txBody>
          <a:bodyPr wrap="square" rtlCol="0">
            <a:spAutoFit/>
          </a:bodyPr>
          <a:lstStyle/>
          <a:p>
            <a:pPr marL="171450" indent="-171450">
              <a:buFont typeface="Arial" panose="020B0604020202020204" pitchFamily="34" charset="0"/>
              <a:buChar char="•"/>
            </a:pPr>
            <a:r>
              <a:rPr lang="en-US" sz="1200" dirty="0">
                <a:solidFill>
                  <a:srgbClr val="5B6770"/>
                </a:solidFill>
              </a:rPr>
              <a:t>Numbers are as of month-end except for Max TPE</a:t>
            </a:r>
          </a:p>
          <a:p>
            <a:pPr marL="171450" indent="-171450">
              <a:buFont typeface="Arial" panose="020B0604020202020204" pitchFamily="34" charset="0"/>
              <a:buChar char="•"/>
            </a:pPr>
            <a:r>
              <a:rPr lang="en-US" sz="1200" dirty="0">
                <a:solidFill>
                  <a:srgbClr val="5B6770"/>
                </a:solidFill>
              </a:rPr>
              <a:t>Max TPE is the highest TPE for the corresponding month</a:t>
            </a:r>
          </a:p>
          <a:p>
            <a:endParaRPr lang="en-US" dirty="0"/>
          </a:p>
        </p:txBody>
      </p:sp>
    </p:spTree>
    <p:extLst>
      <p:ext uri="{BB962C8B-B14F-4D97-AF65-F5344CB8AC3E}">
        <p14:creationId xmlns:p14="http://schemas.microsoft.com/office/powerpoint/2010/main" val="1744205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63115-A32D-4B9A-B2FF-012E96271313}"/>
              </a:ext>
            </a:extLst>
          </p:cNvPr>
          <p:cNvSpPr>
            <a:spLocks noGrp="1"/>
          </p:cNvSpPr>
          <p:nvPr>
            <p:ph type="title"/>
          </p:nvPr>
        </p:nvSpPr>
        <p:spPr>
          <a:xfrm>
            <a:off x="838199" y="365125"/>
            <a:ext cx="10923166" cy="1325563"/>
          </a:xfrm>
        </p:spPr>
        <p:txBody>
          <a:bodyPr>
            <a:normAutofit/>
          </a:bodyPr>
          <a:lstStyle/>
          <a:p>
            <a:pPr algn="ctr"/>
            <a:r>
              <a:rPr lang="en-US" sz="2800" dirty="0">
                <a:cs typeface="Times New Roman" panose="02020603050405020304" pitchFamily="18" charset="0"/>
              </a:rPr>
              <a:t>Discretionary Collateral November and December 2024</a:t>
            </a:r>
            <a:endParaRPr lang="en-US" sz="2800" dirty="0"/>
          </a:p>
        </p:txBody>
      </p:sp>
      <p:pic>
        <p:nvPicPr>
          <p:cNvPr id="4" name="Picture 3">
            <a:extLst>
              <a:ext uri="{FF2B5EF4-FFF2-40B4-BE49-F238E27FC236}">
                <a16:creationId xmlns:a16="http://schemas.microsoft.com/office/drawing/2014/main" id="{654B9810-0FF7-F46E-6751-091366AD7769}"/>
              </a:ext>
            </a:extLst>
          </p:cNvPr>
          <p:cNvPicPr>
            <a:picLocks noChangeAspect="1"/>
          </p:cNvPicPr>
          <p:nvPr/>
        </p:nvPicPr>
        <p:blipFill>
          <a:blip r:embed="rId2"/>
          <a:stretch>
            <a:fillRect/>
          </a:stretch>
        </p:blipFill>
        <p:spPr>
          <a:xfrm>
            <a:off x="1727200" y="1939636"/>
            <a:ext cx="9774400" cy="3777673"/>
          </a:xfrm>
          <a:prstGeom prst="rect">
            <a:avLst/>
          </a:prstGeom>
        </p:spPr>
      </p:pic>
    </p:spTree>
    <p:extLst>
      <p:ext uri="{BB962C8B-B14F-4D97-AF65-F5344CB8AC3E}">
        <p14:creationId xmlns:p14="http://schemas.microsoft.com/office/powerpoint/2010/main" val="1994485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53CCC-6A3A-0D96-DF93-7C9BFCC002C8}"/>
              </a:ext>
            </a:extLst>
          </p:cNvPr>
          <p:cNvSpPr>
            <a:spLocks noGrp="1"/>
          </p:cNvSpPr>
          <p:nvPr>
            <p:ph type="title"/>
          </p:nvPr>
        </p:nvSpPr>
        <p:spPr/>
        <p:txBody>
          <a:bodyPr/>
          <a:lstStyle/>
          <a:p>
            <a:r>
              <a:rPr lang="en-US" dirty="0"/>
              <a:t>Issuer Credit Limits vs Total LC Amounts Per Issuer: End-December 2024</a:t>
            </a:r>
          </a:p>
        </p:txBody>
      </p:sp>
      <p:pic>
        <p:nvPicPr>
          <p:cNvPr id="6" name="Content Placeholder 5">
            <a:extLst>
              <a:ext uri="{FF2B5EF4-FFF2-40B4-BE49-F238E27FC236}">
                <a16:creationId xmlns:a16="http://schemas.microsoft.com/office/drawing/2014/main" id="{FB56BA36-3C9E-9D49-3916-3CA4D2C2477E}"/>
              </a:ext>
            </a:extLst>
          </p:cNvPr>
          <p:cNvPicPr>
            <a:picLocks noGrp="1" noChangeAspect="1"/>
          </p:cNvPicPr>
          <p:nvPr>
            <p:ph idx="1"/>
          </p:nvPr>
        </p:nvPicPr>
        <p:blipFill>
          <a:blip r:embed="rId2"/>
          <a:stretch>
            <a:fillRect/>
          </a:stretch>
        </p:blipFill>
        <p:spPr>
          <a:xfrm>
            <a:off x="1581150" y="2467769"/>
            <a:ext cx="9029700" cy="3067050"/>
          </a:xfrm>
          <a:prstGeom prst="rect">
            <a:avLst/>
          </a:prstGeom>
        </p:spPr>
      </p:pic>
    </p:spTree>
    <p:extLst>
      <p:ext uri="{BB962C8B-B14F-4D97-AF65-F5344CB8AC3E}">
        <p14:creationId xmlns:p14="http://schemas.microsoft.com/office/powerpoint/2010/main" val="1463771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4" descr="Question marks in a line and one question mark is lit">
            <a:extLst>
              <a:ext uri="{FF2B5EF4-FFF2-40B4-BE49-F238E27FC236}">
                <a16:creationId xmlns:a16="http://schemas.microsoft.com/office/drawing/2014/main" id="{6B2C015A-608E-460E-AEF9-3985F551079A}"/>
              </a:ext>
            </a:extLst>
          </p:cNvPr>
          <p:cNvPicPr>
            <a:picLocks noChangeAspect="1"/>
          </p:cNvPicPr>
          <p:nvPr/>
        </p:nvPicPr>
        <p:blipFill rotWithShape="1">
          <a:blip r:embed="rId2"/>
          <a:srcRect t="1980" r="23298" b="7112"/>
          <a:stretch/>
        </p:blipFill>
        <p:spPr>
          <a:xfrm>
            <a:off x="3523488" y="10"/>
            <a:ext cx="8668512" cy="6857990"/>
          </a:xfrm>
          <a:prstGeom prst="rect">
            <a:avLst/>
          </a:prstGeom>
        </p:spPr>
      </p:pic>
      <p:sp>
        <p:nvSpPr>
          <p:cNvPr id="29" name="Rectangle 2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E6D4A7F-F05A-475E-92CE-D3F0E16C2A51}"/>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dirty="0"/>
              <a:t>Questions?</a:t>
            </a:r>
          </a:p>
        </p:txBody>
      </p:sp>
      <p:sp>
        <p:nvSpPr>
          <p:cNvPr id="30" name="Rectangle 2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7" name="Rectangle 2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3749597"/>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985BD-10CE-7F77-FDBB-433F7B45988E}"/>
              </a:ext>
            </a:extLst>
          </p:cNvPr>
          <p:cNvSpPr>
            <a:spLocks noGrp="1"/>
          </p:cNvSpPr>
          <p:nvPr>
            <p:ph type="title"/>
          </p:nvPr>
        </p:nvSpPr>
        <p:spPr/>
        <p:txBody>
          <a:bodyPr/>
          <a:lstStyle/>
          <a:p>
            <a:r>
              <a:rPr lang="en-US" dirty="0"/>
              <a:t>Appendix</a:t>
            </a:r>
          </a:p>
        </p:txBody>
      </p:sp>
      <p:sp>
        <p:nvSpPr>
          <p:cNvPr id="3" name="Content Placeholder 2">
            <a:extLst>
              <a:ext uri="{FF2B5EF4-FFF2-40B4-BE49-F238E27FC236}">
                <a16:creationId xmlns:a16="http://schemas.microsoft.com/office/drawing/2014/main" id="{B3C3B676-0246-E5FD-F605-5C523DA26654}"/>
              </a:ext>
            </a:extLst>
          </p:cNvPr>
          <p:cNvSpPr>
            <a:spLocks noGrp="1"/>
          </p:cNvSpPr>
          <p:nvPr>
            <p:ph idx="1"/>
          </p:nvPr>
        </p:nvSpPr>
        <p:spPr>
          <a:xfrm>
            <a:off x="755073" y="1825625"/>
            <a:ext cx="10515600" cy="4351338"/>
          </a:xfrm>
        </p:spPr>
        <p:txBody>
          <a:bodyPr/>
          <a:lstStyle/>
          <a:p>
            <a:pPr marL="0" indent="0">
              <a:buNone/>
            </a:pPr>
            <a:r>
              <a:rPr lang="en-US" dirty="0"/>
              <a:t>Additional EAL Materials follow</a:t>
            </a:r>
          </a:p>
        </p:txBody>
      </p:sp>
    </p:spTree>
    <p:extLst>
      <p:ext uri="{BB962C8B-B14F-4D97-AF65-F5344CB8AC3E}">
        <p14:creationId xmlns:p14="http://schemas.microsoft.com/office/powerpoint/2010/main" val="7856165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87ff0d5-859f-4698-9b9b-079befd22fd5}" enabled="1" method="Standard" siteId="{482dc10d-9180-4c99-816e-70ee2557afd5}" removed="0"/>
  <clbl:label id="{f7f7157e-03dd-4df4-a10b-f59d8fe642d0}" enabled="0" method="" siteId="{f7f7157e-03dd-4df4-a10b-f59d8fe642d0}" removed="1"/>
</clbl:labelList>
</file>

<file path=docProps/app.xml><?xml version="1.0" encoding="utf-8"?>
<Properties xmlns="http://schemas.openxmlformats.org/officeDocument/2006/extended-properties" xmlns:vt="http://schemas.openxmlformats.org/officeDocument/2006/docPropsVTypes">
  <TotalTime>2751</TotalTime>
  <Words>990</Words>
  <Application>Microsoft Office PowerPoint</Application>
  <PresentationFormat>Widescreen</PresentationFormat>
  <Paragraphs>93</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Aptos</vt:lpstr>
      <vt:lpstr>Arial</vt:lpstr>
      <vt:lpstr>Arial-BoldMT</vt:lpstr>
      <vt:lpstr>Calibri</vt:lpstr>
      <vt:lpstr>Calibri Light</vt:lpstr>
      <vt:lpstr>Times New Roman</vt:lpstr>
      <vt:lpstr>Wingdings</vt:lpstr>
      <vt:lpstr>Office Theme</vt:lpstr>
      <vt:lpstr>Credit Finance Sub Group Update to the Technical Advisory Committee</vt:lpstr>
      <vt:lpstr>General Update </vt:lpstr>
      <vt:lpstr>NPRR’s Reviewed</vt:lpstr>
      <vt:lpstr>Monthly Highlights: Nov – Dec 2024</vt:lpstr>
      <vt:lpstr>Available Credit by Type Compared to Total Potential Exposure (TPE): December YTD</vt:lpstr>
      <vt:lpstr>Discretionary Collateral November and December 2024</vt:lpstr>
      <vt:lpstr>Issuer Credit Limits vs Total LC Amounts Per Issuer: End-December 2024</vt:lpstr>
      <vt:lpstr>Questions?</vt:lpstr>
      <vt:lpstr>Appendix</vt:lpstr>
      <vt:lpstr>Estimate Aggregate Liability / Collateral req’t</vt:lpstr>
      <vt:lpstr>Estimate Aggregate Liability / Collateral req’t</vt:lpstr>
      <vt:lpstr>Current EAL Formula vs. Proposal(s) </vt:lpstr>
      <vt:lpstr>Double top or 2nd higher top example - TPEA </vt:lpstr>
      <vt:lpstr>ERCOT recommendation: S2c</vt:lpstr>
    </vt:vector>
  </TitlesOfParts>
  <Company>Austin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Another credit calculation adjustment proposal</dc:title>
  <dc:creator>Sager, Brenden</dc:creator>
  <cp:lastModifiedBy>Martin, Loretto</cp:lastModifiedBy>
  <cp:revision>72</cp:revision>
  <dcterms:created xsi:type="dcterms:W3CDTF">2022-08-01T15:23:51Z</dcterms:created>
  <dcterms:modified xsi:type="dcterms:W3CDTF">2025-01-17T20:31:19Z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2024-09-18T20:41:41Z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fb0cf853-2bb6-46bc-b0a5-93f16a1c1c2c</vt:lpwstr>
  </property>
  <property fmtid="{D5CDD505-2E9C-101B-9397-08002B2CF9AE}" pid="8" name="MSIP_Label_7084cbda-52b8-46fb-a7b7-cb5bd465ed85_ContentBits">
    <vt:lpwstr>0</vt:lpwstr>
  </property>
</Properties>
</file>