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7" r:id="rId6"/>
    <p:sldId id="269" r:id="rId7"/>
    <p:sldId id="268" r:id="rId8"/>
    <p:sldId id="27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5" d="100"/>
          <a:sy n="105" d="100"/>
        </p:scale>
        <p:origin x="120" y="15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1611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69724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442470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085602646"/>
              </p:ext>
            </p:extLst>
          </p:nvPr>
        </p:nvGraphicFramePr>
        <p:xfrm>
          <a:off x="152400" y="838200"/>
          <a:ext cx="8839201" cy="4532037"/>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NPRR1246, Energy Storage Resource Terminology Alignment for the Single-Model Era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NPRR1246. ERCOT Staff has reviewed NPRR1246 and believes the market impact for NPRR1246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NPRR1246.</a:t>
                      </a: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 captured by NPRR1246)</a:t>
                      </a: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supports approval of PGRR118. ERCOT Staff has reviewed PGRR118 and believes the market impact for PGRR118 provides clarity and additional transparency for stakeholders on the applicable provisions and requirements associated with ESRs as the market transitions from the combo model to the single model as part of the RTC+B project.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PGRR118.</a:t>
                      </a: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 captured by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NOGRR268. ERCOT Staff has reviewed NOGRR268 and believes the market impact for NOGRR268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NOGRR268.</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932930970"/>
                  </a:ext>
                </a:extLst>
              </a:tr>
              <a:tr h="803312">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 captured by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OBDRR052. ERCOT Staff has reviewed NOGRR268 and believes the market impact for OBDRR052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OBDRR052.</a:t>
                      </a: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NPRR1190, High Dispatch Limit Override Provision for Increased Load Serving Entity Costs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supports approval of NPRR1190. ERCOT Staff has reviewed NPRR1190 and believes the market impact for this NPRR provides QSEs an additional opportunity to recover demonstrable financial losses stemming from an HDL override under certain conditions that previously were not allowed.</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NPRR1190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NPRR1190.</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155537370"/>
              </p:ext>
            </p:extLst>
          </p:nvPr>
        </p:nvGraphicFramePr>
        <p:xfrm>
          <a:off x="152400" y="838200"/>
          <a:ext cx="8839201" cy="5058382"/>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28194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4478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2394009647"/>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NPRR1243, Revision to Requirements for Notice and Release of Protected Information or ECEII to Certain Governmental Authorities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NPRR1243.  ERCOT Staff has reviewed Nodal Protocol Revision Request (NPRR) 1243 and believes that it enhances administrative efficiency by updating and refining pre-disclosure obligations for certain disclosures of Protected Information or ECEII and revising a portion of the list of circumstances in which disclosure is permissible.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NPRR1243.</a:t>
                      </a: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NPRR1250, RPS Mandatory Program Termination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Board/PUCT Directive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NPRR1250.  ERCOT Staff has reviewed Nodal Protocol Revision Request (NPRR) 1250 and believes that it fulfills the Public Utility Commission of Texas’s (PUCT’s) directive to update the Protocols to comply with House Bill 1500 in the retiring of the Renewable Portfolio Standard (RPS) program.</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NPRR1250.</a:t>
                      </a: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NPR1252, Pre-notice for Sharing of Some Information, Addition of Research and Innovation Partner, Clarifying Notice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NPRR1252.  ERCOT Staff has reviewed Nodal Protocol Revision Request (NPRR) 1252 and believes that it improves administrative efficiencies and reduces costs for both ERCOT and Market Participants by permitting the disclosure of Protected Information or ECEII to vendors with appropriate confidentiality agreements without prior notice, and also creates definitions for ERCOT Research and Innovation (R&amp;I) and ERCOT R&amp;I Partners and outlines the notice requirements associated with those R&amp;I Partners.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NPRR1252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NPRR1252.</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NPRR1258, TSP Performance Monitoring Update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NPRR1258. ERCOT Staff has reviewed Nodal Protocol Revision Request (NPRR) 1258 and believes that it provides a positive market impact through general system improvements by removing duplicative language regarding network data naming convention and formatting requirements.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NPRR1258.</a:t>
                      </a:r>
                    </a:p>
                  </a:txBody>
                  <a:tcPr marL="13681" marR="13681" marT="0" marB="0"/>
                </a:tc>
                <a:extLst>
                  <a:ext uri="{0D108BD9-81ED-4DB2-BD59-A6C34878D82A}">
                    <a16:rowId xmlns:a16="http://schemas.microsoft.com/office/drawing/2014/main" val="947670953"/>
                  </a:ext>
                </a:extLst>
              </a:tr>
            </a:tbl>
          </a:graphicData>
        </a:graphic>
      </p:graphicFrame>
    </p:spTree>
    <p:extLst>
      <p:ext uri="{BB962C8B-B14F-4D97-AF65-F5344CB8AC3E}">
        <p14:creationId xmlns:p14="http://schemas.microsoft.com/office/powerpoint/2010/main" val="378283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743650821"/>
              </p:ext>
            </p:extLst>
          </p:nvPr>
        </p:nvGraphicFramePr>
        <p:xfrm>
          <a:off x="152399" y="878950"/>
          <a:ext cx="8839201" cy="500164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2933974">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1676400">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Reason for Revision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405627">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PGRR117, Modeling Deadline for Initial Submission of Resource Registration Data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$360K and $440K (Annual Recurring O&amp;M ) – 2 FTEs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PGRR117.  ERCOT Staff has reviewed PGRR117 and believes the market impact of PGRR117 is it aligns the Planning Guide with subsection (b)(3)(E) to 16 Texas Administrative Code (TAC) § 25.101, Certification Criteria, which requires ERCOT to conduct a biennial assessment of the ERCOT power grid’s reliability and resiliency in extreme weather scenarios and permits ERCOT to recommend transmission projects to address resiliency issues identified in the assessment.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PGRR117.</a:t>
                      </a:r>
                    </a:p>
                  </a:txBody>
                  <a:tcPr marL="13681" marR="13681" marT="0" marB="0"/>
                </a:tc>
                <a:extLst>
                  <a:ext uri="{0D108BD9-81ED-4DB2-BD59-A6C34878D82A}">
                    <a16:rowId xmlns:a16="http://schemas.microsoft.com/office/drawing/2014/main" val="3356351195"/>
                  </a:ext>
                </a:extLst>
              </a:tr>
              <a:tr h="214602">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NOGRR271, Related to NPRR1257, Limit on Amount of RRS a Resource can Provide Using Primary Frequency Response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NPRR1257)</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NOGRR271.  ERCOT Staff has reviewed NOGRR271 and believes the market impact for NOGRR271, along with NPRR1257, applies a reasonable limit on the amount of RRS from Primary Frequency Response that is provided by an individual Resource to address the risk of common mode failure, in line with recommendations from GE </a:t>
                      </a:r>
                      <a:r>
                        <a:rPr lang="en-US" sz="800" dirty="0" err="1">
                          <a:effectLst/>
                          <a:latin typeface="Calibri" panose="020F0502020204030204" pitchFamily="34" charset="0"/>
                          <a:ea typeface="Calibri" panose="020F0502020204030204" pitchFamily="34" charset="0"/>
                          <a:cs typeface="Calibri" panose="020F0502020204030204" pitchFamily="34" charset="0"/>
                        </a:rPr>
                        <a:t>Vernova</a:t>
                      </a:r>
                      <a:r>
                        <a:rPr lang="en-US" sz="800" dirty="0">
                          <a:effectLst/>
                          <a:latin typeface="Calibri" panose="020F0502020204030204" pitchFamily="34" charset="0"/>
                          <a:ea typeface="Calibri" panose="020F0502020204030204" pitchFamily="34" charset="0"/>
                          <a:cs typeface="Calibri" panose="020F0502020204030204" pitchFamily="34" charset="0"/>
                        </a:rPr>
                        <a: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NOGRR271.</a:t>
                      </a:r>
                    </a:p>
                  </a:txBody>
                  <a:tcPr marL="13681" marR="13681" marT="0" marB="0"/>
                </a:tc>
                <a:extLst>
                  <a:ext uri="{0D108BD9-81ED-4DB2-BD59-A6C34878D82A}">
                    <a16:rowId xmlns:a16="http://schemas.microsoft.com/office/drawing/2014/main" val="359720822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NPRR1251, Updated FFSS Fuel Replacement Costs Recovery Process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NPRR1251. ERCOT Staff has reviewed NPRR1251 and believes the market impact for NPRR1251 improves the restocking process and enables a more expeditious restoration of available capacity in instances where FFSSRs are able to restock reserved fuel from existing inventories.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NPRR1251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NPRR1251.</a:t>
                      </a:r>
                    </a:p>
                  </a:txBody>
                  <a:tcPr marL="13681" marR="13681" marT="0" marB="0"/>
                </a:tc>
                <a:extLst>
                  <a:ext uri="{0D108BD9-81ED-4DB2-BD59-A6C34878D82A}">
                    <a16:rowId xmlns:a16="http://schemas.microsoft.com/office/drawing/2014/main" val="760592681"/>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NPRR1253, Incorporate ESR Charging Load Information into ICCP</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$50K and $70K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does not support approval of NPRR1253. ERCOT Staff has reviewed NPRR1253 and as explained in the 1/14/25 ERCOT comments, the design changes for Real-Time Co-optimization plus Batteries (“RTC+B”) will eliminate the need for this NPRR upon implementation in December 2025; however, ERCOT is unable to implement the NPRR1253 changes for the Summer 2025 period without jeopardizing RTC+B efforts due to resource constraints.  As shown in the 1/14/25 Impact Analysis, the new reporting requirements impact the same systems and development teams that are being used for RTC+B market trials that begin in May 2025.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NPRR1253.</a:t>
                      </a:r>
                    </a:p>
                  </a:txBody>
                  <a:tcPr marL="13681" marR="13681" marT="0" marB="0"/>
                </a:tc>
                <a:extLst>
                  <a:ext uri="{0D108BD9-81ED-4DB2-BD59-A6C34878D82A}">
                    <a16:rowId xmlns:a16="http://schemas.microsoft.com/office/drawing/2014/main" val="1653602150"/>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NPRR1257, Limit on Amount of RRS a Resource can Provide Using Primary Frequency Response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Less than $10K (O&amp;M)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NPRR1257. ERCOT Staff has reviewed NPRR1257 and believes the market impact for NPRR1257 applies a reasonable limit on the amount of RRS from Primary Frequency Response that is provided by an individual Resource to address the risk of common mode failure, in line with recommendations from GE </a:t>
                      </a:r>
                      <a:r>
                        <a:rPr lang="en-US" sz="800" dirty="0" err="1">
                          <a:effectLst/>
                          <a:latin typeface="Calibri" panose="020F0502020204030204" pitchFamily="34" charset="0"/>
                          <a:ea typeface="Calibri" panose="020F0502020204030204" pitchFamily="34" charset="0"/>
                          <a:cs typeface="Calibri" panose="020F0502020204030204" pitchFamily="34" charset="0"/>
                        </a:rPr>
                        <a:t>Vernova</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NPRR1257.</a:t>
                      </a:r>
                    </a:p>
                  </a:txBody>
                  <a:tcPr marL="13681" marR="13681" marT="0" marB="0"/>
                </a:tc>
                <a:extLst>
                  <a:ext uri="{0D108BD9-81ED-4DB2-BD59-A6C34878D82A}">
                    <a16:rowId xmlns:a16="http://schemas.microsoft.com/office/drawing/2014/main" val="342316538"/>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268133988"/>
              </p:ext>
            </p:extLst>
          </p:nvPr>
        </p:nvGraphicFramePr>
        <p:xfrm>
          <a:off x="152399" y="914400"/>
          <a:ext cx="8839201" cy="344220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2933974">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1676400">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Reason for Revision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NPRR1259, Update Section 15 Level Response Language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NPRR1259.  ERCOT Staff has reviewed Nodal Protocol Revision Request (NPRR) 1259 and believes that it provides process improvements by clarifying that retail transaction response timing requirements will not include the duration of a planned and approved ERCOT retail system outage.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NPRR1259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NPRR1259.</a:t>
                      </a:r>
                    </a:p>
                  </a:txBody>
                  <a:tcPr marL="13681" marR="13681" marT="0" marB="0"/>
                </a:tc>
                <a:extLst>
                  <a:ext uri="{0D108BD9-81ED-4DB2-BD59-A6C34878D82A}">
                    <a16:rowId xmlns:a16="http://schemas.microsoft.com/office/drawing/2014/main" val="1717025942"/>
                  </a:ext>
                </a:extLst>
              </a:tr>
              <a:tr h="46377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NPRR1260, Corrections for CLR Requirements Inadvertently Removed</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NPRR1260. ERCOT Staff has reviewed NPRR1260 and believes the market impact for NPRR1260 realigns Protocols with the existing requirements in place for CLRs which were inadvertently removed by NPRR863.</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NPRR1260.</a:t>
                      </a:r>
                    </a:p>
                  </a:txBody>
                  <a:tcPr marL="13681" marR="13681" marT="0" marB="0"/>
                </a:tc>
                <a:extLst>
                  <a:ext uri="{0D108BD9-81ED-4DB2-BD59-A6C34878D82A}">
                    <a16:rowId xmlns:a16="http://schemas.microsoft.com/office/drawing/2014/main" val="3173745225"/>
                  </a:ext>
                </a:extLst>
              </a:tr>
              <a:tr h="448917">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NPRR1261, Operational Flexibility for CRR Auction Transaction Limits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NPRR1261. ERCOT Staff has reviewed NPRR1261 and believes the market impact for NPRR1261 enables operational flexibility for ERCOT to ensure the maximum number of transactions are made available within each CRR Auction while targeting to avoid performance issues and/or minimizing Transaction Adjustment Periods.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NPRR1261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supports NPRR1261.</a:t>
                      </a:r>
                    </a:p>
                  </a:txBody>
                  <a:tcPr marL="13681" marR="13681" marT="0" marB="0"/>
                </a:tc>
                <a:extLst>
                  <a:ext uri="{0D108BD9-81ED-4DB2-BD59-A6C34878D82A}">
                    <a16:rowId xmlns:a16="http://schemas.microsoft.com/office/drawing/2014/main" val="3533516408"/>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SCR828, Increase the Number of Resource Certificates Permitted for an Email Domain in RIOO</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$50K and $70K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SCR828. ERCOT Staff has reviewed SCR828 and believes the market impact of increasing the number of Resource certificates permitted for an email domain within RIOO will improve efficiency by allowing Market Participants with larger portfolios to have comprehensive visibility in RIOO and support the timely submission of data.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SCR828.</a:t>
                      </a:r>
                    </a:p>
                  </a:txBody>
                  <a:tcPr marL="13681" marR="13681" marT="0" marB="0"/>
                </a:tc>
                <a:extLst>
                  <a:ext uri="{0D108BD9-81ED-4DB2-BD59-A6C34878D82A}">
                    <a16:rowId xmlns:a16="http://schemas.microsoft.com/office/drawing/2014/main" val="1409969419"/>
                  </a:ext>
                </a:extLst>
              </a:tr>
            </a:tbl>
          </a:graphicData>
        </a:graphic>
      </p:graphicFrame>
    </p:spTree>
    <p:extLst>
      <p:ext uri="{BB962C8B-B14F-4D97-AF65-F5344CB8AC3E}">
        <p14:creationId xmlns:p14="http://schemas.microsoft.com/office/powerpoint/2010/main" val="241462235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8921</TotalTime>
  <Words>2162</Words>
  <Application>Microsoft Office PowerPoint</Application>
  <PresentationFormat>On-screen Show (4:3)</PresentationFormat>
  <Paragraphs>150</Paragraphs>
  <Slides>4</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Revision Request Summary for 1/22/25 TAC</vt:lpstr>
      <vt:lpstr>Revision Request Summary for 1/22/25 TAC</vt:lpstr>
      <vt:lpstr>Revision Request Summary for 1/22/25 TAC</vt:lpstr>
      <vt:lpstr>Revision Request Summary for 1/22/25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97</cp:revision>
  <cp:lastPrinted>2016-01-21T20:53:15Z</cp:lastPrinted>
  <dcterms:created xsi:type="dcterms:W3CDTF">2016-01-21T15:20:31Z</dcterms:created>
  <dcterms:modified xsi:type="dcterms:W3CDTF">2025-01-22T05:14:30Z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