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4"/>
  </p:notesMasterIdLst>
  <p:handoutMasterIdLst>
    <p:handoutMasterId r:id="rId25"/>
  </p:handoutMasterIdLst>
  <p:sldIdLst>
    <p:sldId id="260" r:id="rId6"/>
    <p:sldId id="257" r:id="rId7"/>
    <p:sldId id="302" r:id="rId8"/>
    <p:sldId id="285" r:id="rId9"/>
    <p:sldId id="261" r:id="rId10"/>
    <p:sldId id="300" r:id="rId11"/>
    <p:sldId id="299" r:id="rId12"/>
    <p:sldId id="296" r:id="rId13"/>
    <p:sldId id="297" r:id="rId14"/>
    <p:sldId id="276" r:id="rId15"/>
    <p:sldId id="287" r:id="rId16"/>
    <p:sldId id="283" r:id="rId17"/>
    <p:sldId id="298" r:id="rId18"/>
    <p:sldId id="289" r:id="rId19"/>
    <p:sldId id="293" r:id="rId20"/>
    <p:sldId id="292" r:id="rId21"/>
    <p:sldId id="281" r:id="rId22"/>
    <p:sldId id="282" r:id="rId2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9F02122-73B8-7571-F3DE-0DC353D82440}" name="Carswell, Cory" initials="CC" userId="S::Cory.Carswell@ercot.com::c63747d5-e4be-47e4-a834-0d38b13ff3ae" providerId="AD"/>
  <p188:author id="{3A28CD78-C3BD-553F-EDD2-06EF5A4564FC}" name="Skiles, Matthew" initials="SM" userId="S::matthew.skiles@ercot.com::bb9b5f1e-7301-452e-a4f0-46a9b1f017c7" providerId="AD"/>
  <p188:author id="{F4903CAB-6235-07EF-21BE-386ECE4FC92E}" name="Skiles, Matthew" initials="MS" userId="S::Matthew.Skiles@ercot.com::bb9b5f1e-7301-452e-a4f0-46a9b1f017c7" providerId="AD"/>
  <p188:author id="{6B37E3C9-22D4-6B4E-DFF8-857158FA6333}" name="Carswell, Cory" initials="CC" userId="S::cory.carswell@ercot.com::c63747d5-e4be-47e4-a834-0d38b13ff3ae" providerId="AD"/>
  <p188:author id="{47B1B2D5-CBCE-C9A6-CDCE-5D057DF5C4EF}" name="Kersulis, Jonas" initials="KJ" userId="S::Jonas.Kersulis@ercot.com::38ec2a83-12fc-4093-8e16-3ee53b6e0485" providerId="AD"/>
  <p188:author id="{A9D76DD9-9A99-1096-2E66-173483C9F738}" name="King, Ryan" initials="RK" userId="S::Ryan.King@ercot.com::397dfbf6-562d-4090-9673-fd056153c159" providerId="AD"/>
  <p188:author id="{BDCE6EE9-1CA1-56CE-18BB-03C57A759C57}" name="Dave Maggio" initials="DJM" userId="Dave Maggio"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aggio, Dave" initials="MD" lastIdx="4" clrIdx="0">
    <p:extLst>
      <p:ext uri="{19B8F6BF-5375-455C-9EA6-DF929625EA0E}">
        <p15:presenceInfo xmlns:p15="http://schemas.microsoft.com/office/powerpoint/2012/main" userId="S-1-5-21-639947351-343809578-3807592339-4753" providerId="AD"/>
      </p:ext>
    </p:extLst>
  </p:cmAuthor>
  <p:cmAuthor id="2" name="Townsend, Aaron" initials="TA" lastIdx="32" clrIdx="1">
    <p:extLst>
      <p:ext uri="{19B8F6BF-5375-455C-9EA6-DF929625EA0E}">
        <p15:presenceInfo xmlns:p15="http://schemas.microsoft.com/office/powerpoint/2012/main" userId="S-1-5-21-639947351-343809578-3807592339-53395" providerId="AD"/>
      </p:ext>
    </p:extLst>
  </p:cmAuthor>
  <p:cmAuthor id="3" name="Holt, Blake" initials="HB" lastIdx="30" clrIdx="2">
    <p:extLst>
      <p:ext uri="{19B8F6BF-5375-455C-9EA6-DF929625EA0E}">
        <p15:presenceInfo xmlns:p15="http://schemas.microsoft.com/office/powerpoint/2012/main" userId="S-1-5-21-639947351-343809578-3807592339-31793" providerId="AD"/>
      </p:ext>
    </p:extLst>
  </p:cmAuthor>
  <p:cmAuthor id="4" name="Kersulis, Jonas" initials="KJ" lastIdx="1" clrIdx="3">
    <p:extLst>
      <p:ext uri="{19B8F6BF-5375-455C-9EA6-DF929625EA0E}">
        <p15:presenceInfo xmlns:p15="http://schemas.microsoft.com/office/powerpoint/2012/main" userId="S::Jonas.Kersulis@ercot.com::38ec2a83-12fc-4093-8e16-3ee53b6e0485" providerId="AD"/>
      </p:ext>
    </p:extLst>
  </p:cmAuthor>
  <p:cmAuthor id="5" name="djm" initials="djm" lastIdx="1" clrIdx="4">
    <p:extLst>
      <p:ext uri="{19B8F6BF-5375-455C-9EA6-DF929625EA0E}">
        <p15:presenceInfo xmlns:p15="http://schemas.microsoft.com/office/powerpoint/2012/main" userId="dj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6770"/>
    <a:srgbClr val="00AEC7"/>
    <a:srgbClr val="727F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3F0B14-8EAD-48DA-B420-3F2E6A861179}" v="20" dt="2025-01-21T22:20:15.620"/>
    <p1510:client id="{9408E686-096A-4E8F-9081-E39D32B83385}" v="1" dt="2025-01-22T13:28:36.901"/>
    <p1510:client id="{F29CC7AF-1C66-4CEE-A05A-7BE450E78413}" v="67" dt="2025-01-22T03:18:27.610"/>
    <p1510:client id="{F7551395-C8BD-BB82-836A-6080676863B1}" v="372" dt="2025-01-21T21:10:03.5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1180" y="52"/>
      </p:cViewPr>
      <p:guideLst>
        <p:guide orient="horz" pos="216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32"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1/22/2025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1/22/2025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1349404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866753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13</a:t>
            </a:fld>
            <a:endParaRPr lang="en-US"/>
          </a:p>
        </p:txBody>
      </p:sp>
    </p:spTree>
    <p:extLst>
      <p:ext uri="{BB962C8B-B14F-4D97-AF65-F5344CB8AC3E}">
        <p14:creationId xmlns:p14="http://schemas.microsoft.com/office/powerpoint/2010/main" val="13520300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14</a:t>
            </a:fld>
            <a:endParaRPr lang="en-US"/>
          </a:p>
        </p:txBody>
      </p:sp>
    </p:spTree>
    <p:extLst>
      <p:ext uri="{BB962C8B-B14F-4D97-AF65-F5344CB8AC3E}">
        <p14:creationId xmlns:p14="http://schemas.microsoft.com/office/powerpoint/2010/main" val="353530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16</a:t>
            </a:fld>
            <a:endParaRPr lang="en-US"/>
          </a:p>
        </p:txBody>
      </p:sp>
    </p:spTree>
    <p:extLst>
      <p:ext uri="{BB962C8B-B14F-4D97-AF65-F5344CB8AC3E}">
        <p14:creationId xmlns:p14="http://schemas.microsoft.com/office/powerpoint/2010/main" val="18074392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17</a:t>
            </a:fld>
            <a:endParaRPr lang="en-US"/>
          </a:p>
        </p:txBody>
      </p:sp>
    </p:spTree>
    <p:extLst>
      <p:ext uri="{BB962C8B-B14F-4D97-AF65-F5344CB8AC3E}">
        <p14:creationId xmlns:p14="http://schemas.microsoft.com/office/powerpoint/2010/main" val="12178034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18</a:t>
            </a:fld>
            <a:endParaRPr lang="en-US"/>
          </a:p>
        </p:txBody>
      </p:sp>
    </p:spTree>
    <p:extLst>
      <p:ext uri="{BB962C8B-B14F-4D97-AF65-F5344CB8AC3E}">
        <p14:creationId xmlns:p14="http://schemas.microsoft.com/office/powerpoint/2010/main" val="2352308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035808-8499-89D9-F6EF-B15A4E9397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053936-54F0-F36D-3191-BBE1B161F9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53BD43-06D9-92F7-8318-4E091EAD5FA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7F93F28-BF2D-334B-8FD5-4EF630B66C12}"/>
              </a:ext>
            </a:extLst>
          </p:cNvPr>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7687068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1381908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22068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765838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966710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18851398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3912166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558441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1212311" cy="246221"/>
          </a:xfrm>
          <a:prstGeom prst="rect">
            <a:avLst/>
          </a:prstGeom>
          <a:noFill/>
        </p:spPr>
        <p:txBody>
          <a:bodyPr wrap="square" rtlCol="0">
            <a:spAutoFit/>
          </a:bodyPr>
          <a:lstStyle/>
          <a:p>
            <a:pPr algn="l"/>
            <a:r>
              <a:rPr lang="en-US" sz="1000" b="0" baseline="0">
                <a:solidFill>
                  <a:schemeClr val="tx1"/>
                </a:solidFill>
              </a:rPr>
              <a:t>ERCOT Public</a:t>
            </a:r>
            <a:endParaRPr lang="en-US" sz="1000" b="0">
              <a:solidFill>
                <a:schemeClr val="tx1"/>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1828800"/>
            <a:ext cx="5181600" cy="3570208"/>
          </a:xfrm>
          <a:prstGeom prst="rect">
            <a:avLst/>
          </a:prstGeom>
          <a:noFill/>
        </p:spPr>
        <p:txBody>
          <a:bodyPr wrap="square" lIns="91440" tIns="45720" rIns="91440" bIns="45720" rtlCol="0" anchor="t">
            <a:spAutoFit/>
          </a:bodyPr>
          <a:lstStyle/>
          <a:p>
            <a:r>
              <a:rPr lang="en-US" sz="2000" b="1">
                <a:solidFill>
                  <a:schemeClr val="tx2"/>
                </a:solidFill>
              </a:rPr>
              <a:t>Annual Review of the Market Impacts of Reliability Unit Commitments</a:t>
            </a:r>
          </a:p>
          <a:p>
            <a:endParaRPr lang="en-US" sz="2000" b="1"/>
          </a:p>
          <a:p>
            <a:r>
              <a:rPr lang="en-US" sz="2000" b="1">
                <a:solidFill>
                  <a:schemeClr val="tx2"/>
                </a:solidFill>
              </a:rPr>
              <a:t>Analysis of 2024</a:t>
            </a:r>
            <a:endParaRPr lang="en-US" sz="2000" b="1">
              <a:solidFill>
                <a:schemeClr val="tx2"/>
              </a:solidFill>
              <a:cs typeface="Arial"/>
            </a:endParaRPr>
          </a:p>
          <a:p>
            <a:endParaRPr lang="en-US" sz="2000"/>
          </a:p>
          <a:p>
            <a:r>
              <a:rPr lang="en-US" i="1">
                <a:solidFill>
                  <a:schemeClr val="tx2"/>
                </a:solidFill>
              </a:rPr>
              <a:t>Ryan King</a:t>
            </a:r>
            <a:endParaRPr lang="en-US">
              <a:solidFill>
                <a:schemeClr val="tx2"/>
              </a:solidFill>
            </a:endParaRPr>
          </a:p>
          <a:p>
            <a:r>
              <a:rPr lang="en-US" i="1">
                <a:solidFill>
                  <a:schemeClr val="tx2"/>
                </a:solidFill>
                <a:cs typeface="Arial"/>
              </a:rPr>
              <a:t>Manager, Market Design</a:t>
            </a:r>
          </a:p>
          <a:p>
            <a:endParaRPr lang="en-US">
              <a:solidFill>
                <a:schemeClr val="tx2"/>
              </a:solidFill>
            </a:endParaRPr>
          </a:p>
          <a:p>
            <a:r>
              <a:rPr lang="en-US">
                <a:solidFill>
                  <a:schemeClr val="tx2"/>
                </a:solidFill>
              </a:rPr>
              <a:t>TAC</a:t>
            </a:r>
            <a:endParaRPr lang="en-US">
              <a:solidFill>
                <a:schemeClr val="tx2"/>
              </a:solidFill>
              <a:cs typeface="Arial"/>
            </a:endParaRPr>
          </a:p>
          <a:p>
            <a:r>
              <a:rPr lang="en-US">
                <a:solidFill>
                  <a:schemeClr val="tx2"/>
                </a:solidFill>
              </a:rPr>
              <a:t>January 22, 2025</a:t>
            </a:r>
            <a:endParaRPr lang="en-US">
              <a:solidFill>
                <a:schemeClr val="tx2"/>
              </a:solidFill>
              <a:cs typeface="Arial"/>
            </a:endParaRPr>
          </a:p>
          <a:p>
            <a:endParaRPr lang="en-US">
              <a:solidFill>
                <a:schemeClr val="tx2"/>
              </a:solidFill>
            </a:endParaRPr>
          </a:p>
          <a:p>
            <a:r>
              <a:rPr lang="en-US">
                <a:solidFill>
                  <a:schemeClr val="tx2"/>
                </a:solidFill>
              </a:rPr>
              <a:t>ERCOT Public</a:t>
            </a:r>
            <a:endParaRPr lang="en-US">
              <a:solidFill>
                <a:schemeClr val="tx2"/>
              </a:solidFill>
              <a:cs typeface="Arial"/>
            </a:endParaRP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a:t>RUC-Effective Resource Dispatch above LDL</a:t>
            </a:r>
            <a:endParaRPr lang="en-US" sz="2400" b="1">
              <a:solidFill>
                <a:schemeClr val="accent1"/>
              </a:solidFill>
            </a:endParaRPr>
          </a:p>
        </p:txBody>
      </p:sp>
      <p:sp>
        <p:nvSpPr>
          <p:cNvPr id="3" name="Content Placeholder 2"/>
          <p:cNvSpPr>
            <a:spLocks noGrp="1"/>
          </p:cNvSpPr>
          <p:nvPr>
            <p:ph idx="1"/>
          </p:nvPr>
        </p:nvSpPr>
        <p:spPr>
          <a:xfrm>
            <a:off x="371475" y="1143000"/>
            <a:ext cx="8315326" cy="4953000"/>
          </a:xfrm>
        </p:spPr>
        <p:txBody>
          <a:bodyPr/>
          <a:lstStyle/>
          <a:p>
            <a:r>
              <a:rPr lang="en-US" sz="1900">
                <a:solidFill>
                  <a:schemeClr val="tx2"/>
                </a:solidFill>
              </a:rPr>
              <a:t>When Resources did not successfully opt out, there were 143.4 Resource-hours when the Resource was dispatched above its LDL.</a:t>
            </a:r>
          </a:p>
          <a:p>
            <a:pPr lvl="1"/>
            <a:r>
              <a:rPr lang="en-US" sz="1700">
                <a:solidFill>
                  <a:schemeClr val="tx2"/>
                </a:solidFill>
              </a:rPr>
              <a:t>For 58.2 of these Resource-hours, the LMP for the RUC-instructed Resource was above the RUC offer floor.</a:t>
            </a:r>
          </a:p>
          <a:p>
            <a:pPr lvl="1"/>
            <a:endParaRPr lang="en-US" sz="1700">
              <a:solidFill>
                <a:schemeClr val="tx2"/>
              </a:solidFill>
              <a:highlight>
                <a:srgbClr val="FFFF00"/>
              </a:highlight>
            </a:endParaRPr>
          </a:p>
          <a:p>
            <a:pPr lvl="1"/>
            <a:r>
              <a:rPr lang="en-US" sz="1700">
                <a:solidFill>
                  <a:schemeClr val="tx2"/>
                </a:solidFill>
              </a:rPr>
              <a:t>For 85.3 of these Resource-hours, the LMP for the RUC-instructed Resource was below the RUC offer floor.</a:t>
            </a:r>
          </a:p>
          <a:p>
            <a:pPr lvl="2"/>
            <a:r>
              <a:rPr lang="en-US" sz="1600">
                <a:solidFill>
                  <a:schemeClr val="tx2"/>
                </a:solidFill>
              </a:rPr>
              <a:t>For 83.9 of these Resource-hours, the RUC-instructed Resource was mitigated.</a:t>
            </a:r>
          </a:p>
          <a:p>
            <a:pPr lvl="2"/>
            <a:r>
              <a:rPr lang="en-US" sz="1600">
                <a:solidFill>
                  <a:schemeClr val="tx2"/>
                </a:solidFill>
              </a:rPr>
              <a:t>There were 23.1 Resource-hours associated with a RUC for additional capacity.</a:t>
            </a:r>
          </a:p>
          <a:p>
            <a:pPr lvl="2"/>
            <a:r>
              <a:rPr lang="en-US" sz="1600">
                <a:solidFill>
                  <a:schemeClr val="tx2"/>
                </a:solidFill>
              </a:rPr>
              <a:t>There were no Resource-hours for which a non-mitigated RUC-instructed Resource was DAM-committed. (Hours meeting these criteria are treated as a RUC opt out.)</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13294210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Reliability Deployment Price Adder</a:t>
            </a: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graphicFrame>
        <p:nvGraphicFramePr>
          <p:cNvPr id="7" name="Table 6">
            <a:extLst>
              <a:ext uri="{FF2B5EF4-FFF2-40B4-BE49-F238E27FC236}">
                <a16:creationId xmlns:a16="http://schemas.microsoft.com/office/drawing/2014/main" id="{73995BE5-A697-D697-AAD1-FCF089361A18}"/>
              </a:ext>
            </a:extLst>
          </p:cNvPr>
          <p:cNvGraphicFramePr>
            <a:graphicFrameLocks noGrp="1"/>
          </p:cNvGraphicFramePr>
          <p:nvPr>
            <p:extLst>
              <p:ext uri="{D42A27DB-BD31-4B8C-83A1-F6EECF244321}">
                <p14:modId xmlns:p14="http://schemas.microsoft.com/office/powerpoint/2010/main" val="3754703392"/>
              </p:ext>
            </p:extLst>
          </p:nvPr>
        </p:nvGraphicFramePr>
        <p:xfrm>
          <a:off x="5713841" y="828293"/>
          <a:ext cx="3200400" cy="4630382"/>
        </p:xfrm>
        <a:graphic>
          <a:graphicData uri="http://schemas.openxmlformats.org/drawingml/2006/table">
            <a:tbl>
              <a:tblPr/>
              <a:tblGrid>
                <a:gridCol w="887963">
                  <a:extLst>
                    <a:ext uri="{9D8B030D-6E8A-4147-A177-3AD203B41FA5}">
                      <a16:colId xmlns:a16="http://schemas.microsoft.com/office/drawing/2014/main" val="3205628893"/>
                    </a:ext>
                  </a:extLst>
                </a:gridCol>
                <a:gridCol w="1045029">
                  <a:extLst>
                    <a:ext uri="{9D8B030D-6E8A-4147-A177-3AD203B41FA5}">
                      <a16:colId xmlns:a16="http://schemas.microsoft.com/office/drawing/2014/main" val="2145771654"/>
                    </a:ext>
                  </a:extLst>
                </a:gridCol>
                <a:gridCol w="1267408">
                  <a:extLst>
                    <a:ext uri="{9D8B030D-6E8A-4147-A177-3AD203B41FA5}">
                      <a16:colId xmlns:a16="http://schemas.microsoft.com/office/drawing/2014/main" val="520340212"/>
                    </a:ext>
                  </a:extLst>
                </a:gridCol>
              </a:tblGrid>
              <a:tr h="1218302">
                <a:tc>
                  <a:txBody>
                    <a:bodyPr/>
                    <a:lstStyle/>
                    <a:p>
                      <a:pPr algn="ctr" rtl="0" fontAlgn="b"/>
                      <a:r>
                        <a:rPr lang="en-US" sz="1200" b="1" i="0" u="none" strike="noStrike">
                          <a:solidFill>
                            <a:srgbClr val="FFFFFF"/>
                          </a:solidFill>
                          <a:effectLst/>
                          <a:latin typeface="Arial"/>
                        </a:rPr>
                        <a:t>Month of 2024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b"/>
                      <a:r>
                        <a:rPr lang="en-US" sz="1200" b="1" i="0" u="none" strike="noStrike">
                          <a:solidFill>
                            <a:srgbClr val="FFFFFF"/>
                          </a:solidFill>
                          <a:effectLst/>
                          <a:latin typeface="Arial"/>
                        </a:rPr>
                        <a:t>Total RTORDPA Time (Hours)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b"/>
                      <a:r>
                        <a:rPr lang="en-US" sz="1200" b="1" i="0" u="none" strike="noStrike">
                          <a:solidFill>
                            <a:srgbClr val="FFFFFF"/>
                          </a:solidFill>
                          <a:effectLst/>
                          <a:latin typeface="Arial"/>
                        </a:rPr>
                        <a:t>Time-weighted Average RTORDPA ($/MWh)</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extLst>
                  <a:ext uri="{0D108BD9-81ED-4DB2-BD59-A6C34878D82A}">
                    <a16:rowId xmlns:a16="http://schemas.microsoft.com/office/drawing/2014/main" val="3047873966"/>
                  </a:ext>
                </a:extLst>
              </a:tr>
              <a:tr h="296143">
                <a:tc>
                  <a:txBody>
                    <a:bodyPr/>
                    <a:lstStyle/>
                    <a:p>
                      <a:pPr lvl="0" algn="ctr" rtl="0">
                        <a:buNone/>
                      </a:pPr>
                      <a:r>
                        <a:rPr lang="en-US" sz="1200" b="0" i="0" u="none" strike="noStrike">
                          <a:solidFill>
                            <a:srgbClr val="5B6770"/>
                          </a:solidFill>
                          <a:effectLst/>
                          <a:latin typeface="Arial"/>
                        </a:rPr>
                        <a:t>Jan</a:t>
                      </a:r>
                      <a:endParaRPr lang="en-US"/>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54.25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7.77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386255101"/>
                  </a:ext>
                </a:extLst>
              </a:tr>
              <a:tr h="283267">
                <a:tc>
                  <a:txBody>
                    <a:bodyPr/>
                    <a:lstStyle/>
                    <a:p>
                      <a:pPr lvl="0" algn="ctr" rtl="0">
                        <a:buNone/>
                      </a:pPr>
                      <a:r>
                        <a:rPr lang="en-US" sz="1200" b="0" i="0" u="none" strike="noStrike">
                          <a:solidFill>
                            <a:srgbClr val="5B6770"/>
                          </a:solidFill>
                          <a:effectLst/>
                          <a:latin typeface="Arial"/>
                        </a:rPr>
                        <a:t>Feb</a:t>
                      </a:r>
                      <a:endParaRPr lang="en-US"/>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15.67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837266366"/>
                  </a:ext>
                </a:extLst>
              </a:tr>
              <a:tr h="283267">
                <a:tc>
                  <a:txBody>
                    <a:bodyPr/>
                    <a:lstStyle/>
                    <a:p>
                      <a:pPr lvl="0" algn="ctr" rtl="0">
                        <a:buNone/>
                      </a:pPr>
                      <a:r>
                        <a:rPr lang="en-US" sz="1200" b="0" i="0" u="none" strike="noStrike">
                          <a:solidFill>
                            <a:srgbClr val="5B6770"/>
                          </a:solidFill>
                          <a:effectLst/>
                          <a:latin typeface="Arial"/>
                        </a:rPr>
                        <a:t>Mar</a:t>
                      </a:r>
                      <a:endParaRPr lang="en-US"/>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190.26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1.13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357584832"/>
                  </a:ext>
                </a:extLst>
              </a:tr>
              <a:tr h="283267">
                <a:tc>
                  <a:txBody>
                    <a:bodyPr/>
                    <a:lstStyle/>
                    <a:p>
                      <a:pPr lvl="0" algn="ctr" rtl="0">
                        <a:buNone/>
                      </a:pPr>
                      <a:r>
                        <a:rPr lang="en-US" sz="1200" b="0" i="0" u="none" strike="noStrike">
                          <a:solidFill>
                            <a:srgbClr val="5B6770"/>
                          </a:solidFill>
                          <a:effectLst/>
                          <a:latin typeface="Arial"/>
                        </a:rPr>
                        <a:t>Apr</a:t>
                      </a:r>
                      <a:endParaRPr lang="en-US"/>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195.39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2.32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732369718"/>
                  </a:ext>
                </a:extLst>
              </a:tr>
              <a:tr h="283267">
                <a:tc>
                  <a:txBody>
                    <a:bodyPr/>
                    <a:lstStyle/>
                    <a:p>
                      <a:pPr lvl="0" algn="ctr" rtl="0">
                        <a:buNone/>
                      </a:pPr>
                      <a:r>
                        <a:rPr lang="en-US" sz="1200" b="0" i="0" u="none" strike="noStrike">
                          <a:solidFill>
                            <a:srgbClr val="5B6770"/>
                          </a:solidFill>
                          <a:effectLst/>
                          <a:latin typeface="Arial"/>
                        </a:rPr>
                        <a:t>May</a:t>
                      </a:r>
                      <a:endParaRPr lang="en-US"/>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41.59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2.24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193293887"/>
                  </a:ext>
                </a:extLst>
              </a:tr>
              <a:tr h="283267">
                <a:tc>
                  <a:txBody>
                    <a:bodyPr/>
                    <a:lstStyle/>
                    <a:p>
                      <a:pPr lvl="0" algn="ctr" rtl="0">
                        <a:buNone/>
                      </a:pPr>
                      <a:r>
                        <a:rPr lang="en-US" sz="1200" b="0" i="0" u="none" strike="noStrike">
                          <a:solidFill>
                            <a:srgbClr val="5B6770"/>
                          </a:solidFill>
                          <a:effectLst/>
                          <a:latin typeface="Arial"/>
                        </a:rPr>
                        <a:t>Jun</a:t>
                      </a:r>
                      <a:endParaRPr lang="en-US"/>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54.00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0.93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190234017"/>
                  </a:ext>
                </a:extLst>
              </a:tr>
              <a:tr h="283267">
                <a:tc>
                  <a:txBody>
                    <a:bodyPr/>
                    <a:lstStyle/>
                    <a:p>
                      <a:pPr lvl="0" algn="ctr" rtl="0">
                        <a:buNone/>
                      </a:pPr>
                      <a:r>
                        <a:rPr lang="en-US" sz="1200" b="0" i="0" u="none" strike="noStrike">
                          <a:solidFill>
                            <a:srgbClr val="5B6770"/>
                          </a:solidFill>
                          <a:effectLst/>
                          <a:latin typeface="Arial"/>
                        </a:rPr>
                        <a:t>Jul</a:t>
                      </a:r>
                      <a:endParaRPr lang="en-US"/>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15.01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1.86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686064665"/>
                  </a:ext>
                </a:extLst>
              </a:tr>
              <a:tr h="283267">
                <a:tc>
                  <a:txBody>
                    <a:bodyPr/>
                    <a:lstStyle/>
                    <a:p>
                      <a:pPr lvl="0" algn="ctr" rtl="0">
                        <a:buNone/>
                      </a:pPr>
                      <a:r>
                        <a:rPr lang="en-US" sz="1200" b="0" i="0" u="none" strike="noStrike">
                          <a:solidFill>
                            <a:srgbClr val="5B6770"/>
                          </a:solidFill>
                          <a:effectLst/>
                          <a:latin typeface="Arial"/>
                        </a:rPr>
                        <a:t>Aug</a:t>
                      </a:r>
                      <a:endParaRPr lang="en-US"/>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67.25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1.93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912712912"/>
                  </a:ext>
                </a:extLst>
              </a:tr>
              <a:tr h="283267">
                <a:tc>
                  <a:txBody>
                    <a:bodyPr/>
                    <a:lstStyle/>
                    <a:p>
                      <a:pPr lvl="0" algn="ctr" rtl="0">
                        <a:buNone/>
                      </a:pPr>
                      <a:r>
                        <a:rPr lang="en-US" sz="1200" b="0" i="0" u="none" strike="noStrike">
                          <a:solidFill>
                            <a:srgbClr val="5B6770"/>
                          </a:solidFill>
                          <a:effectLst/>
                          <a:latin typeface="Arial"/>
                        </a:rPr>
                        <a:t>Sep</a:t>
                      </a:r>
                      <a:endParaRPr lang="en-US"/>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49.33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1.56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298031155"/>
                  </a:ext>
                </a:extLst>
              </a:tr>
              <a:tr h="283267">
                <a:tc>
                  <a:txBody>
                    <a:bodyPr/>
                    <a:lstStyle/>
                    <a:p>
                      <a:pPr lvl="0" algn="ctr" rtl="0">
                        <a:buNone/>
                      </a:pPr>
                      <a:r>
                        <a:rPr lang="en-US" sz="1200" b="0" i="0" u="none" strike="noStrike">
                          <a:solidFill>
                            <a:srgbClr val="5B6770"/>
                          </a:solidFill>
                          <a:effectLst/>
                          <a:latin typeface="Arial"/>
                        </a:rPr>
                        <a:t>Oct</a:t>
                      </a:r>
                      <a:endParaRPr lang="en-US"/>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145.85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1.32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414131754"/>
                  </a:ext>
                </a:extLst>
              </a:tr>
              <a:tr h="283267">
                <a:tc>
                  <a:txBody>
                    <a:bodyPr/>
                    <a:lstStyle/>
                    <a:p>
                      <a:pPr lvl="0" algn="ctr" rtl="0">
                        <a:buNone/>
                      </a:pPr>
                      <a:r>
                        <a:rPr lang="en-US" sz="1200" b="0" i="0" u="none" strike="noStrike">
                          <a:solidFill>
                            <a:srgbClr val="5B6770"/>
                          </a:solidFill>
                          <a:effectLst/>
                          <a:latin typeface="Arial"/>
                        </a:rPr>
                        <a:t>Nov</a:t>
                      </a:r>
                      <a:endParaRPr lang="en-US"/>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70.44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2.33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37033745"/>
                  </a:ext>
                </a:extLst>
              </a:tr>
              <a:tr h="283267">
                <a:tc>
                  <a:txBody>
                    <a:bodyPr/>
                    <a:lstStyle/>
                    <a:p>
                      <a:pPr lvl="0" algn="ctr" rtl="0">
                        <a:buNone/>
                      </a:pPr>
                      <a:r>
                        <a:rPr lang="en-US" sz="1200" b="0" i="0" u="none" strike="noStrike">
                          <a:solidFill>
                            <a:srgbClr val="5B6770"/>
                          </a:solidFill>
                          <a:effectLst/>
                          <a:latin typeface="Arial"/>
                        </a:rPr>
                        <a:t>Dec</a:t>
                      </a:r>
                      <a:endParaRPr lang="en-US"/>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167.83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lvl="0" algn="ctr" defTabSz="914400" rtl="0" eaLnBrk="1" fontAlgn="b" latinLnBrk="0" hangingPunct="1">
                        <a:buNone/>
                      </a:pPr>
                      <a:r>
                        <a:rPr lang="en-US" sz="1200" b="0" i="0" u="none" strike="noStrike" kern="1200">
                          <a:solidFill>
                            <a:srgbClr val="5B6770"/>
                          </a:solidFill>
                          <a:effectLst/>
                          <a:latin typeface="Arial"/>
                          <a:ea typeface="+mn-ea"/>
                          <a:cs typeface="+mn-cs"/>
                        </a:rPr>
                        <a:t>0.89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357080057"/>
                  </a:ext>
                </a:extLst>
              </a:tr>
            </a:tbl>
          </a:graphicData>
        </a:graphic>
      </p:graphicFrame>
      <p:sp>
        <p:nvSpPr>
          <p:cNvPr id="5" name="TextBox 4">
            <a:extLst>
              <a:ext uri="{FF2B5EF4-FFF2-40B4-BE49-F238E27FC236}">
                <a16:creationId xmlns:a16="http://schemas.microsoft.com/office/drawing/2014/main" id="{86F700E8-082C-CF00-265D-7423565C105C}"/>
              </a:ext>
            </a:extLst>
          </p:cNvPr>
          <p:cNvSpPr txBox="1"/>
          <p:nvPr/>
        </p:nvSpPr>
        <p:spPr>
          <a:xfrm>
            <a:off x="2220582" y="5808998"/>
            <a:ext cx="6212853" cy="646331"/>
          </a:xfrm>
          <a:prstGeom prst="rect">
            <a:avLst/>
          </a:prstGeom>
          <a:noFill/>
        </p:spPr>
        <p:txBody>
          <a:bodyPr wrap="square" rtlCol="0">
            <a:spAutoFit/>
          </a:bodyPr>
          <a:lstStyle/>
          <a:p>
            <a:r>
              <a:rPr lang="en-US" sz="900">
                <a:solidFill>
                  <a:schemeClr val="tx1">
                    <a:lumMod val="65000"/>
                    <a:lumOff val="35000"/>
                  </a:schemeClr>
                </a:solidFill>
              </a:rPr>
              <a:t>These graphs show RTORDPA instances by reliability action: 'RUC Only' for instances triggered solely by Reliability Unit Commitment, 'RUC and other triggers' for instances with RUC and additional triggers, and 'Other triggers only' for instances with non-RUC triggers. The daily average RTORDPA is calculated using the total duration across all categories. See ERCOT protocol section 6.5.7.3.1 for details.</a:t>
            </a:r>
          </a:p>
        </p:txBody>
      </p:sp>
      <p:pic>
        <p:nvPicPr>
          <p:cNvPr id="9" name="Picture 8" descr="Chart, bar chart&#10;&#10;Description automatically generated">
            <a:extLst>
              <a:ext uri="{FF2B5EF4-FFF2-40B4-BE49-F238E27FC236}">
                <a16:creationId xmlns:a16="http://schemas.microsoft.com/office/drawing/2014/main" id="{C1F7C90C-2B60-983E-410B-7AA6406900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759" y="762000"/>
            <a:ext cx="5303520" cy="4775033"/>
          </a:xfrm>
          <a:prstGeom prst="rect">
            <a:avLst/>
          </a:prstGeom>
        </p:spPr>
      </p:pic>
    </p:spTree>
    <p:extLst>
      <p:ext uri="{BB962C8B-B14F-4D97-AF65-F5344CB8AC3E}">
        <p14:creationId xmlns:p14="http://schemas.microsoft.com/office/powerpoint/2010/main" val="1338195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 Make-Whole and Claw Back, 2021 - 2024</a:t>
            </a: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
        <p:nvSpPr>
          <p:cNvPr id="5" name="TextBox 4"/>
          <p:cNvSpPr txBox="1"/>
          <p:nvPr/>
        </p:nvSpPr>
        <p:spPr>
          <a:xfrm>
            <a:off x="2019719" y="6096000"/>
            <a:ext cx="5215094" cy="415498"/>
          </a:xfrm>
          <a:prstGeom prst="rect">
            <a:avLst/>
          </a:prstGeom>
          <a:noFill/>
        </p:spPr>
        <p:txBody>
          <a:bodyPr wrap="square" rtlCol="0">
            <a:spAutoFit/>
          </a:bodyPr>
          <a:lstStyle/>
          <a:p>
            <a:pPr algn="ctr"/>
            <a:r>
              <a:rPr lang="en-US" sz="1050">
                <a:solidFill>
                  <a:schemeClr val="tx1">
                    <a:lumMod val="65000"/>
                    <a:lumOff val="35000"/>
                  </a:schemeClr>
                </a:solidFill>
              </a:rPr>
              <a:t>$2.67M in Make-Whole paid out over the year. Only $25.20 uplifted to Load.</a:t>
            </a:r>
            <a:br>
              <a:rPr lang="en-US" sz="1050">
                <a:solidFill>
                  <a:schemeClr val="tx1">
                    <a:lumMod val="65000"/>
                    <a:lumOff val="35000"/>
                  </a:schemeClr>
                </a:solidFill>
              </a:rPr>
            </a:br>
            <a:r>
              <a:rPr lang="en-US" sz="1050">
                <a:solidFill>
                  <a:schemeClr val="tx1">
                    <a:lumMod val="65000"/>
                    <a:lumOff val="35000"/>
                  </a:schemeClr>
                </a:solidFill>
              </a:rPr>
              <a:t>Settlement data retrieved 01/15/2025.</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88698" y="684379"/>
            <a:ext cx="8166603" cy="3430294"/>
          </a:xfrm>
          <a:prstGeom prst="rect">
            <a:avLst/>
          </a:prstGeom>
        </p:spPr>
      </p:pic>
      <p:pic>
        <p:nvPicPr>
          <p:cNvPr id="7" name="Picture 6">
            <a:extLst>
              <a:ext uri="{FF2B5EF4-FFF2-40B4-BE49-F238E27FC236}">
                <a16:creationId xmlns:a16="http://schemas.microsoft.com/office/drawing/2014/main" id="{E019534B-2CE7-4627-9D1A-B29F7E90EA7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81000" y="4038602"/>
            <a:ext cx="8296280" cy="2074070"/>
          </a:xfrm>
          <a:prstGeom prst="rect">
            <a:avLst/>
          </a:prstGeom>
        </p:spPr>
      </p:pic>
    </p:spTree>
    <p:extLst>
      <p:ext uri="{BB962C8B-B14F-4D97-AF65-F5344CB8AC3E}">
        <p14:creationId xmlns:p14="http://schemas.microsoft.com/office/powerpoint/2010/main" val="10772595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Exceptional Fuel Cost Submissions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sp>
        <p:nvSpPr>
          <p:cNvPr id="3" name="Content Placeholder 2">
            <a:extLst>
              <a:ext uri="{FF2B5EF4-FFF2-40B4-BE49-F238E27FC236}">
                <a16:creationId xmlns:a16="http://schemas.microsoft.com/office/drawing/2014/main" id="{9C8EF4E1-9506-0E12-6E92-C3195C174FEF}"/>
              </a:ext>
            </a:extLst>
          </p:cNvPr>
          <p:cNvSpPr>
            <a:spLocks noGrp="1"/>
          </p:cNvSpPr>
          <p:nvPr>
            <p:ph idx="1"/>
          </p:nvPr>
        </p:nvSpPr>
        <p:spPr>
          <a:xfrm>
            <a:off x="371475" y="1143000"/>
            <a:ext cx="8315326" cy="4953000"/>
          </a:xfrm>
        </p:spPr>
        <p:txBody>
          <a:bodyPr lIns="91440" tIns="45720" rIns="91440" bIns="45720" anchor="t"/>
          <a:lstStyle/>
          <a:p>
            <a:r>
              <a:rPr lang="en-US" sz="1900">
                <a:solidFill>
                  <a:schemeClr val="tx2"/>
                </a:solidFill>
              </a:rPr>
              <a:t>No resources with RUC instructions reported exceptional fuel costs.</a:t>
            </a:r>
            <a:endParaRPr lang="en-US" sz="1600">
              <a:solidFill>
                <a:schemeClr val="tx2"/>
              </a:solidFill>
            </a:endParaRPr>
          </a:p>
        </p:txBody>
      </p:sp>
    </p:spTree>
    <p:extLst>
      <p:ext uri="{BB962C8B-B14F-4D97-AF65-F5344CB8AC3E}">
        <p14:creationId xmlns:p14="http://schemas.microsoft.com/office/powerpoint/2010/main" val="3026021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anchor="t"/>
          <a:lstStyle/>
          <a:p>
            <a:r>
              <a:rPr lang="en-US" sz="2400"/>
              <a:t>Additional Observations</a:t>
            </a:r>
          </a:p>
        </p:txBody>
      </p:sp>
      <p:sp>
        <p:nvSpPr>
          <p:cNvPr id="3" name="Content Placeholder 2"/>
          <p:cNvSpPr>
            <a:spLocks noGrp="1"/>
          </p:cNvSpPr>
          <p:nvPr>
            <p:ph idx="1"/>
          </p:nvPr>
        </p:nvSpPr>
        <p:spPr>
          <a:xfrm>
            <a:off x="409575" y="1219200"/>
            <a:ext cx="7848600" cy="4518821"/>
          </a:xfrm>
        </p:spPr>
        <p:txBody>
          <a:bodyPr/>
          <a:lstStyle/>
          <a:p>
            <a:r>
              <a:rPr lang="en-US" sz="2200">
                <a:solidFill>
                  <a:schemeClr val="tx2"/>
                </a:solidFill>
              </a:rPr>
              <a:t>In 2024, 1,976 instructed RUC Resource-hours resulted in 1,860.9 effective RUC Resource-hours.</a:t>
            </a:r>
          </a:p>
          <a:p>
            <a:pPr lvl="1"/>
            <a:r>
              <a:rPr lang="en-US" sz="2000">
                <a:solidFill>
                  <a:schemeClr val="tx2"/>
                </a:solidFill>
              </a:rPr>
              <a:t>As compared to 2,726 and 2,500.6 for 2024, respectively.</a:t>
            </a:r>
            <a:endParaRPr lang="en-US" sz="1800">
              <a:solidFill>
                <a:schemeClr val="tx2"/>
              </a:solidFill>
            </a:endParaRPr>
          </a:p>
          <a:p>
            <a:pPr lvl="1"/>
            <a:r>
              <a:rPr lang="en-US" sz="2000">
                <a:solidFill>
                  <a:schemeClr val="tx2"/>
                </a:solidFill>
              </a:rPr>
              <a:t>6.3% of effective resource-hours were bought back.</a:t>
            </a:r>
          </a:p>
          <a:p>
            <a:pPr marL="457200" lvl="1" indent="0">
              <a:buNone/>
            </a:pPr>
            <a:endParaRPr lang="en-US" sz="2200">
              <a:solidFill>
                <a:schemeClr val="tx2"/>
              </a:solidFill>
              <a:highlight>
                <a:srgbClr val="FFFF00"/>
              </a:highlight>
            </a:endParaRPr>
          </a:p>
          <a:p>
            <a:r>
              <a:rPr lang="en-US" sz="2200">
                <a:solidFill>
                  <a:schemeClr val="tx2"/>
                </a:solidFill>
              </a:rPr>
              <a:t>The total RUC make-whole amount was ~$2.67M.</a:t>
            </a:r>
          </a:p>
          <a:p>
            <a:pPr lvl="1"/>
            <a:r>
              <a:rPr lang="en-US" sz="2000">
                <a:solidFill>
                  <a:schemeClr val="tx2"/>
                </a:solidFill>
              </a:rPr>
              <a:t>Almost exclusively covered through capacity-short charges. </a:t>
            </a:r>
          </a:p>
          <a:p>
            <a:pPr lvl="1"/>
            <a:endParaRPr lang="en-US" sz="2000">
              <a:solidFill>
                <a:schemeClr val="tx2"/>
              </a:solidFill>
              <a:highlight>
                <a:srgbClr val="FFFF00"/>
              </a:highlight>
            </a:endParaRPr>
          </a:p>
          <a:p>
            <a:r>
              <a:rPr lang="en-US" sz="2200">
                <a:solidFill>
                  <a:schemeClr val="tx2"/>
                </a:solidFill>
              </a:rPr>
              <a:t>The total RUC claw back charge amount was ~$7.4M</a:t>
            </a:r>
            <a:r>
              <a:rPr lang="en-US" sz="2400">
                <a:solidFill>
                  <a:schemeClr val="tx2"/>
                </a:solidFill>
              </a:rPr>
              <a:t>.</a:t>
            </a:r>
          </a:p>
          <a:p>
            <a:pPr marL="0" indent="0">
              <a:buNone/>
            </a:pPr>
            <a:endParaRPr lang="en-US" sz="100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a:p>
        </p:txBody>
      </p:sp>
      <p:sp>
        <p:nvSpPr>
          <p:cNvPr id="6" name="TextBox 5">
            <a:extLst>
              <a:ext uri="{FF2B5EF4-FFF2-40B4-BE49-F238E27FC236}">
                <a16:creationId xmlns:a16="http://schemas.microsoft.com/office/drawing/2014/main" id="{9D0ED324-B32F-4F68-8DAF-45C1FD3254C9}"/>
              </a:ext>
            </a:extLst>
          </p:cNvPr>
          <p:cNvSpPr txBox="1"/>
          <p:nvPr/>
        </p:nvSpPr>
        <p:spPr>
          <a:xfrm>
            <a:off x="6324600" y="6195221"/>
            <a:ext cx="2743200" cy="276999"/>
          </a:xfrm>
          <a:prstGeom prst="rect">
            <a:avLst/>
          </a:prstGeom>
          <a:noFill/>
        </p:spPr>
        <p:txBody>
          <a:bodyPr wrap="square">
            <a:spAutoFit/>
          </a:bodyPr>
          <a:lstStyle/>
          <a:p>
            <a:r>
              <a:rPr lang="en-US" sz="1200">
                <a:solidFill>
                  <a:schemeClr val="tx1">
                    <a:lumMod val="65000"/>
                    <a:lumOff val="35000"/>
                  </a:schemeClr>
                </a:solidFill>
              </a:rPr>
              <a:t>Settlement data retrieved 01/15/2025.</a:t>
            </a:r>
            <a:endParaRPr lang="en-US" sz="1200"/>
          </a:p>
        </p:txBody>
      </p:sp>
    </p:spTree>
    <p:extLst>
      <p:ext uri="{BB962C8B-B14F-4D97-AF65-F5344CB8AC3E}">
        <p14:creationId xmlns:p14="http://schemas.microsoft.com/office/powerpoint/2010/main" val="30038068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895600"/>
            <a:ext cx="7772400" cy="1470025"/>
          </a:xfrm>
        </p:spPr>
        <p:txBody>
          <a:bodyPr/>
          <a:lstStyle/>
          <a:p>
            <a:r>
              <a:rPr lang="en-US">
                <a:solidFill>
                  <a:schemeClr val="tx2"/>
                </a:solidFill>
              </a:rPr>
              <a:t>Appendix</a:t>
            </a:r>
          </a:p>
        </p:txBody>
      </p:sp>
    </p:spTree>
    <p:extLst>
      <p:ext uri="{BB962C8B-B14F-4D97-AF65-F5344CB8AC3E}">
        <p14:creationId xmlns:p14="http://schemas.microsoft.com/office/powerpoint/2010/main" val="39208703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RUC-Instructed Effective Resource-Hours by Opt Out Status*</a:t>
            </a:r>
            <a:endParaRPr lang="en-US" sz="2400">
              <a:highlight>
                <a:srgbClr val="FFFF00"/>
              </a:highlight>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46503442"/>
              </p:ext>
            </p:extLst>
          </p:nvPr>
        </p:nvGraphicFramePr>
        <p:xfrm>
          <a:off x="361462" y="1422950"/>
          <a:ext cx="3905739" cy="4518696"/>
        </p:xfrm>
        <a:graphic>
          <a:graphicData uri="http://schemas.openxmlformats.org/drawingml/2006/table">
            <a:tbl>
              <a:tblPr firstRow="1" bandRow="1">
                <a:tableStyleId>{5C22544A-7EE6-4342-B048-85BDC9FD1C3A}</a:tableStyleId>
              </a:tblPr>
              <a:tblGrid>
                <a:gridCol w="637043">
                  <a:extLst>
                    <a:ext uri="{9D8B030D-6E8A-4147-A177-3AD203B41FA5}">
                      <a16:colId xmlns:a16="http://schemas.microsoft.com/office/drawing/2014/main" val="20000"/>
                    </a:ext>
                  </a:extLst>
                </a:gridCol>
                <a:gridCol w="817174">
                  <a:extLst>
                    <a:ext uri="{9D8B030D-6E8A-4147-A177-3AD203B41FA5}">
                      <a16:colId xmlns:a16="http://schemas.microsoft.com/office/drawing/2014/main" val="20002"/>
                    </a:ext>
                  </a:extLst>
                </a:gridCol>
                <a:gridCol w="817174">
                  <a:extLst>
                    <a:ext uri="{9D8B030D-6E8A-4147-A177-3AD203B41FA5}">
                      <a16:colId xmlns:a16="http://schemas.microsoft.com/office/drawing/2014/main" val="20003"/>
                    </a:ext>
                  </a:extLst>
                </a:gridCol>
                <a:gridCol w="817174">
                  <a:extLst>
                    <a:ext uri="{9D8B030D-6E8A-4147-A177-3AD203B41FA5}">
                      <a16:colId xmlns:a16="http://schemas.microsoft.com/office/drawing/2014/main" val="20004"/>
                    </a:ext>
                  </a:extLst>
                </a:gridCol>
                <a:gridCol w="817174">
                  <a:extLst>
                    <a:ext uri="{9D8B030D-6E8A-4147-A177-3AD203B41FA5}">
                      <a16:colId xmlns:a16="http://schemas.microsoft.com/office/drawing/2014/main" val="3653169604"/>
                    </a:ext>
                  </a:extLst>
                </a:gridCol>
              </a:tblGrid>
              <a:tr h="347592">
                <a:tc>
                  <a:txBody>
                    <a:bodyPr/>
                    <a:lstStyle/>
                    <a:p>
                      <a:pPr algn="ctr" fontAlgn="ctr"/>
                      <a:r>
                        <a:rPr lang="en-US" sz="1400" u="none" strike="noStrike">
                          <a:effectLst/>
                        </a:rPr>
                        <a:t>Month</a:t>
                      </a:r>
                      <a:endParaRPr lang="en-US" sz="1400" b="1" i="0" u="none" strike="noStrike">
                        <a:solidFill>
                          <a:srgbClr val="000000"/>
                        </a:solidFill>
                        <a:effectLst/>
                        <a:latin typeface="Calibri" panose="020F0502020204030204" pitchFamily="34" charset="0"/>
                      </a:endParaRPr>
                    </a:p>
                  </a:txBody>
                  <a:tcPr marL="6565" marR="6565" marT="6565" marB="0" anchor="ct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2021</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2022</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2023</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2024</a:t>
                      </a:r>
                    </a:p>
                  </a:txBody>
                  <a:tcPr marL="6565" marR="6565" marT="6565" marB="0" anchor="ctr">
                    <a:solidFill>
                      <a:schemeClr val="accent1"/>
                    </a:solidFill>
                  </a:tcPr>
                </a:tc>
                <a:extLst>
                  <a:ext uri="{0D108BD9-81ED-4DB2-BD59-A6C34878D82A}">
                    <a16:rowId xmlns:a16="http://schemas.microsoft.com/office/drawing/2014/main" val="10000"/>
                  </a:ext>
                </a:extLst>
              </a:tr>
              <a:tr h="347592">
                <a:tc>
                  <a:txBody>
                    <a:bodyPr/>
                    <a:lstStyle/>
                    <a:p>
                      <a:pPr algn="ctr" fontAlgn="ctr"/>
                      <a:r>
                        <a:rPr lang="en-US" sz="1400" u="none" strike="noStrike">
                          <a:solidFill>
                            <a:schemeClr val="tx2"/>
                          </a:solidFill>
                          <a:effectLst/>
                        </a:rPr>
                        <a:t>Jan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5</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80</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167</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112</a:t>
                      </a:r>
                    </a:p>
                  </a:txBody>
                  <a:tcPr marL="9525" marR="9525" marT="9525" marB="0" anchor="ctr"/>
                </a:tc>
                <a:extLst>
                  <a:ext uri="{0D108BD9-81ED-4DB2-BD59-A6C34878D82A}">
                    <a16:rowId xmlns:a16="http://schemas.microsoft.com/office/drawing/2014/main" val="10001"/>
                  </a:ext>
                </a:extLst>
              </a:tr>
              <a:tr h="347592">
                <a:tc>
                  <a:txBody>
                    <a:bodyPr/>
                    <a:lstStyle/>
                    <a:p>
                      <a:pPr algn="ctr" fontAlgn="ctr"/>
                      <a:r>
                        <a:rPr lang="en-US" sz="1400" u="none" strike="noStrike">
                          <a:solidFill>
                            <a:schemeClr val="tx2"/>
                          </a:solidFill>
                          <a:effectLst/>
                        </a:rPr>
                        <a:t>Feb</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5</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930</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249</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20</a:t>
                      </a:r>
                    </a:p>
                  </a:txBody>
                  <a:tcPr marL="9525" marR="9525" marT="9525" marB="0" anchor="ctr"/>
                </a:tc>
                <a:extLst>
                  <a:ext uri="{0D108BD9-81ED-4DB2-BD59-A6C34878D82A}">
                    <a16:rowId xmlns:a16="http://schemas.microsoft.com/office/drawing/2014/main" val="10002"/>
                  </a:ext>
                </a:extLst>
              </a:tr>
              <a:tr h="347592">
                <a:tc>
                  <a:txBody>
                    <a:bodyPr/>
                    <a:lstStyle/>
                    <a:p>
                      <a:pPr algn="ctr" fontAlgn="ctr"/>
                      <a:r>
                        <a:rPr lang="en-US" sz="1400" u="none" strike="noStrike">
                          <a:solidFill>
                            <a:schemeClr val="tx2"/>
                          </a:solidFill>
                          <a:effectLst/>
                        </a:rPr>
                        <a:t>Mar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5</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200</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147</a:t>
                      </a:r>
                    </a:p>
                  </a:txBody>
                  <a:tcPr marL="9525" marR="9525" marT="9525" marB="0" anchor="ctr"/>
                </a:tc>
                <a:tc>
                  <a:txBody>
                    <a:bodyPr/>
                    <a:lstStyle/>
                    <a:p>
                      <a:pPr marL="0" algn="r" defTabSz="914400" rtl="0" eaLnBrk="1" fontAlgn="b" latinLnBrk="0" hangingPunct="1"/>
                      <a:r>
                        <a:rPr lang="en-US" sz="1400" u="none" strike="noStrike" kern="1200">
                          <a:solidFill>
                            <a:srgbClr val="5B6770"/>
                          </a:solidFill>
                          <a:effectLst/>
                          <a:latin typeface="+mn-lt"/>
                          <a:ea typeface="+mn-ea"/>
                          <a:cs typeface="+mn-cs"/>
                        </a:rPr>
                        <a:t>224</a:t>
                      </a:r>
                    </a:p>
                  </a:txBody>
                  <a:tcPr marL="9525" marR="9525" marT="9525" marB="0" anchor="ctr"/>
                </a:tc>
                <a:extLst>
                  <a:ext uri="{0D108BD9-81ED-4DB2-BD59-A6C34878D82A}">
                    <a16:rowId xmlns:a16="http://schemas.microsoft.com/office/drawing/2014/main" val="10003"/>
                  </a:ext>
                </a:extLst>
              </a:tr>
              <a:tr h="347592">
                <a:tc>
                  <a:txBody>
                    <a:bodyPr/>
                    <a:lstStyle/>
                    <a:p>
                      <a:pPr algn="ctr" fontAlgn="ctr"/>
                      <a:r>
                        <a:rPr lang="en-US" sz="1400" u="none" strike="noStrike">
                          <a:solidFill>
                            <a:schemeClr val="tx2"/>
                          </a:solidFill>
                          <a:effectLst/>
                        </a:rPr>
                        <a:t>Apr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8</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328</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362</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400.5</a:t>
                      </a:r>
                    </a:p>
                  </a:txBody>
                  <a:tcPr marL="9525" marR="9525" marT="9525" marB="0" anchor="ctr"/>
                </a:tc>
                <a:extLst>
                  <a:ext uri="{0D108BD9-81ED-4DB2-BD59-A6C34878D82A}">
                    <a16:rowId xmlns:a16="http://schemas.microsoft.com/office/drawing/2014/main" val="10004"/>
                  </a:ext>
                </a:extLst>
              </a:tr>
              <a:tr h="347592">
                <a:tc>
                  <a:txBody>
                    <a:bodyPr/>
                    <a:lstStyle/>
                    <a:p>
                      <a:pPr algn="ctr" fontAlgn="ctr"/>
                      <a:r>
                        <a:rPr lang="en-US" sz="1400" u="none" strike="noStrike">
                          <a:solidFill>
                            <a:schemeClr val="tx2"/>
                          </a:solidFill>
                          <a:effectLst/>
                        </a:rPr>
                        <a:t>May</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382</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445</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74</a:t>
                      </a:r>
                    </a:p>
                  </a:txBody>
                  <a:tcPr marL="9525" marR="9525" marT="9525" marB="0" anchor="ctr"/>
                </a:tc>
                <a:extLst>
                  <a:ext uri="{0D108BD9-81ED-4DB2-BD59-A6C34878D82A}">
                    <a16:rowId xmlns:a16="http://schemas.microsoft.com/office/drawing/2014/main" val="10005"/>
                  </a:ext>
                </a:extLst>
              </a:tr>
              <a:tr h="347592">
                <a:tc>
                  <a:txBody>
                    <a:bodyPr/>
                    <a:lstStyle/>
                    <a:p>
                      <a:pPr algn="ctr" fontAlgn="ctr"/>
                      <a:r>
                        <a:rPr lang="en-US" sz="1400" u="none" strike="noStrike">
                          <a:solidFill>
                            <a:schemeClr val="tx2"/>
                          </a:solidFill>
                          <a:effectLst/>
                        </a:rPr>
                        <a:t>Jun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248</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511</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309</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73</a:t>
                      </a:r>
                    </a:p>
                  </a:txBody>
                  <a:tcPr marL="9525" marR="9525" marT="9525" marB="0" anchor="ctr"/>
                </a:tc>
                <a:extLst>
                  <a:ext uri="{0D108BD9-81ED-4DB2-BD59-A6C34878D82A}">
                    <a16:rowId xmlns:a16="http://schemas.microsoft.com/office/drawing/2014/main" val="10006"/>
                  </a:ext>
                </a:extLst>
              </a:tr>
              <a:tr h="347592">
                <a:tc>
                  <a:txBody>
                    <a:bodyPr/>
                    <a:lstStyle/>
                    <a:p>
                      <a:pPr algn="ctr" fontAlgn="ctr"/>
                      <a:r>
                        <a:rPr lang="en-US" sz="1400" u="none" strike="noStrike">
                          <a:solidFill>
                            <a:schemeClr val="tx2"/>
                          </a:solidFill>
                          <a:effectLst/>
                        </a:rPr>
                        <a:t>Jul</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968</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672</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114</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22</a:t>
                      </a:r>
                    </a:p>
                  </a:txBody>
                  <a:tcPr marL="9525" marR="9525" marT="9525" marB="0" anchor="ctr"/>
                </a:tc>
                <a:extLst>
                  <a:ext uri="{0D108BD9-81ED-4DB2-BD59-A6C34878D82A}">
                    <a16:rowId xmlns:a16="http://schemas.microsoft.com/office/drawing/2014/main" val="10007"/>
                  </a:ext>
                </a:extLst>
              </a:tr>
              <a:tr h="347592">
                <a:tc>
                  <a:txBody>
                    <a:bodyPr/>
                    <a:lstStyle/>
                    <a:p>
                      <a:pPr algn="ctr" fontAlgn="ctr"/>
                      <a:r>
                        <a:rPr lang="en-US" sz="1400" u="none" strike="noStrike">
                          <a:solidFill>
                            <a:schemeClr val="tx2"/>
                          </a:solidFill>
                          <a:effectLst/>
                        </a:rPr>
                        <a:t>Aug</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378</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870</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11</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171</a:t>
                      </a:r>
                    </a:p>
                  </a:txBody>
                  <a:tcPr marL="9525" marR="9525" marT="9525" marB="0" anchor="ctr"/>
                </a:tc>
                <a:extLst>
                  <a:ext uri="{0D108BD9-81ED-4DB2-BD59-A6C34878D82A}">
                    <a16:rowId xmlns:a16="http://schemas.microsoft.com/office/drawing/2014/main" val="10008"/>
                  </a:ext>
                </a:extLst>
              </a:tr>
              <a:tr h="347592">
                <a:tc>
                  <a:txBody>
                    <a:bodyPr/>
                    <a:lstStyle/>
                    <a:p>
                      <a:pPr algn="ctr" fontAlgn="ctr"/>
                      <a:r>
                        <a:rPr lang="en-US" sz="1400" u="none" strike="noStrike">
                          <a:solidFill>
                            <a:schemeClr val="tx2"/>
                          </a:solidFill>
                          <a:effectLst/>
                        </a:rPr>
                        <a:t>Sep</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339</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1,124</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74</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121</a:t>
                      </a:r>
                    </a:p>
                  </a:txBody>
                  <a:tcPr marL="9525" marR="9525" marT="9525" marB="0" anchor="ctr"/>
                </a:tc>
                <a:extLst>
                  <a:ext uri="{0D108BD9-81ED-4DB2-BD59-A6C34878D82A}">
                    <a16:rowId xmlns:a16="http://schemas.microsoft.com/office/drawing/2014/main" val="10009"/>
                  </a:ext>
                </a:extLst>
              </a:tr>
              <a:tr h="347592">
                <a:tc>
                  <a:txBody>
                    <a:bodyPr/>
                    <a:lstStyle/>
                    <a:p>
                      <a:pPr algn="ctr" fontAlgn="ctr"/>
                      <a:r>
                        <a:rPr lang="en-US" sz="1400" u="none" strike="noStrike">
                          <a:solidFill>
                            <a:schemeClr val="tx2"/>
                          </a:solidFill>
                          <a:effectLst/>
                        </a:rPr>
                        <a:t>Oct</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573</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305</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33</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246</a:t>
                      </a:r>
                    </a:p>
                  </a:txBody>
                  <a:tcPr marL="9525" marR="9525" marT="9525" marB="0" anchor="ctr"/>
                </a:tc>
                <a:extLst>
                  <a:ext uri="{0D108BD9-81ED-4DB2-BD59-A6C34878D82A}">
                    <a16:rowId xmlns:a16="http://schemas.microsoft.com/office/drawing/2014/main" val="10010"/>
                  </a:ext>
                </a:extLst>
              </a:tr>
              <a:tr h="347592">
                <a:tc>
                  <a:txBody>
                    <a:bodyPr/>
                    <a:lstStyle/>
                    <a:p>
                      <a:pPr algn="ctr" fontAlgn="ctr"/>
                      <a:r>
                        <a:rPr lang="en-US" sz="1400" u="none" strike="noStrike">
                          <a:solidFill>
                            <a:schemeClr val="tx2"/>
                          </a:solidFill>
                          <a:effectLst/>
                        </a:rPr>
                        <a:t>Nov</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107</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517</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73</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159.5</a:t>
                      </a:r>
                    </a:p>
                  </a:txBody>
                  <a:tcPr marL="9525" marR="9525" marT="9525" marB="0" anchor="ctr"/>
                </a:tc>
                <a:extLst>
                  <a:ext uri="{0D108BD9-81ED-4DB2-BD59-A6C34878D82A}">
                    <a16:rowId xmlns:a16="http://schemas.microsoft.com/office/drawing/2014/main" val="10011"/>
                  </a:ext>
                </a:extLst>
              </a:tr>
              <a:tr h="347592">
                <a:tc>
                  <a:txBody>
                    <a:bodyPr/>
                    <a:lstStyle/>
                    <a:p>
                      <a:pPr algn="ctr" fontAlgn="ctr"/>
                      <a:r>
                        <a:rPr lang="en-US" sz="1400" u="none" strike="noStrike">
                          <a:solidFill>
                            <a:schemeClr val="tx2"/>
                          </a:solidFill>
                          <a:effectLst/>
                        </a:rPr>
                        <a:t>Dec</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11</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381</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7</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230</a:t>
                      </a:r>
                    </a:p>
                  </a:txBody>
                  <a:tcPr marL="9525" marR="9525" marT="9525" marB="0" anchor="ctr"/>
                </a:tc>
                <a:extLst>
                  <a:ext uri="{0D108BD9-81ED-4DB2-BD59-A6C34878D82A}">
                    <a16:rowId xmlns:a16="http://schemas.microsoft.com/office/drawing/2014/main" val="1001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133852074"/>
              </p:ext>
            </p:extLst>
          </p:nvPr>
        </p:nvGraphicFramePr>
        <p:xfrm>
          <a:off x="4724401" y="1424904"/>
          <a:ext cx="3810000" cy="4518696"/>
        </p:xfrm>
        <a:graphic>
          <a:graphicData uri="http://schemas.openxmlformats.org/drawingml/2006/table">
            <a:tbl>
              <a:tblPr firstRow="1" bandRow="1">
                <a:tableStyleId>{5C22544A-7EE6-4342-B048-85BDC9FD1C3A}</a:tableStyleId>
              </a:tblPr>
              <a:tblGrid>
                <a:gridCol w="621428">
                  <a:extLst>
                    <a:ext uri="{9D8B030D-6E8A-4147-A177-3AD203B41FA5}">
                      <a16:colId xmlns:a16="http://schemas.microsoft.com/office/drawing/2014/main" val="20000"/>
                    </a:ext>
                  </a:extLst>
                </a:gridCol>
                <a:gridCol w="797143">
                  <a:extLst>
                    <a:ext uri="{9D8B030D-6E8A-4147-A177-3AD203B41FA5}">
                      <a16:colId xmlns:a16="http://schemas.microsoft.com/office/drawing/2014/main" val="20002"/>
                    </a:ext>
                  </a:extLst>
                </a:gridCol>
                <a:gridCol w="797143">
                  <a:extLst>
                    <a:ext uri="{9D8B030D-6E8A-4147-A177-3AD203B41FA5}">
                      <a16:colId xmlns:a16="http://schemas.microsoft.com/office/drawing/2014/main" val="20003"/>
                    </a:ext>
                  </a:extLst>
                </a:gridCol>
                <a:gridCol w="797143">
                  <a:extLst>
                    <a:ext uri="{9D8B030D-6E8A-4147-A177-3AD203B41FA5}">
                      <a16:colId xmlns:a16="http://schemas.microsoft.com/office/drawing/2014/main" val="20004"/>
                    </a:ext>
                  </a:extLst>
                </a:gridCol>
                <a:gridCol w="797143">
                  <a:extLst>
                    <a:ext uri="{9D8B030D-6E8A-4147-A177-3AD203B41FA5}">
                      <a16:colId xmlns:a16="http://schemas.microsoft.com/office/drawing/2014/main" val="1326402868"/>
                    </a:ext>
                  </a:extLst>
                </a:gridCol>
              </a:tblGrid>
              <a:tr h="347592">
                <a:tc>
                  <a:txBody>
                    <a:bodyPr/>
                    <a:lstStyle/>
                    <a:p>
                      <a:pPr algn="ctr" fontAlgn="ctr"/>
                      <a:r>
                        <a:rPr lang="en-US" sz="1400" u="none" strike="noStrike">
                          <a:effectLst/>
                        </a:rPr>
                        <a:t>Month</a:t>
                      </a:r>
                      <a:endParaRPr lang="en-US" sz="1400" b="1" i="0" u="none" strike="noStrike">
                        <a:solidFill>
                          <a:srgbClr val="000000"/>
                        </a:solidFill>
                        <a:effectLst/>
                        <a:latin typeface="Calibri" panose="020F0502020204030204" pitchFamily="34" charset="0"/>
                      </a:endParaRPr>
                    </a:p>
                  </a:txBody>
                  <a:tcPr marL="6565" marR="6565" marT="6565" marB="0" anchor="ct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2021</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2022</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2023</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a:solidFill>
                            <a:schemeClr val="lt1"/>
                          </a:solidFill>
                          <a:effectLst/>
                          <a:latin typeface="+mn-lt"/>
                          <a:ea typeface="+mn-ea"/>
                          <a:cs typeface="+mn-cs"/>
                        </a:rPr>
                        <a:t>2024</a:t>
                      </a:r>
                    </a:p>
                  </a:txBody>
                  <a:tcPr marL="6565" marR="6565" marT="6565" marB="0" anchor="ctr">
                    <a:solidFill>
                      <a:schemeClr val="accent1"/>
                    </a:solidFill>
                  </a:tcPr>
                </a:tc>
                <a:extLst>
                  <a:ext uri="{0D108BD9-81ED-4DB2-BD59-A6C34878D82A}">
                    <a16:rowId xmlns:a16="http://schemas.microsoft.com/office/drawing/2014/main" val="10000"/>
                  </a:ext>
                </a:extLst>
              </a:tr>
              <a:tr h="347592">
                <a:tc>
                  <a:txBody>
                    <a:bodyPr/>
                    <a:lstStyle/>
                    <a:p>
                      <a:pPr algn="ctr" fontAlgn="ctr"/>
                      <a:r>
                        <a:rPr lang="en-US" sz="1400" u="none" strike="noStrike">
                          <a:solidFill>
                            <a:schemeClr val="tx2"/>
                          </a:solidFill>
                          <a:effectLst/>
                        </a:rPr>
                        <a:t>Jan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26</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99</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28</a:t>
                      </a:r>
                    </a:p>
                  </a:txBody>
                  <a:tcPr marL="9525" marR="9525" marT="9525" marB="0" anchor="ctr"/>
                </a:tc>
                <a:extLst>
                  <a:ext uri="{0D108BD9-81ED-4DB2-BD59-A6C34878D82A}">
                    <a16:rowId xmlns:a16="http://schemas.microsoft.com/office/drawing/2014/main" val="10001"/>
                  </a:ext>
                </a:extLst>
              </a:tr>
              <a:tr h="347592">
                <a:tc>
                  <a:txBody>
                    <a:bodyPr/>
                    <a:lstStyle/>
                    <a:p>
                      <a:pPr algn="ctr" fontAlgn="ctr"/>
                      <a:r>
                        <a:rPr lang="en-US" sz="1400" u="none" strike="noStrike">
                          <a:solidFill>
                            <a:schemeClr val="tx2"/>
                          </a:solidFill>
                          <a:effectLst/>
                        </a:rPr>
                        <a:t>Feb</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269</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62</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0</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0</a:t>
                      </a:r>
                    </a:p>
                  </a:txBody>
                  <a:tcPr marL="9525" marR="9525" marT="9525" marB="0" anchor="ctr"/>
                </a:tc>
                <a:extLst>
                  <a:ext uri="{0D108BD9-81ED-4DB2-BD59-A6C34878D82A}">
                    <a16:rowId xmlns:a16="http://schemas.microsoft.com/office/drawing/2014/main" val="10002"/>
                  </a:ext>
                </a:extLst>
              </a:tr>
              <a:tr h="347592">
                <a:tc>
                  <a:txBody>
                    <a:bodyPr/>
                    <a:lstStyle/>
                    <a:p>
                      <a:pPr algn="ctr" fontAlgn="ctr"/>
                      <a:r>
                        <a:rPr lang="en-US" sz="1400" u="none" strike="noStrike">
                          <a:solidFill>
                            <a:schemeClr val="tx2"/>
                          </a:solidFill>
                          <a:effectLst/>
                        </a:rPr>
                        <a:t>Mar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24</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62</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38</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0</a:t>
                      </a:r>
                    </a:p>
                  </a:txBody>
                  <a:tcPr marL="9525" marR="9525" marT="9525" marB="0" anchor="ctr"/>
                </a:tc>
                <a:extLst>
                  <a:ext uri="{0D108BD9-81ED-4DB2-BD59-A6C34878D82A}">
                    <a16:rowId xmlns:a16="http://schemas.microsoft.com/office/drawing/2014/main" val="10003"/>
                  </a:ext>
                </a:extLst>
              </a:tr>
              <a:tr h="347592">
                <a:tc>
                  <a:txBody>
                    <a:bodyPr/>
                    <a:lstStyle/>
                    <a:p>
                      <a:pPr algn="ctr" fontAlgn="ctr"/>
                      <a:r>
                        <a:rPr lang="en-US" sz="1400" u="none" strike="noStrike">
                          <a:solidFill>
                            <a:schemeClr val="tx2"/>
                          </a:solidFill>
                          <a:effectLst/>
                        </a:rPr>
                        <a:t>Apr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63</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163</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42</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25</a:t>
                      </a:r>
                    </a:p>
                  </a:txBody>
                  <a:tcPr marL="9525" marR="9525" marT="9525" marB="0" anchor="ctr"/>
                </a:tc>
                <a:extLst>
                  <a:ext uri="{0D108BD9-81ED-4DB2-BD59-A6C34878D82A}">
                    <a16:rowId xmlns:a16="http://schemas.microsoft.com/office/drawing/2014/main" val="10004"/>
                  </a:ext>
                </a:extLst>
              </a:tr>
              <a:tr h="347592">
                <a:tc>
                  <a:txBody>
                    <a:bodyPr/>
                    <a:lstStyle/>
                    <a:p>
                      <a:pPr algn="ctr" fontAlgn="ctr"/>
                      <a:r>
                        <a:rPr lang="en-US" sz="1400" u="none" strike="noStrike">
                          <a:solidFill>
                            <a:schemeClr val="tx2"/>
                          </a:solidFill>
                          <a:effectLst/>
                        </a:rPr>
                        <a:t>May</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219</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102</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0</a:t>
                      </a:r>
                    </a:p>
                  </a:txBody>
                  <a:tcPr marL="9525" marR="9525" marT="9525" marB="0" anchor="ctr"/>
                </a:tc>
                <a:extLst>
                  <a:ext uri="{0D108BD9-81ED-4DB2-BD59-A6C34878D82A}">
                    <a16:rowId xmlns:a16="http://schemas.microsoft.com/office/drawing/2014/main" val="10005"/>
                  </a:ext>
                </a:extLst>
              </a:tr>
              <a:tr h="347592">
                <a:tc>
                  <a:txBody>
                    <a:bodyPr/>
                    <a:lstStyle/>
                    <a:p>
                      <a:pPr algn="ctr" fontAlgn="ctr"/>
                      <a:r>
                        <a:rPr lang="en-US" sz="1400" u="none" strike="noStrike">
                          <a:solidFill>
                            <a:schemeClr val="tx2"/>
                          </a:solidFill>
                          <a:effectLst/>
                        </a:rPr>
                        <a:t>Jun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89</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108</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31</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15</a:t>
                      </a:r>
                    </a:p>
                  </a:txBody>
                  <a:tcPr marL="9525" marR="9525" marT="9525" marB="0" anchor="ctr"/>
                </a:tc>
                <a:extLst>
                  <a:ext uri="{0D108BD9-81ED-4DB2-BD59-A6C34878D82A}">
                    <a16:rowId xmlns:a16="http://schemas.microsoft.com/office/drawing/2014/main" val="10006"/>
                  </a:ext>
                </a:extLst>
              </a:tr>
              <a:tr h="347592">
                <a:tc>
                  <a:txBody>
                    <a:bodyPr/>
                    <a:lstStyle/>
                    <a:p>
                      <a:pPr algn="ctr" fontAlgn="ctr"/>
                      <a:r>
                        <a:rPr lang="en-US" sz="1400" u="none" strike="noStrike">
                          <a:solidFill>
                            <a:schemeClr val="tx2"/>
                          </a:solidFill>
                          <a:effectLst/>
                        </a:rPr>
                        <a:t>Jul</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229</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236</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67</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0</a:t>
                      </a:r>
                    </a:p>
                  </a:txBody>
                  <a:tcPr marL="9525" marR="9525" marT="9525" marB="0" anchor="ctr"/>
                </a:tc>
                <a:extLst>
                  <a:ext uri="{0D108BD9-81ED-4DB2-BD59-A6C34878D82A}">
                    <a16:rowId xmlns:a16="http://schemas.microsoft.com/office/drawing/2014/main" val="10007"/>
                  </a:ext>
                </a:extLst>
              </a:tr>
              <a:tr h="347592">
                <a:tc>
                  <a:txBody>
                    <a:bodyPr/>
                    <a:lstStyle/>
                    <a:p>
                      <a:pPr algn="ctr" fontAlgn="ctr"/>
                      <a:r>
                        <a:rPr lang="en-US" sz="1400" u="none" strike="noStrike">
                          <a:solidFill>
                            <a:schemeClr val="tx2"/>
                          </a:solidFill>
                          <a:effectLst/>
                        </a:rPr>
                        <a:t>Aug</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203</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176</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2</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13</a:t>
                      </a:r>
                    </a:p>
                  </a:txBody>
                  <a:tcPr marL="9525" marR="9525" marT="9525" marB="0" anchor="ctr"/>
                </a:tc>
                <a:extLst>
                  <a:ext uri="{0D108BD9-81ED-4DB2-BD59-A6C34878D82A}">
                    <a16:rowId xmlns:a16="http://schemas.microsoft.com/office/drawing/2014/main" val="10008"/>
                  </a:ext>
                </a:extLst>
              </a:tr>
              <a:tr h="347592">
                <a:tc>
                  <a:txBody>
                    <a:bodyPr/>
                    <a:lstStyle/>
                    <a:p>
                      <a:pPr algn="ctr" fontAlgn="ctr"/>
                      <a:r>
                        <a:rPr lang="en-US" sz="1400" u="none" strike="noStrike">
                          <a:solidFill>
                            <a:schemeClr val="tx2"/>
                          </a:solidFill>
                          <a:effectLst/>
                        </a:rPr>
                        <a:t>Sep</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139</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225</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41</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0</a:t>
                      </a:r>
                    </a:p>
                  </a:txBody>
                  <a:tcPr marL="9525" marR="9525" marT="9525" marB="0" anchor="ctr"/>
                </a:tc>
                <a:extLst>
                  <a:ext uri="{0D108BD9-81ED-4DB2-BD59-A6C34878D82A}">
                    <a16:rowId xmlns:a16="http://schemas.microsoft.com/office/drawing/2014/main" val="10009"/>
                  </a:ext>
                </a:extLst>
              </a:tr>
              <a:tr h="347592">
                <a:tc>
                  <a:txBody>
                    <a:bodyPr/>
                    <a:lstStyle/>
                    <a:p>
                      <a:pPr algn="ctr" fontAlgn="ctr"/>
                      <a:r>
                        <a:rPr lang="en-US" sz="1400" u="none" strike="noStrike">
                          <a:solidFill>
                            <a:schemeClr val="tx2"/>
                          </a:solidFill>
                          <a:effectLst/>
                        </a:rPr>
                        <a:t>Oct</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102</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106</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12</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20</a:t>
                      </a:r>
                    </a:p>
                  </a:txBody>
                  <a:tcPr marL="9525" marR="9525" marT="9525" marB="0" anchor="ctr"/>
                </a:tc>
                <a:extLst>
                  <a:ext uri="{0D108BD9-81ED-4DB2-BD59-A6C34878D82A}">
                    <a16:rowId xmlns:a16="http://schemas.microsoft.com/office/drawing/2014/main" val="10010"/>
                  </a:ext>
                </a:extLst>
              </a:tr>
              <a:tr h="347592">
                <a:tc>
                  <a:txBody>
                    <a:bodyPr/>
                    <a:lstStyle/>
                    <a:p>
                      <a:pPr algn="ctr" fontAlgn="ctr"/>
                      <a:r>
                        <a:rPr lang="en-US" sz="1400" u="none" strike="noStrike">
                          <a:solidFill>
                            <a:schemeClr val="tx2"/>
                          </a:solidFill>
                          <a:effectLst/>
                        </a:rPr>
                        <a:t>Nov</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73</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209</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76</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17</a:t>
                      </a:r>
                    </a:p>
                  </a:txBody>
                  <a:tcPr marL="9525" marR="9525" marT="9525" marB="0" anchor="ctr"/>
                </a:tc>
                <a:extLst>
                  <a:ext uri="{0D108BD9-81ED-4DB2-BD59-A6C34878D82A}">
                    <a16:rowId xmlns:a16="http://schemas.microsoft.com/office/drawing/2014/main" val="10011"/>
                  </a:ext>
                </a:extLst>
              </a:tr>
              <a:tr h="347592">
                <a:tc>
                  <a:txBody>
                    <a:bodyPr/>
                    <a:lstStyle/>
                    <a:p>
                      <a:pPr algn="ctr" fontAlgn="ctr"/>
                      <a:r>
                        <a:rPr lang="en-US" sz="1400" u="none" strike="noStrike">
                          <a:solidFill>
                            <a:schemeClr val="tx2"/>
                          </a:solidFill>
                          <a:effectLst/>
                        </a:rPr>
                        <a:t>Dec</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14</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19</a:t>
                      </a:r>
                    </a:p>
                  </a:txBody>
                  <a:tcPr marL="7620" marT="7620"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0</a:t>
                      </a:r>
                    </a:p>
                  </a:txBody>
                  <a:tcPr marL="9525" marR="9525" marT="9525" marB="0" anchor="ctr"/>
                </a:tc>
                <a:tc>
                  <a:txBody>
                    <a:bodyPr/>
                    <a:lstStyle/>
                    <a:p>
                      <a:pPr marL="0" algn="r" defTabSz="914400" rtl="0" eaLnBrk="1" fontAlgn="b" latinLnBrk="0" hangingPunct="1"/>
                      <a:r>
                        <a:rPr lang="en-US" sz="1400" u="none" strike="noStrike" kern="1200">
                          <a:solidFill>
                            <a:schemeClr val="tx2"/>
                          </a:solidFill>
                          <a:effectLst/>
                          <a:latin typeface="+mn-lt"/>
                          <a:ea typeface="+mn-ea"/>
                          <a:cs typeface="+mn-cs"/>
                        </a:rPr>
                        <a:t>5</a:t>
                      </a:r>
                    </a:p>
                  </a:txBody>
                  <a:tcPr marL="9525" marR="9525" marT="9525" marB="0" anchor="ctr"/>
                </a:tc>
                <a:extLst>
                  <a:ext uri="{0D108BD9-81ED-4DB2-BD59-A6C34878D82A}">
                    <a16:rowId xmlns:a16="http://schemas.microsoft.com/office/drawing/2014/main" val="10012"/>
                  </a:ext>
                </a:extLst>
              </a:tr>
            </a:tbl>
          </a:graphicData>
        </a:graphic>
      </p:graphicFrame>
      <p:sp>
        <p:nvSpPr>
          <p:cNvPr id="3" name="TextBox 2"/>
          <p:cNvSpPr txBox="1"/>
          <p:nvPr/>
        </p:nvSpPr>
        <p:spPr>
          <a:xfrm>
            <a:off x="1504461" y="1097280"/>
            <a:ext cx="1828800" cy="369332"/>
          </a:xfrm>
          <a:prstGeom prst="rect">
            <a:avLst/>
          </a:prstGeom>
          <a:noFill/>
        </p:spPr>
        <p:txBody>
          <a:bodyPr wrap="square" rtlCol="0">
            <a:spAutoFit/>
          </a:bodyPr>
          <a:lstStyle/>
          <a:p>
            <a:pPr algn="ctr"/>
            <a:r>
              <a:rPr lang="en-US">
                <a:solidFill>
                  <a:schemeClr val="tx2"/>
                </a:solidFill>
              </a:rPr>
              <a:t>Did Not Opt Out</a:t>
            </a:r>
          </a:p>
        </p:txBody>
      </p:sp>
      <p:sp>
        <p:nvSpPr>
          <p:cNvPr id="8" name="TextBox 7"/>
          <p:cNvSpPr txBox="1"/>
          <p:nvPr/>
        </p:nvSpPr>
        <p:spPr>
          <a:xfrm>
            <a:off x="5867400" y="1096148"/>
            <a:ext cx="1828800" cy="369332"/>
          </a:xfrm>
          <a:prstGeom prst="rect">
            <a:avLst/>
          </a:prstGeom>
          <a:noFill/>
        </p:spPr>
        <p:txBody>
          <a:bodyPr wrap="square" rtlCol="0">
            <a:spAutoFit/>
          </a:bodyPr>
          <a:lstStyle/>
          <a:p>
            <a:pPr algn="ctr"/>
            <a:r>
              <a:rPr lang="en-US">
                <a:solidFill>
                  <a:schemeClr val="tx2"/>
                </a:solidFill>
              </a:rPr>
              <a:t>Opted Out</a:t>
            </a:r>
          </a:p>
        </p:txBody>
      </p:sp>
      <p:sp>
        <p:nvSpPr>
          <p:cNvPr id="9" name="TextBox 8"/>
          <p:cNvSpPr txBox="1"/>
          <p:nvPr/>
        </p:nvSpPr>
        <p:spPr>
          <a:xfrm>
            <a:off x="1409700" y="6140358"/>
            <a:ext cx="6400800" cy="253916"/>
          </a:xfrm>
          <a:prstGeom prst="rect">
            <a:avLst/>
          </a:prstGeom>
          <a:noFill/>
        </p:spPr>
        <p:txBody>
          <a:bodyPr wrap="square" rtlCol="0">
            <a:spAutoFit/>
          </a:bodyPr>
          <a:lstStyle/>
          <a:p>
            <a:pPr algn="ctr"/>
            <a:r>
              <a:rPr lang="en-US" sz="1050">
                <a:solidFill>
                  <a:schemeClr val="tx1">
                    <a:lumMod val="65000"/>
                    <a:lumOff val="35000"/>
                  </a:schemeClr>
                </a:solidFill>
              </a:rPr>
              <a:t>* Effective Resource-hours rounded to nearest whole number</a:t>
            </a:r>
          </a:p>
        </p:txBody>
      </p:sp>
    </p:spTree>
    <p:extLst>
      <p:ext uri="{BB962C8B-B14F-4D97-AF65-F5344CB8AC3E}">
        <p14:creationId xmlns:p14="http://schemas.microsoft.com/office/powerpoint/2010/main" val="25632299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 Make-Whole and Claw Back, 2021-2022</a:t>
            </a:r>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a:p>
        </p:txBody>
      </p:sp>
      <p:sp>
        <p:nvSpPr>
          <p:cNvPr id="5" name="TextBox 4"/>
          <p:cNvSpPr txBox="1"/>
          <p:nvPr/>
        </p:nvSpPr>
        <p:spPr>
          <a:xfrm>
            <a:off x="1676400" y="6156788"/>
            <a:ext cx="6400800" cy="253916"/>
          </a:xfrm>
          <a:prstGeom prst="rect">
            <a:avLst/>
          </a:prstGeom>
          <a:noFill/>
        </p:spPr>
        <p:txBody>
          <a:bodyPr wrap="square" rtlCol="0">
            <a:spAutoFit/>
          </a:bodyPr>
          <a:lstStyle/>
          <a:p>
            <a:pPr algn="ctr"/>
            <a:r>
              <a:rPr lang="en-US" sz="1050">
                <a:solidFill>
                  <a:schemeClr val="tx1">
                    <a:lumMod val="65000"/>
                    <a:lumOff val="35000"/>
                  </a:schemeClr>
                </a:solidFill>
              </a:rPr>
              <a:t>Amounts rounded to nearest thousand. Settlement data retrieved on 01/15/2025.</a:t>
            </a:r>
          </a:p>
        </p:txBody>
      </p:sp>
      <p:graphicFrame>
        <p:nvGraphicFramePr>
          <p:cNvPr id="7" name="Table 6">
            <a:extLst>
              <a:ext uri="{FF2B5EF4-FFF2-40B4-BE49-F238E27FC236}">
                <a16:creationId xmlns:a16="http://schemas.microsoft.com/office/drawing/2014/main" id="{97083E44-DDF6-6AF1-D4FA-67CA572798EA}"/>
              </a:ext>
            </a:extLst>
          </p:cNvPr>
          <p:cNvGraphicFramePr>
            <a:graphicFrameLocks noGrp="1"/>
          </p:cNvGraphicFramePr>
          <p:nvPr>
            <p:extLst>
              <p:ext uri="{D42A27DB-BD31-4B8C-83A1-F6EECF244321}">
                <p14:modId xmlns:p14="http://schemas.microsoft.com/office/powerpoint/2010/main" val="2865850591"/>
              </p:ext>
            </p:extLst>
          </p:nvPr>
        </p:nvGraphicFramePr>
        <p:xfrm>
          <a:off x="228602" y="868592"/>
          <a:ext cx="8610598" cy="5181604"/>
        </p:xfrm>
        <a:graphic>
          <a:graphicData uri="http://schemas.openxmlformats.org/drawingml/2006/table">
            <a:tbl>
              <a:tblPr firstRow="1" bandRow="1">
                <a:tableStyleId>{5C22544A-7EE6-4342-B048-85BDC9FD1C3A}</a:tableStyleId>
              </a:tblPr>
              <a:tblGrid>
                <a:gridCol w="807837">
                  <a:extLst>
                    <a:ext uri="{9D8B030D-6E8A-4147-A177-3AD203B41FA5}">
                      <a16:colId xmlns:a16="http://schemas.microsoft.com/office/drawing/2014/main" val="3783767819"/>
                    </a:ext>
                  </a:extLst>
                </a:gridCol>
                <a:gridCol w="817342">
                  <a:extLst>
                    <a:ext uri="{9D8B030D-6E8A-4147-A177-3AD203B41FA5}">
                      <a16:colId xmlns:a16="http://schemas.microsoft.com/office/drawing/2014/main" val="764927636"/>
                    </a:ext>
                  </a:extLst>
                </a:gridCol>
                <a:gridCol w="641769">
                  <a:extLst>
                    <a:ext uri="{9D8B030D-6E8A-4147-A177-3AD203B41FA5}">
                      <a16:colId xmlns:a16="http://schemas.microsoft.com/office/drawing/2014/main" val="3774415191"/>
                    </a:ext>
                  </a:extLst>
                </a:gridCol>
                <a:gridCol w="1068945">
                  <a:extLst>
                    <a:ext uri="{9D8B030D-6E8A-4147-A177-3AD203B41FA5}">
                      <a16:colId xmlns:a16="http://schemas.microsoft.com/office/drawing/2014/main" val="4073179002"/>
                    </a:ext>
                  </a:extLst>
                </a:gridCol>
                <a:gridCol w="616980">
                  <a:extLst>
                    <a:ext uri="{9D8B030D-6E8A-4147-A177-3AD203B41FA5}">
                      <a16:colId xmlns:a16="http://schemas.microsoft.com/office/drawing/2014/main" val="176839309"/>
                    </a:ext>
                  </a:extLst>
                </a:gridCol>
                <a:gridCol w="922663">
                  <a:extLst>
                    <a:ext uri="{9D8B030D-6E8A-4147-A177-3AD203B41FA5}">
                      <a16:colId xmlns:a16="http://schemas.microsoft.com/office/drawing/2014/main" val="3733133954"/>
                    </a:ext>
                  </a:extLst>
                </a:gridCol>
                <a:gridCol w="684286">
                  <a:extLst>
                    <a:ext uri="{9D8B030D-6E8A-4147-A177-3AD203B41FA5}">
                      <a16:colId xmlns:a16="http://schemas.microsoft.com/office/drawing/2014/main" val="2456895355"/>
                    </a:ext>
                  </a:extLst>
                </a:gridCol>
                <a:gridCol w="684286">
                  <a:extLst>
                    <a:ext uri="{9D8B030D-6E8A-4147-A177-3AD203B41FA5}">
                      <a16:colId xmlns:a16="http://schemas.microsoft.com/office/drawing/2014/main" val="1365149122"/>
                    </a:ext>
                  </a:extLst>
                </a:gridCol>
                <a:gridCol w="788830">
                  <a:extLst>
                    <a:ext uri="{9D8B030D-6E8A-4147-A177-3AD203B41FA5}">
                      <a16:colId xmlns:a16="http://schemas.microsoft.com/office/drawing/2014/main" val="3270646546"/>
                    </a:ext>
                  </a:extLst>
                </a:gridCol>
                <a:gridCol w="788830">
                  <a:extLst>
                    <a:ext uri="{9D8B030D-6E8A-4147-A177-3AD203B41FA5}">
                      <a16:colId xmlns:a16="http://schemas.microsoft.com/office/drawing/2014/main" val="4272210633"/>
                    </a:ext>
                  </a:extLst>
                </a:gridCol>
                <a:gridCol w="788830">
                  <a:extLst>
                    <a:ext uri="{9D8B030D-6E8A-4147-A177-3AD203B41FA5}">
                      <a16:colId xmlns:a16="http://schemas.microsoft.com/office/drawing/2014/main" val="1968188661"/>
                    </a:ext>
                  </a:extLst>
                </a:gridCol>
              </a:tblGrid>
              <a:tr h="772468">
                <a:tc rowSpan="2">
                  <a:txBody>
                    <a:bodyPr/>
                    <a:lstStyle/>
                    <a:p>
                      <a:pPr algn="ctr" rtl="0" fontAlgn="ctr"/>
                      <a:r>
                        <a:rPr lang="en-US" sz="1400" u="none" strike="noStrike">
                          <a:effectLst/>
                        </a:rPr>
                        <a:t>Month</a:t>
                      </a:r>
                      <a:endParaRPr lang="en-US" sz="1400" b="1" i="0" u="none" strike="noStrike">
                        <a:solidFill>
                          <a:srgbClr val="FFFFFF"/>
                        </a:solidFill>
                        <a:effectLst/>
                        <a:latin typeface="Arial" panose="020B0604020202020204" pitchFamily="34" charset="0"/>
                      </a:endParaRPr>
                    </a:p>
                  </a:txBody>
                  <a:tcPr marL="6918" marR="6918" marT="6918" marB="0" anchor="ctr"/>
                </a:tc>
                <a:tc gridSpan="2">
                  <a:txBody>
                    <a:bodyPr/>
                    <a:lstStyle/>
                    <a:p>
                      <a:pPr algn="ctr" rtl="0" fontAlgn="ctr"/>
                      <a:r>
                        <a:rPr lang="en-US" sz="1400" u="none" strike="noStrike">
                          <a:effectLst/>
                        </a:rPr>
                        <a:t>RUC Make-Whole Amount ($1000s)</a:t>
                      </a:r>
                      <a:endParaRPr lang="en-US" sz="1400" b="1" i="0" u="none" strike="noStrike">
                        <a:solidFill>
                          <a:srgbClr val="FFFFFF"/>
                        </a:solidFill>
                        <a:effectLst/>
                        <a:latin typeface="Arial" panose="020B0604020202020204" pitchFamily="34" charset="0"/>
                      </a:endParaRPr>
                    </a:p>
                  </a:txBody>
                  <a:tcPr marL="6918" marR="6918" marT="6918" marB="0" anchor="ctr"/>
                </a:tc>
                <a:tc hMerge="1">
                  <a:txBody>
                    <a:bodyPr/>
                    <a:lstStyle/>
                    <a:p>
                      <a:endParaRPr lang="en-US"/>
                    </a:p>
                  </a:txBody>
                  <a:tcPr/>
                </a:tc>
                <a:tc gridSpan="2">
                  <a:txBody>
                    <a:bodyPr/>
                    <a:lstStyle/>
                    <a:p>
                      <a:pPr algn="ctr" rtl="0" fontAlgn="ctr"/>
                      <a:r>
                        <a:rPr lang="en-US" sz="1400" u="none" strike="noStrike">
                          <a:effectLst/>
                        </a:rPr>
                        <a:t>RUC Capacity-Short Charges ($1000s)</a:t>
                      </a:r>
                      <a:endParaRPr lang="en-US" sz="1400" b="1" i="0" u="none" strike="noStrike">
                        <a:solidFill>
                          <a:srgbClr val="FFFFFF"/>
                        </a:solidFill>
                        <a:effectLst/>
                        <a:latin typeface="Arial" panose="020B0604020202020204" pitchFamily="34" charset="0"/>
                      </a:endParaRPr>
                    </a:p>
                  </a:txBody>
                  <a:tcPr marL="6918" marR="6918" marT="6918" marB="0" anchor="ctr"/>
                </a:tc>
                <a:tc hMerge="1">
                  <a:txBody>
                    <a:bodyPr/>
                    <a:lstStyle/>
                    <a:p>
                      <a:endParaRPr lang="en-US"/>
                    </a:p>
                  </a:txBody>
                  <a:tcPr/>
                </a:tc>
                <a:tc gridSpan="2">
                  <a:txBody>
                    <a:bodyPr/>
                    <a:lstStyle/>
                    <a:p>
                      <a:pPr algn="ctr" rtl="0" fontAlgn="ctr"/>
                      <a:r>
                        <a:rPr lang="en-US" sz="1400" u="none" strike="noStrike">
                          <a:effectLst/>
                        </a:rPr>
                        <a:t>Uplift Charges ($1000s)</a:t>
                      </a:r>
                      <a:endParaRPr lang="en-US" sz="1400" b="1" i="0" u="none" strike="noStrike">
                        <a:solidFill>
                          <a:srgbClr val="FFFFFF"/>
                        </a:solidFill>
                        <a:effectLst/>
                        <a:latin typeface="Arial" panose="020B0604020202020204" pitchFamily="34" charset="0"/>
                      </a:endParaRPr>
                    </a:p>
                  </a:txBody>
                  <a:tcPr marL="6918" marR="6918" marT="6918" marB="0" anchor="ctr"/>
                </a:tc>
                <a:tc hMerge="1">
                  <a:txBody>
                    <a:bodyPr/>
                    <a:lstStyle/>
                    <a:p>
                      <a:endParaRPr lang="en-US"/>
                    </a:p>
                  </a:txBody>
                  <a:tcPr/>
                </a:tc>
                <a:tc gridSpan="2">
                  <a:txBody>
                    <a:bodyPr/>
                    <a:lstStyle/>
                    <a:p>
                      <a:pPr algn="ctr" rtl="0" fontAlgn="ctr"/>
                      <a:r>
                        <a:rPr lang="en-US" sz="1400" u="none" strike="noStrike">
                          <a:effectLst/>
                        </a:rPr>
                        <a:t>Claw Back Charges ($1000s)</a:t>
                      </a:r>
                      <a:endParaRPr lang="en-US" sz="1400" b="1" i="0" u="none" strike="noStrike">
                        <a:solidFill>
                          <a:srgbClr val="FFFFFF"/>
                        </a:solidFill>
                        <a:effectLst/>
                        <a:latin typeface="Arial" panose="020B0604020202020204" pitchFamily="34" charset="0"/>
                      </a:endParaRPr>
                    </a:p>
                  </a:txBody>
                  <a:tcPr marL="6918" marR="6918" marT="6918" marB="0" anchor="ctr"/>
                </a:tc>
                <a:tc hMerge="1">
                  <a:txBody>
                    <a:bodyPr/>
                    <a:lstStyle/>
                    <a:p>
                      <a:endParaRPr lang="en-US"/>
                    </a:p>
                  </a:txBody>
                  <a:tcPr/>
                </a:tc>
                <a:tc gridSpan="2">
                  <a:txBody>
                    <a:bodyPr/>
                    <a:lstStyle/>
                    <a:p>
                      <a:pPr algn="ctr" rtl="0" fontAlgn="ctr"/>
                      <a:r>
                        <a:rPr lang="en-US" sz="1400" u="none" strike="noStrike">
                          <a:effectLst/>
                        </a:rPr>
                        <a:t>RUC Shortfall Total (MWh in 1000s)</a:t>
                      </a:r>
                      <a:endParaRPr lang="en-US" sz="1400" b="1" i="0" u="none" strike="noStrike">
                        <a:solidFill>
                          <a:srgbClr val="FFFFFF"/>
                        </a:solidFill>
                        <a:effectLst/>
                        <a:latin typeface="Arial" panose="020B0604020202020204" pitchFamily="34" charset="0"/>
                      </a:endParaRPr>
                    </a:p>
                  </a:txBody>
                  <a:tcPr marL="6918" marR="6918" marT="6918" marB="0" anchor="ctr"/>
                </a:tc>
                <a:tc hMerge="1">
                  <a:txBody>
                    <a:bodyPr/>
                    <a:lstStyle/>
                    <a:p>
                      <a:endParaRPr lang="en-US"/>
                    </a:p>
                  </a:txBody>
                  <a:tcPr/>
                </a:tc>
                <a:extLst>
                  <a:ext uri="{0D108BD9-81ED-4DB2-BD59-A6C34878D82A}">
                    <a16:rowId xmlns:a16="http://schemas.microsoft.com/office/drawing/2014/main" val="540303259"/>
                  </a:ext>
                </a:extLst>
              </a:tr>
              <a:tr h="350573">
                <a:tc vMerge="1">
                  <a:txBody>
                    <a:bodyPr/>
                    <a:lstStyle/>
                    <a:p>
                      <a:endParaRPr lang="en-US"/>
                    </a:p>
                  </a:txBody>
                  <a:tcPr/>
                </a:tc>
                <a:tc>
                  <a:txBody>
                    <a:bodyPr/>
                    <a:lstStyle/>
                    <a:p>
                      <a:pPr algn="ctr" rtl="0" fontAlgn="ctr"/>
                      <a:r>
                        <a:rPr lang="en-US" sz="1400" u="none" strike="noStrike">
                          <a:solidFill>
                            <a:schemeClr val="bg2"/>
                          </a:solidFill>
                          <a:effectLst/>
                        </a:rPr>
                        <a:t>2021</a:t>
                      </a:r>
                      <a:endParaRPr lang="en-US" sz="1400" b="1" i="0" u="none" strike="noStrike">
                        <a:solidFill>
                          <a:schemeClr val="bg2"/>
                        </a:solidFill>
                        <a:effectLst/>
                        <a:latin typeface="Arial" panose="020B0604020202020204" pitchFamily="34" charset="0"/>
                      </a:endParaRPr>
                    </a:p>
                  </a:txBody>
                  <a:tcPr marL="6918" marR="6918" marT="6918" marB="0" anchor="ctr">
                    <a:solidFill>
                      <a:srgbClr val="00AEC7"/>
                    </a:solidFill>
                  </a:tcPr>
                </a:tc>
                <a:tc>
                  <a:txBody>
                    <a:bodyPr/>
                    <a:lstStyle/>
                    <a:p>
                      <a:pPr algn="ctr" rtl="0" fontAlgn="ctr"/>
                      <a:r>
                        <a:rPr lang="en-US" sz="1400" u="none" strike="noStrike">
                          <a:solidFill>
                            <a:schemeClr val="bg2"/>
                          </a:solidFill>
                          <a:effectLst/>
                        </a:rPr>
                        <a:t>2022</a:t>
                      </a:r>
                      <a:endParaRPr lang="en-US" sz="1400" b="1" i="0" u="none" strike="noStrike">
                        <a:solidFill>
                          <a:schemeClr val="bg2"/>
                        </a:solidFill>
                        <a:effectLst/>
                        <a:latin typeface="Arial" panose="020B0604020202020204" pitchFamily="34" charset="0"/>
                      </a:endParaRPr>
                    </a:p>
                  </a:txBody>
                  <a:tcPr marL="6918" marR="6918" marT="6918" marB="0" anchor="ctr">
                    <a:solidFill>
                      <a:srgbClr val="00AEC7"/>
                    </a:solidFill>
                  </a:tcPr>
                </a:tc>
                <a:tc>
                  <a:txBody>
                    <a:bodyPr/>
                    <a:lstStyle/>
                    <a:p>
                      <a:pPr algn="ctr" rtl="0" fontAlgn="ctr"/>
                      <a:r>
                        <a:rPr lang="en-US" sz="1400" u="none" strike="noStrike">
                          <a:solidFill>
                            <a:schemeClr val="bg2"/>
                          </a:solidFill>
                          <a:effectLst/>
                        </a:rPr>
                        <a:t>2021</a:t>
                      </a:r>
                      <a:endParaRPr lang="en-US" sz="1400" b="1" i="0" u="none" strike="noStrike">
                        <a:solidFill>
                          <a:schemeClr val="bg2"/>
                        </a:solidFill>
                        <a:effectLst/>
                        <a:latin typeface="Arial" panose="020B0604020202020204" pitchFamily="34" charset="0"/>
                      </a:endParaRPr>
                    </a:p>
                  </a:txBody>
                  <a:tcPr marL="6918" marR="6918" marT="6918" marB="0" anchor="ctr">
                    <a:solidFill>
                      <a:srgbClr val="00AEC7"/>
                    </a:solidFill>
                  </a:tcPr>
                </a:tc>
                <a:tc>
                  <a:txBody>
                    <a:bodyPr/>
                    <a:lstStyle/>
                    <a:p>
                      <a:pPr algn="ctr" rtl="0" fontAlgn="ctr"/>
                      <a:r>
                        <a:rPr lang="en-US" sz="1400" u="none" strike="noStrike">
                          <a:solidFill>
                            <a:schemeClr val="bg2"/>
                          </a:solidFill>
                          <a:effectLst/>
                        </a:rPr>
                        <a:t>2022</a:t>
                      </a:r>
                      <a:endParaRPr lang="en-US" sz="1400" b="1" i="0" u="none" strike="noStrike">
                        <a:solidFill>
                          <a:schemeClr val="bg2"/>
                        </a:solidFill>
                        <a:effectLst/>
                        <a:latin typeface="Arial" panose="020B0604020202020204" pitchFamily="34" charset="0"/>
                      </a:endParaRPr>
                    </a:p>
                  </a:txBody>
                  <a:tcPr marL="6918" marR="6918" marT="6918" marB="0" anchor="ctr">
                    <a:solidFill>
                      <a:srgbClr val="00AEC7"/>
                    </a:solidFill>
                  </a:tcPr>
                </a:tc>
                <a:tc>
                  <a:txBody>
                    <a:bodyPr/>
                    <a:lstStyle/>
                    <a:p>
                      <a:pPr algn="ctr" rtl="0" fontAlgn="ctr"/>
                      <a:r>
                        <a:rPr lang="en-US" sz="1400" u="none" strike="noStrike">
                          <a:solidFill>
                            <a:schemeClr val="bg2"/>
                          </a:solidFill>
                          <a:effectLst/>
                        </a:rPr>
                        <a:t>2021</a:t>
                      </a:r>
                      <a:endParaRPr lang="en-US" sz="1400" b="1" i="0" u="none" strike="noStrike">
                        <a:solidFill>
                          <a:schemeClr val="bg2"/>
                        </a:solidFill>
                        <a:effectLst/>
                        <a:latin typeface="Arial" panose="020B0604020202020204" pitchFamily="34" charset="0"/>
                      </a:endParaRPr>
                    </a:p>
                  </a:txBody>
                  <a:tcPr marL="6918" marR="6918" marT="6918" marB="0" anchor="ctr">
                    <a:solidFill>
                      <a:srgbClr val="00AEC7"/>
                    </a:solidFill>
                  </a:tcPr>
                </a:tc>
                <a:tc>
                  <a:txBody>
                    <a:bodyPr/>
                    <a:lstStyle/>
                    <a:p>
                      <a:pPr algn="ctr" rtl="0" fontAlgn="ctr"/>
                      <a:r>
                        <a:rPr lang="en-US" sz="1400" u="none" strike="noStrike">
                          <a:solidFill>
                            <a:schemeClr val="bg2"/>
                          </a:solidFill>
                          <a:effectLst/>
                        </a:rPr>
                        <a:t>2022</a:t>
                      </a:r>
                      <a:endParaRPr lang="en-US" sz="1400" b="1" i="0" u="none" strike="noStrike">
                        <a:solidFill>
                          <a:schemeClr val="bg2"/>
                        </a:solidFill>
                        <a:effectLst/>
                        <a:latin typeface="Arial" panose="020B0604020202020204" pitchFamily="34" charset="0"/>
                      </a:endParaRPr>
                    </a:p>
                  </a:txBody>
                  <a:tcPr marL="6918" marR="6918" marT="6918" marB="0" anchor="ctr">
                    <a:solidFill>
                      <a:srgbClr val="00AEC7"/>
                    </a:solidFill>
                  </a:tcPr>
                </a:tc>
                <a:tc>
                  <a:txBody>
                    <a:bodyPr/>
                    <a:lstStyle/>
                    <a:p>
                      <a:pPr algn="ctr" rtl="0" fontAlgn="ctr"/>
                      <a:r>
                        <a:rPr lang="en-US" sz="1400" u="none" strike="noStrike">
                          <a:solidFill>
                            <a:schemeClr val="bg2"/>
                          </a:solidFill>
                          <a:effectLst/>
                        </a:rPr>
                        <a:t>2021</a:t>
                      </a:r>
                      <a:endParaRPr lang="en-US" sz="1400" b="1" i="0" u="none" strike="noStrike">
                        <a:solidFill>
                          <a:schemeClr val="bg2"/>
                        </a:solidFill>
                        <a:effectLst/>
                        <a:latin typeface="Arial" panose="020B0604020202020204" pitchFamily="34" charset="0"/>
                      </a:endParaRPr>
                    </a:p>
                  </a:txBody>
                  <a:tcPr marL="6918" marR="6918" marT="6918" marB="0" anchor="ctr">
                    <a:solidFill>
                      <a:srgbClr val="00AEC7"/>
                    </a:solidFill>
                  </a:tcPr>
                </a:tc>
                <a:tc>
                  <a:txBody>
                    <a:bodyPr/>
                    <a:lstStyle/>
                    <a:p>
                      <a:pPr algn="ctr" rtl="0" fontAlgn="ctr"/>
                      <a:r>
                        <a:rPr lang="en-US" sz="1400" u="none" strike="noStrike">
                          <a:solidFill>
                            <a:schemeClr val="bg2"/>
                          </a:solidFill>
                          <a:effectLst/>
                        </a:rPr>
                        <a:t>2022</a:t>
                      </a:r>
                      <a:endParaRPr lang="en-US" sz="1400" b="1" i="0" u="none" strike="noStrike">
                        <a:solidFill>
                          <a:schemeClr val="bg2"/>
                        </a:solidFill>
                        <a:effectLst/>
                        <a:latin typeface="Arial" panose="020B0604020202020204" pitchFamily="34" charset="0"/>
                      </a:endParaRPr>
                    </a:p>
                  </a:txBody>
                  <a:tcPr marL="6918" marR="6918" marT="6918" marB="0" anchor="ctr">
                    <a:solidFill>
                      <a:srgbClr val="00AEC7"/>
                    </a:solidFill>
                  </a:tcPr>
                </a:tc>
                <a:tc>
                  <a:txBody>
                    <a:bodyPr/>
                    <a:lstStyle/>
                    <a:p>
                      <a:pPr algn="ctr" rtl="0" fontAlgn="ctr"/>
                      <a:r>
                        <a:rPr lang="en-US" sz="1400" u="none" strike="noStrike">
                          <a:solidFill>
                            <a:schemeClr val="bg2"/>
                          </a:solidFill>
                          <a:effectLst/>
                        </a:rPr>
                        <a:t>2021</a:t>
                      </a:r>
                      <a:endParaRPr lang="en-US" sz="1400" b="1" i="0" u="none" strike="noStrike">
                        <a:solidFill>
                          <a:schemeClr val="bg2"/>
                        </a:solidFill>
                        <a:effectLst/>
                        <a:latin typeface="Arial" panose="020B0604020202020204" pitchFamily="34" charset="0"/>
                      </a:endParaRPr>
                    </a:p>
                  </a:txBody>
                  <a:tcPr marL="6918" marR="6918" marT="6918" marB="0" anchor="ctr">
                    <a:solidFill>
                      <a:srgbClr val="00AEC7"/>
                    </a:solidFill>
                  </a:tcPr>
                </a:tc>
                <a:tc>
                  <a:txBody>
                    <a:bodyPr/>
                    <a:lstStyle/>
                    <a:p>
                      <a:pPr algn="ctr" rtl="0" fontAlgn="ctr"/>
                      <a:r>
                        <a:rPr lang="en-US" sz="1400" u="none" strike="noStrike">
                          <a:solidFill>
                            <a:schemeClr val="bg2"/>
                          </a:solidFill>
                          <a:effectLst/>
                        </a:rPr>
                        <a:t>2022</a:t>
                      </a:r>
                      <a:endParaRPr lang="en-US" sz="1400" b="1" i="0" u="none" strike="noStrike">
                        <a:solidFill>
                          <a:schemeClr val="bg2"/>
                        </a:solidFill>
                        <a:effectLst/>
                        <a:latin typeface="Arial" panose="020B0604020202020204" pitchFamily="34" charset="0"/>
                      </a:endParaRPr>
                    </a:p>
                  </a:txBody>
                  <a:tcPr marL="6918" marR="6918" marT="6918" marB="0" anchor="ctr">
                    <a:solidFill>
                      <a:srgbClr val="00AEC7"/>
                    </a:solidFill>
                  </a:tcPr>
                </a:tc>
                <a:extLst>
                  <a:ext uri="{0D108BD9-81ED-4DB2-BD59-A6C34878D82A}">
                    <a16:rowId xmlns:a16="http://schemas.microsoft.com/office/drawing/2014/main" val="190720510"/>
                  </a:ext>
                </a:extLst>
              </a:tr>
              <a:tr h="350573">
                <a:tc>
                  <a:txBody>
                    <a:bodyPr/>
                    <a:lstStyle/>
                    <a:p>
                      <a:pPr algn="ctr" rtl="0" fontAlgn="ctr"/>
                      <a:r>
                        <a:rPr lang="en-US" sz="1400" u="none" strike="noStrike">
                          <a:solidFill>
                            <a:srgbClr val="5B6770"/>
                          </a:solidFill>
                          <a:effectLst/>
                        </a:rPr>
                        <a:t>Jan</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-320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320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38</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3,760</a:t>
                      </a:r>
                      <a:endParaRPr lang="en-US" sz="1400" b="0" i="0" u="none" strike="noStrike">
                        <a:solidFill>
                          <a:srgbClr val="5B6770"/>
                        </a:solidFill>
                        <a:effectLst/>
                        <a:latin typeface="Arial" panose="020B0604020202020204" pitchFamily="34" charset="0"/>
                      </a:endParaRPr>
                    </a:p>
                  </a:txBody>
                  <a:tcPr marL="6918" marR="6918" marT="6918" marB="0" anchor="ctr"/>
                </a:tc>
                <a:extLst>
                  <a:ext uri="{0D108BD9-81ED-4DB2-BD59-A6C34878D82A}">
                    <a16:rowId xmlns:a16="http://schemas.microsoft.com/office/drawing/2014/main" val="948845113"/>
                  </a:ext>
                </a:extLst>
              </a:tr>
              <a:tr h="337090">
                <a:tc>
                  <a:txBody>
                    <a:bodyPr/>
                    <a:lstStyle/>
                    <a:p>
                      <a:pPr algn="ctr" rtl="0" fontAlgn="ctr"/>
                      <a:r>
                        <a:rPr lang="en-US" sz="1400" u="none" strike="noStrike">
                          <a:solidFill>
                            <a:srgbClr val="5B6770"/>
                          </a:solidFill>
                          <a:effectLst/>
                        </a:rPr>
                        <a:t>Feb</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-6,970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6,970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1,256</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7,628</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7,519</a:t>
                      </a:r>
                      <a:endParaRPr lang="en-US" sz="1400" b="0" i="0" u="none" strike="noStrike">
                        <a:solidFill>
                          <a:srgbClr val="5B6770"/>
                        </a:solidFill>
                        <a:effectLst/>
                        <a:latin typeface="Arial" panose="020B0604020202020204" pitchFamily="34" charset="0"/>
                      </a:endParaRPr>
                    </a:p>
                  </a:txBody>
                  <a:tcPr marL="6918" marR="6918" marT="6918" marB="0" anchor="ctr"/>
                </a:tc>
                <a:extLst>
                  <a:ext uri="{0D108BD9-81ED-4DB2-BD59-A6C34878D82A}">
                    <a16:rowId xmlns:a16="http://schemas.microsoft.com/office/drawing/2014/main" val="629803551"/>
                  </a:ext>
                </a:extLst>
              </a:tr>
              <a:tr h="337090">
                <a:tc>
                  <a:txBody>
                    <a:bodyPr/>
                    <a:lstStyle/>
                    <a:p>
                      <a:pPr algn="ctr" rtl="0" fontAlgn="ctr"/>
                      <a:r>
                        <a:rPr lang="en-US" sz="1400" u="none" strike="noStrike">
                          <a:solidFill>
                            <a:srgbClr val="5B6770"/>
                          </a:solidFill>
                          <a:effectLst/>
                        </a:rPr>
                        <a:t>Mar</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-9</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-749</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9</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749</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6</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102</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239</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6,203</a:t>
                      </a:r>
                      <a:endParaRPr lang="en-US" sz="1400" b="0" i="0" u="none" strike="noStrike">
                        <a:solidFill>
                          <a:srgbClr val="5B6770"/>
                        </a:solidFill>
                        <a:effectLst/>
                        <a:latin typeface="Arial" panose="020B0604020202020204" pitchFamily="34" charset="0"/>
                      </a:endParaRPr>
                    </a:p>
                  </a:txBody>
                  <a:tcPr marL="6918" marR="6918" marT="6918" marB="0" anchor="ctr"/>
                </a:tc>
                <a:extLst>
                  <a:ext uri="{0D108BD9-81ED-4DB2-BD59-A6C34878D82A}">
                    <a16:rowId xmlns:a16="http://schemas.microsoft.com/office/drawing/2014/main" val="360817044"/>
                  </a:ext>
                </a:extLst>
              </a:tr>
              <a:tr h="337090">
                <a:tc>
                  <a:txBody>
                    <a:bodyPr/>
                    <a:lstStyle/>
                    <a:p>
                      <a:pPr algn="ctr" rtl="0" fontAlgn="ctr"/>
                      <a:r>
                        <a:rPr lang="en-US" sz="1400" u="none" strike="noStrike">
                          <a:solidFill>
                            <a:srgbClr val="5B6770"/>
                          </a:solidFill>
                          <a:effectLst/>
                        </a:rPr>
                        <a:t>Apr</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-19</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-742</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19</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742</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1,285</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263</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7,138</a:t>
                      </a:r>
                      <a:endParaRPr lang="en-US" sz="1400" b="0" i="0" u="none" strike="noStrike">
                        <a:solidFill>
                          <a:srgbClr val="5B6770"/>
                        </a:solidFill>
                        <a:effectLst/>
                        <a:latin typeface="Arial" panose="020B0604020202020204" pitchFamily="34" charset="0"/>
                      </a:endParaRPr>
                    </a:p>
                  </a:txBody>
                  <a:tcPr marL="6918" marR="6918" marT="6918" marB="0" anchor="ctr"/>
                </a:tc>
                <a:extLst>
                  <a:ext uri="{0D108BD9-81ED-4DB2-BD59-A6C34878D82A}">
                    <a16:rowId xmlns:a16="http://schemas.microsoft.com/office/drawing/2014/main" val="3650119442"/>
                  </a:ext>
                </a:extLst>
              </a:tr>
              <a:tr h="337090">
                <a:tc>
                  <a:txBody>
                    <a:bodyPr/>
                    <a:lstStyle/>
                    <a:p>
                      <a:pPr algn="ctr" rtl="0" fontAlgn="ctr"/>
                      <a:r>
                        <a:rPr lang="en-US" sz="1400" u="none" strike="noStrike">
                          <a:solidFill>
                            <a:srgbClr val="5B6770"/>
                          </a:solidFill>
                          <a:effectLst/>
                        </a:rPr>
                        <a:t>May</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-3,302</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3,302</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7,293</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10,604</a:t>
                      </a:r>
                      <a:endParaRPr lang="en-US" sz="1400" b="0" i="0" u="none" strike="noStrike">
                        <a:solidFill>
                          <a:srgbClr val="5B6770"/>
                        </a:solidFill>
                        <a:effectLst/>
                        <a:latin typeface="Arial" panose="020B0604020202020204" pitchFamily="34" charset="0"/>
                      </a:endParaRPr>
                    </a:p>
                  </a:txBody>
                  <a:tcPr marL="6918" marR="6918" marT="6918" marB="0" anchor="ctr"/>
                </a:tc>
                <a:extLst>
                  <a:ext uri="{0D108BD9-81ED-4DB2-BD59-A6C34878D82A}">
                    <a16:rowId xmlns:a16="http://schemas.microsoft.com/office/drawing/2014/main" val="452717964"/>
                  </a:ext>
                </a:extLst>
              </a:tr>
              <a:tr h="337090">
                <a:tc>
                  <a:txBody>
                    <a:bodyPr/>
                    <a:lstStyle/>
                    <a:p>
                      <a:pPr algn="ctr" rtl="0" fontAlgn="ctr"/>
                      <a:r>
                        <a:rPr lang="en-US" sz="1400" u="none" strike="noStrike">
                          <a:solidFill>
                            <a:srgbClr val="5B6770"/>
                          </a:solidFill>
                          <a:effectLst/>
                        </a:rPr>
                        <a:t>Jun</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-466</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-6,014</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466</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6,014</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91</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12</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7,004</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17,784</a:t>
                      </a:r>
                      <a:endParaRPr lang="en-US" sz="1400" b="0" i="0" u="none" strike="noStrike">
                        <a:solidFill>
                          <a:srgbClr val="5B6770"/>
                        </a:solidFill>
                        <a:effectLst/>
                        <a:latin typeface="Arial" panose="020B0604020202020204" pitchFamily="34" charset="0"/>
                      </a:endParaRPr>
                    </a:p>
                  </a:txBody>
                  <a:tcPr marL="6918" marR="6918" marT="6918" marB="0" anchor="ctr"/>
                </a:tc>
                <a:extLst>
                  <a:ext uri="{0D108BD9-81ED-4DB2-BD59-A6C34878D82A}">
                    <a16:rowId xmlns:a16="http://schemas.microsoft.com/office/drawing/2014/main" val="4096795926"/>
                  </a:ext>
                </a:extLst>
              </a:tr>
              <a:tr h="337090">
                <a:tc>
                  <a:txBody>
                    <a:bodyPr/>
                    <a:lstStyle/>
                    <a:p>
                      <a:pPr algn="ctr" rtl="0" fontAlgn="ctr"/>
                      <a:r>
                        <a:rPr lang="en-US" sz="1400" u="none" strike="noStrike">
                          <a:solidFill>
                            <a:srgbClr val="5B6770"/>
                          </a:solidFill>
                          <a:effectLst/>
                        </a:rPr>
                        <a:t>Jul</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-2,045</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-9,841</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2,045</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9,841</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637</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5,245</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17,403</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17,799</a:t>
                      </a:r>
                      <a:endParaRPr lang="en-US" sz="1400" b="0" i="0" u="none" strike="noStrike">
                        <a:solidFill>
                          <a:srgbClr val="5B6770"/>
                        </a:solidFill>
                        <a:effectLst/>
                        <a:latin typeface="Arial" panose="020B0604020202020204" pitchFamily="34" charset="0"/>
                      </a:endParaRPr>
                    </a:p>
                  </a:txBody>
                  <a:tcPr marL="6918" marR="6918" marT="6918" marB="0" anchor="ctr"/>
                </a:tc>
                <a:extLst>
                  <a:ext uri="{0D108BD9-81ED-4DB2-BD59-A6C34878D82A}">
                    <a16:rowId xmlns:a16="http://schemas.microsoft.com/office/drawing/2014/main" val="3675074284"/>
                  </a:ext>
                </a:extLst>
              </a:tr>
              <a:tr h="337090">
                <a:tc>
                  <a:txBody>
                    <a:bodyPr/>
                    <a:lstStyle/>
                    <a:p>
                      <a:pPr algn="ctr" rtl="0" fontAlgn="ctr"/>
                      <a:r>
                        <a:rPr lang="en-US" sz="1400" u="none" strike="noStrike">
                          <a:solidFill>
                            <a:srgbClr val="5B6770"/>
                          </a:solidFill>
                          <a:effectLst/>
                        </a:rPr>
                        <a:t>Aug</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-865</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-13,274</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865</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13,274</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59</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110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12,650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15,788</a:t>
                      </a:r>
                      <a:endParaRPr lang="en-US" sz="1400" b="0" i="0" u="none" strike="noStrike">
                        <a:solidFill>
                          <a:srgbClr val="5B6770"/>
                        </a:solidFill>
                        <a:effectLst/>
                        <a:latin typeface="Arial" panose="020B0604020202020204" pitchFamily="34" charset="0"/>
                      </a:endParaRPr>
                    </a:p>
                  </a:txBody>
                  <a:tcPr marL="6918" marR="6918" marT="6918" marB="0" anchor="ctr"/>
                </a:tc>
                <a:extLst>
                  <a:ext uri="{0D108BD9-81ED-4DB2-BD59-A6C34878D82A}">
                    <a16:rowId xmlns:a16="http://schemas.microsoft.com/office/drawing/2014/main" val="2975136617"/>
                  </a:ext>
                </a:extLst>
              </a:tr>
              <a:tr h="337090">
                <a:tc>
                  <a:txBody>
                    <a:bodyPr/>
                    <a:lstStyle/>
                    <a:p>
                      <a:pPr algn="ctr" rtl="0" fontAlgn="ctr"/>
                      <a:r>
                        <a:rPr lang="en-US" sz="1400" u="none" strike="noStrike">
                          <a:solidFill>
                            <a:srgbClr val="5B6770"/>
                          </a:solidFill>
                          <a:effectLst/>
                        </a:rPr>
                        <a:t>Sep</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-833</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-8,806</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832</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8,806</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54</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208</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11,833</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20,310</a:t>
                      </a:r>
                      <a:endParaRPr lang="en-US" sz="1400" b="0" i="0" u="none" strike="noStrike">
                        <a:solidFill>
                          <a:srgbClr val="5B6770"/>
                        </a:solidFill>
                        <a:effectLst/>
                        <a:latin typeface="Arial" panose="020B0604020202020204" pitchFamily="34" charset="0"/>
                      </a:endParaRPr>
                    </a:p>
                  </a:txBody>
                  <a:tcPr marL="6918" marR="6918" marT="6918" marB="0" anchor="ctr"/>
                </a:tc>
                <a:extLst>
                  <a:ext uri="{0D108BD9-81ED-4DB2-BD59-A6C34878D82A}">
                    <a16:rowId xmlns:a16="http://schemas.microsoft.com/office/drawing/2014/main" val="53633193"/>
                  </a:ext>
                </a:extLst>
              </a:tr>
              <a:tr h="337090">
                <a:tc>
                  <a:txBody>
                    <a:bodyPr/>
                    <a:lstStyle/>
                    <a:p>
                      <a:pPr algn="ctr" rtl="0" fontAlgn="ctr"/>
                      <a:r>
                        <a:rPr lang="en-US" sz="1400" u="none" strike="noStrike">
                          <a:solidFill>
                            <a:srgbClr val="5B6770"/>
                          </a:solidFill>
                          <a:effectLst/>
                        </a:rPr>
                        <a:t>Oct</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-888</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-3,675</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888</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3,675</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893</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80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10,652</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9,482</a:t>
                      </a:r>
                      <a:endParaRPr lang="en-US" sz="1400" b="0" i="0" u="none" strike="noStrike">
                        <a:solidFill>
                          <a:srgbClr val="5B6770"/>
                        </a:solidFill>
                        <a:effectLst/>
                        <a:latin typeface="Arial" panose="020B0604020202020204" pitchFamily="34" charset="0"/>
                      </a:endParaRPr>
                    </a:p>
                  </a:txBody>
                  <a:tcPr marL="6918" marR="6918" marT="6918" marB="0" anchor="ctr"/>
                </a:tc>
                <a:extLst>
                  <a:ext uri="{0D108BD9-81ED-4DB2-BD59-A6C34878D82A}">
                    <a16:rowId xmlns:a16="http://schemas.microsoft.com/office/drawing/2014/main" val="3516833152"/>
                  </a:ext>
                </a:extLst>
              </a:tr>
              <a:tr h="337090">
                <a:tc>
                  <a:txBody>
                    <a:bodyPr/>
                    <a:lstStyle/>
                    <a:p>
                      <a:pPr algn="ctr" rtl="0" fontAlgn="ctr"/>
                      <a:r>
                        <a:rPr lang="en-US" sz="1400" u="none" strike="noStrike">
                          <a:solidFill>
                            <a:srgbClr val="5B6770"/>
                          </a:solidFill>
                          <a:effectLst/>
                        </a:rPr>
                        <a:t>Nov</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-61</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-5,665</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61</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5,665</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89</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689</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1,315</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10,589</a:t>
                      </a:r>
                      <a:endParaRPr lang="en-US" sz="1400" b="0" i="0" u="none" strike="noStrike">
                        <a:solidFill>
                          <a:srgbClr val="5B6770"/>
                        </a:solidFill>
                        <a:effectLst/>
                        <a:latin typeface="Arial" panose="020B0604020202020204" pitchFamily="34" charset="0"/>
                      </a:endParaRPr>
                    </a:p>
                  </a:txBody>
                  <a:tcPr marL="6918" marR="6918" marT="6918" marB="0" anchor="ctr"/>
                </a:tc>
                <a:extLst>
                  <a:ext uri="{0D108BD9-81ED-4DB2-BD59-A6C34878D82A}">
                    <a16:rowId xmlns:a16="http://schemas.microsoft.com/office/drawing/2014/main" val="741412060"/>
                  </a:ext>
                </a:extLst>
              </a:tr>
              <a:tr h="337090">
                <a:tc>
                  <a:txBody>
                    <a:bodyPr/>
                    <a:lstStyle/>
                    <a:p>
                      <a:pPr algn="ctr" rtl="0" fontAlgn="ctr"/>
                      <a:r>
                        <a:rPr lang="en-US" sz="1400" u="none" strike="noStrike">
                          <a:solidFill>
                            <a:srgbClr val="5B6770"/>
                          </a:solidFill>
                          <a:effectLst/>
                        </a:rPr>
                        <a:t>Dec</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-196</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-10,768</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196</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10,768</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1,106</a:t>
                      </a:r>
                      <a:endParaRPr lang="en-US" sz="1400" b="0" i="0" u="none" strike="noStrike">
                        <a:solidFill>
                          <a:srgbClr val="5B6770"/>
                        </a:solidFill>
                        <a:effectLst/>
                        <a:latin typeface="Arial" panose="020B0604020202020204" pitchFamily="34" charset="0"/>
                      </a:endParaRPr>
                    </a:p>
                  </a:txBody>
                  <a:tcPr marL="6918" marR="6918" marT="6918" marB="0" anchor="ctr"/>
                </a:tc>
                <a:tc>
                  <a:txBody>
                    <a:bodyPr/>
                    <a:lstStyle/>
                    <a:p>
                      <a:pPr algn="ctr" rtl="0" fontAlgn="ctr"/>
                      <a:r>
                        <a:rPr lang="en-US" sz="1400" u="none" strike="noStrike">
                          <a:solidFill>
                            <a:srgbClr val="5B6770"/>
                          </a:solidFill>
                          <a:effectLst/>
                        </a:rPr>
                        <a:t>6,713</a:t>
                      </a:r>
                      <a:endParaRPr lang="en-US" sz="1400" b="0" i="0" u="none" strike="noStrike">
                        <a:solidFill>
                          <a:srgbClr val="5B6770"/>
                        </a:solidFill>
                        <a:effectLst/>
                        <a:latin typeface="Arial" panose="020B0604020202020204" pitchFamily="34" charset="0"/>
                      </a:endParaRPr>
                    </a:p>
                  </a:txBody>
                  <a:tcPr marL="6918" marR="6918" marT="6918" marB="0" anchor="ctr"/>
                </a:tc>
                <a:extLst>
                  <a:ext uri="{0D108BD9-81ED-4DB2-BD59-A6C34878D82A}">
                    <a16:rowId xmlns:a16="http://schemas.microsoft.com/office/drawing/2014/main" val="1853094990"/>
                  </a:ext>
                </a:extLst>
              </a:tr>
            </a:tbl>
          </a:graphicData>
        </a:graphic>
      </p:graphicFrame>
    </p:spTree>
    <p:extLst>
      <p:ext uri="{BB962C8B-B14F-4D97-AF65-F5344CB8AC3E}">
        <p14:creationId xmlns:p14="http://schemas.microsoft.com/office/powerpoint/2010/main" val="32928225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 Make-Whole and Claw Back, 2023-2024</a:t>
            </a:r>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a:p>
        </p:txBody>
      </p:sp>
      <p:sp>
        <p:nvSpPr>
          <p:cNvPr id="5" name="TextBox 4"/>
          <p:cNvSpPr txBox="1"/>
          <p:nvPr/>
        </p:nvSpPr>
        <p:spPr>
          <a:xfrm>
            <a:off x="1828800" y="6156788"/>
            <a:ext cx="6705600" cy="253916"/>
          </a:xfrm>
          <a:prstGeom prst="rect">
            <a:avLst/>
          </a:prstGeom>
          <a:noFill/>
        </p:spPr>
        <p:txBody>
          <a:bodyPr wrap="square" rtlCol="0">
            <a:spAutoFit/>
          </a:bodyPr>
          <a:lstStyle/>
          <a:p>
            <a:pPr algn="ctr"/>
            <a:r>
              <a:rPr lang="en-US" sz="1050">
                <a:solidFill>
                  <a:schemeClr val="tx2"/>
                </a:solidFill>
              </a:rPr>
              <a:t>Amounts rounded to nearest thousand. Settlement data retrieved on 01/15/2025.</a:t>
            </a:r>
          </a:p>
        </p:txBody>
      </p:sp>
      <p:graphicFrame>
        <p:nvGraphicFramePr>
          <p:cNvPr id="3" name="Table 2">
            <a:extLst>
              <a:ext uri="{FF2B5EF4-FFF2-40B4-BE49-F238E27FC236}">
                <a16:creationId xmlns:a16="http://schemas.microsoft.com/office/drawing/2014/main" id="{5A153893-4BCF-7928-274E-37FF064FA84D}"/>
              </a:ext>
            </a:extLst>
          </p:cNvPr>
          <p:cNvGraphicFramePr>
            <a:graphicFrameLocks noGrp="1"/>
          </p:cNvGraphicFramePr>
          <p:nvPr>
            <p:extLst>
              <p:ext uri="{D42A27DB-BD31-4B8C-83A1-F6EECF244321}">
                <p14:modId xmlns:p14="http://schemas.microsoft.com/office/powerpoint/2010/main" val="2252229888"/>
              </p:ext>
            </p:extLst>
          </p:nvPr>
        </p:nvGraphicFramePr>
        <p:xfrm>
          <a:off x="266699" y="824756"/>
          <a:ext cx="8610602" cy="5181598"/>
        </p:xfrm>
        <a:graphic>
          <a:graphicData uri="http://schemas.openxmlformats.org/drawingml/2006/table">
            <a:tbl>
              <a:tblPr firstRow="1" bandRow="1">
                <a:tableStyleId>{5C22544A-7EE6-4342-B048-85BDC9FD1C3A}</a:tableStyleId>
              </a:tblPr>
              <a:tblGrid>
                <a:gridCol w="600075">
                  <a:extLst>
                    <a:ext uri="{9D8B030D-6E8A-4147-A177-3AD203B41FA5}">
                      <a16:colId xmlns:a16="http://schemas.microsoft.com/office/drawing/2014/main" val="1141526589"/>
                    </a:ext>
                  </a:extLst>
                </a:gridCol>
                <a:gridCol w="742950">
                  <a:extLst>
                    <a:ext uri="{9D8B030D-6E8A-4147-A177-3AD203B41FA5}">
                      <a16:colId xmlns:a16="http://schemas.microsoft.com/office/drawing/2014/main" val="3755653887"/>
                    </a:ext>
                  </a:extLst>
                </a:gridCol>
                <a:gridCol w="809625">
                  <a:extLst>
                    <a:ext uri="{9D8B030D-6E8A-4147-A177-3AD203B41FA5}">
                      <a16:colId xmlns:a16="http://schemas.microsoft.com/office/drawing/2014/main" val="1514236147"/>
                    </a:ext>
                  </a:extLst>
                </a:gridCol>
                <a:gridCol w="790575">
                  <a:extLst>
                    <a:ext uri="{9D8B030D-6E8A-4147-A177-3AD203B41FA5}">
                      <a16:colId xmlns:a16="http://schemas.microsoft.com/office/drawing/2014/main" val="732027245"/>
                    </a:ext>
                  </a:extLst>
                </a:gridCol>
                <a:gridCol w="819150">
                  <a:extLst>
                    <a:ext uri="{9D8B030D-6E8A-4147-A177-3AD203B41FA5}">
                      <a16:colId xmlns:a16="http://schemas.microsoft.com/office/drawing/2014/main" val="1412894333"/>
                    </a:ext>
                  </a:extLst>
                </a:gridCol>
                <a:gridCol w="809625">
                  <a:extLst>
                    <a:ext uri="{9D8B030D-6E8A-4147-A177-3AD203B41FA5}">
                      <a16:colId xmlns:a16="http://schemas.microsoft.com/office/drawing/2014/main" val="1557760741"/>
                    </a:ext>
                  </a:extLst>
                </a:gridCol>
                <a:gridCol w="790575">
                  <a:extLst>
                    <a:ext uri="{9D8B030D-6E8A-4147-A177-3AD203B41FA5}">
                      <a16:colId xmlns:a16="http://schemas.microsoft.com/office/drawing/2014/main" val="2634254904"/>
                    </a:ext>
                  </a:extLst>
                </a:gridCol>
                <a:gridCol w="857250">
                  <a:extLst>
                    <a:ext uri="{9D8B030D-6E8A-4147-A177-3AD203B41FA5}">
                      <a16:colId xmlns:a16="http://schemas.microsoft.com/office/drawing/2014/main" val="600918685"/>
                    </a:ext>
                  </a:extLst>
                </a:gridCol>
                <a:gridCol w="800100">
                  <a:extLst>
                    <a:ext uri="{9D8B030D-6E8A-4147-A177-3AD203B41FA5}">
                      <a16:colId xmlns:a16="http://schemas.microsoft.com/office/drawing/2014/main" val="3324880048"/>
                    </a:ext>
                  </a:extLst>
                </a:gridCol>
                <a:gridCol w="807895">
                  <a:extLst>
                    <a:ext uri="{9D8B030D-6E8A-4147-A177-3AD203B41FA5}">
                      <a16:colId xmlns:a16="http://schemas.microsoft.com/office/drawing/2014/main" val="2117620313"/>
                    </a:ext>
                  </a:extLst>
                </a:gridCol>
                <a:gridCol w="782782">
                  <a:extLst>
                    <a:ext uri="{9D8B030D-6E8A-4147-A177-3AD203B41FA5}">
                      <a16:colId xmlns:a16="http://schemas.microsoft.com/office/drawing/2014/main" val="4126465476"/>
                    </a:ext>
                  </a:extLst>
                </a:gridCol>
              </a:tblGrid>
              <a:tr h="755415">
                <a:tc rowSpan="2">
                  <a:txBody>
                    <a:bodyPr/>
                    <a:lstStyle/>
                    <a:p>
                      <a:pPr algn="ctr" rtl="0" fontAlgn="ctr"/>
                      <a:r>
                        <a:rPr lang="en-US" sz="1400" u="none" strike="noStrike">
                          <a:effectLst/>
                        </a:rPr>
                        <a:t>Month</a:t>
                      </a:r>
                      <a:endParaRPr lang="en-US" sz="1400" b="1" i="0" u="none" strike="noStrike">
                        <a:solidFill>
                          <a:srgbClr val="FFFFFF"/>
                        </a:solidFill>
                        <a:effectLst/>
                        <a:latin typeface="Arial" panose="020B0604020202020204" pitchFamily="34" charset="0"/>
                      </a:endParaRPr>
                    </a:p>
                  </a:txBody>
                  <a:tcPr marL="6918" marR="6918" marT="6918" marB="0" anchor="ctr"/>
                </a:tc>
                <a:tc gridSpan="2">
                  <a:txBody>
                    <a:bodyPr/>
                    <a:lstStyle/>
                    <a:p>
                      <a:pPr algn="ctr" rtl="0" fontAlgn="ctr"/>
                      <a:r>
                        <a:rPr lang="en-US" sz="1400" u="none" strike="noStrike">
                          <a:effectLst/>
                        </a:rPr>
                        <a:t>RUC Make-Whole Amount ($1000s)</a:t>
                      </a:r>
                      <a:endParaRPr lang="en-US" sz="1400" b="1" i="0" u="none" strike="noStrike">
                        <a:solidFill>
                          <a:srgbClr val="FFFFFF"/>
                        </a:solidFill>
                        <a:effectLst/>
                        <a:latin typeface="Arial" panose="020B0604020202020204" pitchFamily="34" charset="0"/>
                      </a:endParaRPr>
                    </a:p>
                  </a:txBody>
                  <a:tcPr marL="6918" marR="6918" marT="6918" marB="0" anchor="ctr"/>
                </a:tc>
                <a:tc hMerge="1">
                  <a:txBody>
                    <a:bodyPr/>
                    <a:lstStyle/>
                    <a:p>
                      <a:endParaRPr lang="en-US"/>
                    </a:p>
                  </a:txBody>
                  <a:tcPr/>
                </a:tc>
                <a:tc gridSpan="2">
                  <a:txBody>
                    <a:bodyPr/>
                    <a:lstStyle/>
                    <a:p>
                      <a:pPr algn="ctr" rtl="0" fontAlgn="ctr"/>
                      <a:r>
                        <a:rPr lang="en-US" sz="1400" u="none" strike="noStrike">
                          <a:effectLst/>
                        </a:rPr>
                        <a:t>RUC Capacity-Short Charges ($1000s)</a:t>
                      </a:r>
                      <a:endParaRPr lang="en-US" sz="1400" b="1" i="0" u="none" strike="noStrike">
                        <a:solidFill>
                          <a:srgbClr val="FFFFFF"/>
                        </a:solidFill>
                        <a:effectLst/>
                        <a:latin typeface="Arial" panose="020B0604020202020204" pitchFamily="34" charset="0"/>
                      </a:endParaRPr>
                    </a:p>
                  </a:txBody>
                  <a:tcPr marL="6918" marR="6918" marT="6918" marB="0" anchor="ctr"/>
                </a:tc>
                <a:tc hMerge="1">
                  <a:txBody>
                    <a:bodyPr/>
                    <a:lstStyle/>
                    <a:p>
                      <a:endParaRPr lang="en-US"/>
                    </a:p>
                  </a:txBody>
                  <a:tcPr/>
                </a:tc>
                <a:tc gridSpan="2">
                  <a:txBody>
                    <a:bodyPr/>
                    <a:lstStyle/>
                    <a:p>
                      <a:pPr algn="ctr" rtl="0" fontAlgn="ctr"/>
                      <a:r>
                        <a:rPr lang="en-US" sz="1400" u="none" strike="noStrike">
                          <a:effectLst/>
                        </a:rPr>
                        <a:t>Uplift Charges ($1000s)</a:t>
                      </a:r>
                      <a:endParaRPr lang="en-US" sz="1400" b="1" i="0" u="none" strike="noStrike">
                        <a:solidFill>
                          <a:srgbClr val="FFFFFF"/>
                        </a:solidFill>
                        <a:effectLst/>
                        <a:latin typeface="Arial" panose="020B0604020202020204" pitchFamily="34" charset="0"/>
                      </a:endParaRPr>
                    </a:p>
                  </a:txBody>
                  <a:tcPr marL="6918" marR="6918" marT="6918" marB="0" anchor="ctr"/>
                </a:tc>
                <a:tc hMerge="1">
                  <a:txBody>
                    <a:bodyPr/>
                    <a:lstStyle/>
                    <a:p>
                      <a:endParaRPr lang="en-US"/>
                    </a:p>
                  </a:txBody>
                  <a:tcPr/>
                </a:tc>
                <a:tc gridSpan="2">
                  <a:txBody>
                    <a:bodyPr/>
                    <a:lstStyle/>
                    <a:p>
                      <a:pPr algn="ctr" rtl="0" fontAlgn="ctr"/>
                      <a:r>
                        <a:rPr lang="en-US" sz="1400" u="none" strike="noStrike">
                          <a:effectLst/>
                        </a:rPr>
                        <a:t>Claw Back Charges ($1000s)</a:t>
                      </a:r>
                      <a:endParaRPr lang="en-US" sz="1400" b="1" i="0" u="none" strike="noStrike">
                        <a:solidFill>
                          <a:srgbClr val="FFFFFF"/>
                        </a:solidFill>
                        <a:effectLst/>
                        <a:latin typeface="Arial" panose="020B0604020202020204" pitchFamily="34" charset="0"/>
                      </a:endParaRPr>
                    </a:p>
                  </a:txBody>
                  <a:tcPr marL="6918" marR="6918" marT="6918" marB="0" anchor="ctr"/>
                </a:tc>
                <a:tc hMerge="1">
                  <a:txBody>
                    <a:bodyPr/>
                    <a:lstStyle/>
                    <a:p>
                      <a:endParaRPr lang="en-US"/>
                    </a:p>
                  </a:txBody>
                  <a:tcPr/>
                </a:tc>
                <a:tc gridSpan="2">
                  <a:txBody>
                    <a:bodyPr/>
                    <a:lstStyle/>
                    <a:p>
                      <a:pPr algn="ctr" rtl="0" fontAlgn="ctr"/>
                      <a:r>
                        <a:rPr lang="en-US" sz="1400" u="none" strike="noStrike">
                          <a:effectLst/>
                        </a:rPr>
                        <a:t>RUC Shortfall Total (MWh in 1000s)</a:t>
                      </a:r>
                      <a:endParaRPr lang="en-US" sz="1400" b="1" i="0" u="none" strike="noStrike">
                        <a:solidFill>
                          <a:srgbClr val="FFFFFF"/>
                        </a:solidFill>
                        <a:effectLst/>
                        <a:latin typeface="Arial" panose="020B0604020202020204" pitchFamily="34" charset="0"/>
                      </a:endParaRPr>
                    </a:p>
                  </a:txBody>
                  <a:tcPr marL="6918" marR="6918" marT="6918" marB="0" anchor="ctr"/>
                </a:tc>
                <a:tc hMerge="1">
                  <a:txBody>
                    <a:bodyPr/>
                    <a:lstStyle/>
                    <a:p>
                      <a:endParaRPr lang="en-US"/>
                    </a:p>
                  </a:txBody>
                  <a:tcPr/>
                </a:tc>
                <a:extLst>
                  <a:ext uri="{0D108BD9-81ED-4DB2-BD59-A6C34878D82A}">
                    <a16:rowId xmlns:a16="http://schemas.microsoft.com/office/drawing/2014/main" val="779501387"/>
                  </a:ext>
                </a:extLst>
              </a:tr>
              <a:tr h="351930">
                <a:tc vMerge="1">
                  <a:txBody>
                    <a:bodyPr/>
                    <a:lstStyle/>
                    <a:p>
                      <a:endParaRPr lang="en-US"/>
                    </a:p>
                  </a:txBody>
                  <a:tcPr/>
                </a:tc>
                <a:tc>
                  <a:txBody>
                    <a:bodyPr/>
                    <a:lstStyle/>
                    <a:p>
                      <a:pPr algn="ctr" rtl="0" fontAlgn="ctr"/>
                      <a:r>
                        <a:rPr lang="en-US" sz="1400" u="none" strike="noStrike">
                          <a:solidFill>
                            <a:schemeClr val="bg2"/>
                          </a:solidFill>
                          <a:effectLst/>
                        </a:rPr>
                        <a:t>2023</a:t>
                      </a:r>
                      <a:endParaRPr lang="en-US" sz="1400" b="1" i="0" u="none" strike="noStrike">
                        <a:solidFill>
                          <a:schemeClr val="bg2"/>
                        </a:solidFill>
                        <a:effectLst/>
                        <a:latin typeface="Arial" panose="020B0604020202020204" pitchFamily="34" charset="0"/>
                      </a:endParaRPr>
                    </a:p>
                  </a:txBody>
                  <a:tcPr marL="6918" marR="6918" marT="6918" marB="0" anchor="ctr">
                    <a:solidFill>
                      <a:srgbClr val="00AEC7"/>
                    </a:solidFill>
                  </a:tcPr>
                </a:tc>
                <a:tc>
                  <a:txBody>
                    <a:bodyPr/>
                    <a:lstStyle/>
                    <a:p>
                      <a:pPr algn="ctr" rtl="0" fontAlgn="ctr"/>
                      <a:r>
                        <a:rPr lang="en-US" sz="1400" u="none" strike="noStrike">
                          <a:solidFill>
                            <a:schemeClr val="bg2"/>
                          </a:solidFill>
                          <a:effectLst/>
                        </a:rPr>
                        <a:t>2024</a:t>
                      </a:r>
                      <a:endParaRPr lang="en-US" sz="1400" b="1" i="0" u="none" strike="noStrike">
                        <a:solidFill>
                          <a:schemeClr val="bg2"/>
                        </a:solidFill>
                        <a:effectLst/>
                        <a:latin typeface="Arial" panose="020B0604020202020204" pitchFamily="34" charset="0"/>
                      </a:endParaRPr>
                    </a:p>
                  </a:txBody>
                  <a:tcPr marL="6918" marR="6918" marT="6918" marB="0" anchor="ctr">
                    <a:solidFill>
                      <a:srgbClr val="00AEC7"/>
                    </a:solidFill>
                  </a:tcPr>
                </a:tc>
                <a:tc>
                  <a:txBody>
                    <a:bodyPr/>
                    <a:lstStyle/>
                    <a:p>
                      <a:pPr algn="ctr" rtl="0" fontAlgn="ctr"/>
                      <a:r>
                        <a:rPr lang="en-US" sz="1400" u="none" strike="noStrike">
                          <a:solidFill>
                            <a:schemeClr val="bg2"/>
                          </a:solidFill>
                          <a:effectLst/>
                        </a:rPr>
                        <a:t>2023</a:t>
                      </a:r>
                      <a:endParaRPr lang="en-US" sz="1400" b="1" i="0" u="none" strike="noStrike">
                        <a:solidFill>
                          <a:schemeClr val="bg2"/>
                        </a:solidFill>
                        <a:effectLst/>
                        <a:latin typeface="Arial" panose="020B0604020202020204" pitchFamily="34" charset="0"/>
                      </a:endParaRPr>
                    </a:p>
                  </a:txBody>
                  <a:tcPr marL="6918" marR="6918" marT="6918" marB="0" anchor="ctr">
                    <a:solidFill>
                      <a:srgbClr val="00AEC7"/>
                    </a:solidFill>
                  </a:tcPr>
                </a:tc>
                <a:tc>
                  <a:txBody>
                    <a:bodyPr/>
                    <a:lstStyle/>
                    <a:p>
                      <a:pPr algn="ctr" rtl="0" fontAlgn="ctr"/>
                      <a:r>
                        <a:rPr lang="en-US" sz="1400" u="none" strike="noStrike">
                          <a:solidFill>
                            <a:schemeClr val="bg2"/>
                          </a:solidFill>
                          <a:effectLst/>
                        </a:rPr>
                        <a:t>2024</a:t>
                      </a:r>
                      <a:endParaRPr lang="en-US" sz="1400" b="1" i="0" u="none" strike="noStrike">
                        <a:solidFill>
                          <a:schemeClr val="bg2"/>
                        </a:solidFill>
                        <a:effectLst/>
                        <a:latin typeface="Arial" panose="020B0604020202020204" pitchFamily="34" charset="0"/>
                      </a:endParaRPr>
                    </a:p>
                  </a:txBody>
                  <a:tcPr marL="6918" marR="6918" marT="6918" marB="0" anchor="ctr">
                    <a:solidFill>
                      <a:srgbClr val="00AEC7"/>
                    </a:solidFill>
                  </a:tcPr>
                </a:tc>
                <a:tc>
                  <a:txBody>
                    <a:bodyPr/>
                    <a:lstStyle/>
                    <a:p>
                      <a:pPr algn="ctr" rtl="0" fontAlgn="ctr"/>
                      <a:r>
                        <a:rPr lang="en-US" sz="1400" u="none" strike="noStrike">
                          <a:solidFill>
                            <a:schemeClr val="bg2"/>
                          </a:solidFill>
                          <a:effectLst/>
                        </a:rPr>
                        <a:t>2023</a:t>
                      </a:r>
                      <a:endParaRPr lang="en-US" sz="1400" b="1" i="0" u="none" strike="noStrike">
                        <a:solidFill>
                          <a:schemeClr val="bg2"/>
                        </a:solidFill>
                        <a:effectLst/>
                        <a:latin typeface="Arial" panose="020B0604020202020204" pitchFamily="34" charset="0"/>
                      </a:endParaRPr>
                    </a:p>
                  </a:txBody>
                  <a:tcPr marL="6918" marR="6918" marT="6918" marB="0" anchor="ctr">
                    <a:solidFill>
                      <a:srgbClr val="00AEC7"/>
                    </a:solidFill>
                  </a:tcPr>
                </a:tc>
                <a:tc>
                  <a:txBody>
                    <a:bodyPr/>
                    <a:lstStyle/>
                    <a:p>
                      <a:pPr algn="ctr" rtl="0" fontAlgn="ctr"/>
                      <a:r>
                        <a:rPr lang="en-US" sz="1400" u="none" strike="noStrike">
                          <a:solidFill>
                            <a:schemeClr val="bg2"/>
                          </a:solidFill>
                          <a:effectLst/>
                        </a:rPr>
                        <a:t>2024</a:t>
                      </a:r>
                      <a:endParaRPr lang="en-US" sz="1400" b="1" i="0" u="none" strike="noStrike">
                        <a:solidFill>
                          <a:schemeClr val="bg2"/>
                        </a:solidFill>
                        <a:effectLst/>
                        <a:latin typeface="Arial" panose="020B0604020202020204" pitchFamily="34" charset="0"/>
                      </a:endParaRPr>
                    </a:p>
                  </a:txBody>
                  <a:tcPr marL="6918" marR="6918" marT="6918" marB="0" anchor="ctr">
                    <a:solidFill>
                      <a:srgbClr val="00AEC7"/>
                    </a:solidFill>
                  </a:tcPr>
                </a:tc>
                <a:tc>
                  <a:txBody>
                    <a:bodyPr/>
                    <a:lstStyle/>
                    <a:p>
                      <a:pPr algn="ctr" rtl="0" fontAlgn="ctr"/>
                      <a:r>
                        <a:rPr lang="en-US" sz="1400" u="none" strike="noStrike">
                          <a:solidFill>
                            <a:schemeClr val="bg2"/>
                          </a:solidFill>
                          <a:effectLst/>
                        </a:rPr>
                        <a:t>2023</a:t>
                      </a:r>
                      <a:endParaRPr lang="en-US" sz="1400" b="1" i="0" u="none" strike="noStrike">
                        <a:solidFill>
                          <a:schemeClr val="bg2"/>
                        </a:solidFill>
                        <a:effectLst/>
                        <a:latin typeface="Arial" panose="020B0604020202020204" pitchFamily="34" charset="0"/>
                      </a:endParaRPr>
                    </a:p>
                  </a:txBody>
                  <a:tcPr marL="6918" marR="6918" marT="6918" marB="0" anchor="ctr">
                    <a:solidFill>
                      <a:srgbClr val="00AEC7"/>
                    </a:solidFill>
                  </a:tcPr>
                </a:tc>
                <a:tc>
                  <a:txBody>
                    <a:bodyPr/>
                    <a:lstStyle/>
                    <a:p>
                      <a:pPr algn="ctr" rtl="0" fontAlgn="ctr"/>
                      <a:r>
                        <a:rPr lang="en-US" sz="1400" u="none" strike="noStrike">
                          <a:solidFill>
                            <a:schemeClr val="bg2"/>
                          </a:solidFill>
                          <a:effectLst/>
                        </a:rPr>
                        <a:t>2024</a:t>
                      </a:r>
                      <a:endParaRPr lang="en-US" sz="1400" b="1" i="0" u="none" strike="noStrike">
                        <a:solidFill>
                          <a:schemeClr val="bg2"/>
                        </a:solidFill>
                        <a:effectLst/>
                        <a:latin typeface="Arial" panose="020B0604020202020204" pitchFamily="34" charset="0"/>
                      </a:endParaRPr>
                    </a:p>
                  </a:txBody>
                  <a:tcPr marL="6918" marR="6918" marT="6918" marB="0" anchor="ctr">
                    <a:solidFill>
                      <a:srgbClr val="00AEC7"/>
                    </a:solidFill>
                  </a:tcPr>
                </a:tc>
                <a:tc>
                  <a:txBody>
                    <a:bodyPr/>
                    <a:lstStyle/>
                    <a:p>
                      <a:pPr algn="ctr" rtl="0" fontAlgn="ctr"/>
                      <a:r>
                        <a:rPr lang="en-US" sz="1400" u="none" strike="noStrike">
                          <a:solidFill>
                            <a:schemeClr val="bg2"/>
                          </a:solidFill>
                          <a:effectLst/>
                        </a:rPr>
                        <a:t>2023</a:t>
                      </a:r>
                      <a:endParaRPr lang="en-US" sz="1400" b="1" i="0" u="none" strike="noStrike">
                        <a:solidFill>
                          <a:schemeClr val="bg2"/>
                        </a:solidFill>
                        <a:effectLst/>
                        <a:latin typeface="Arial" panose="020B0604020202020204" pitchFamily="34" charset="0"/>
                      </a:endParaRPr>
                    </a:p>
                  </a:txBody>
                  <a:tcPr marL="6918" marR="6918" marT="6918" marB="0" anchor="ctr">
                    <a:solidFill>
                      <a:srgbClr val="00AEC7"/>
                    </a:solidFill>
                  </a:tcPr>
                </a:tc>
                <a:tc>
                  <a:txBody>
                    <a:bodyPr/>
                    <a:lstStyle/>
                    <a:p>
                      <a:pPr algn="ctr" rtl="0" fontAlgn="ctr"/>
                      <a:r>
                        <a:rPr lang="en-US" sz="1400" u="none" strike="noStrike">
                          <a:solidFill>
                            <a:schemeClr val="bg2"/>
                          </a:solidFill>
                          <a:effectLst/>
                        </a:rPr>
                        <a:t>2024</a:t>
                      </a:r>
                      <a:endParaRPr lang="en-US" sz="1400" b="1" i="0" u="none" strike="noStrike">
                        <a:solidFill>
                          <a:schemeClr val="bg2"/>
                        </a:solidFill>
                        <a:effectLst/>
                        <a:latin typeface="Arial" panose="020B0604020202020204" pitchFamily="34" charset="0"/>
                      </a:endParaRPr>
                    </a:p>
                  </a:txBody>
                  <a:tcPr marL="6918" marR="6918" marT="6918" marB="0" anchor="ctr">
                    <a:solidFill>
                      <a:srgbClr val="00AEC7"/>
                    </a:solidFill>
                  </a:tcPr>
                </a:tc>
                <a:extLst>
                  <a:ext uri="{0D108BD9-81ED-4DB2-BD59-A6C34878D82A}">
                    <a16:rowId xmlns:a16="http://schemas.microsoft.com/office/drawing/2014/main" val="279751481"/>
                  </a:ext>
                </a:extLst>
              </a:tr>
              <a:tr h="351930">
                <a:tc>
                  <a:txBody>
                    <a:bodyPr/>
                    <a:lstStyle/>
                    <a:p>
                      <a:pPr algn="ctr" rtl="0" fontAlgn="ctr"/>
                      <a:r>
                        <a:rPr lang="en-US" sz="1400" u="none" strike="noStrike">
                          <a:solidFill>
                            <a:srgbClr val="5B6770"/>
                          </a:solidFill>
                          <a:effectLst/>
                        </a:rPr>
                        <a:t>Jan</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-301</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-302</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301</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302</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822</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103</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1,886</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2,724</a:t>
                      </a:r>
                      <a:endParaRPr lang="en-US" sz="1400" b="0" i="0" u="none" strike="noStrike">
                        <a:solidFill>
                          <a:srgbClr val="5B677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1371386739"/>
                  </a:ext>
                </a:extLst>
              </a:tr>
              <a:tr h="338393">
                <a:tc>
                  <a:txBody>
                    <a:bodyPr/>
                    <a:lstStyle/>
                    <a:p>
                      <a:pPr algn="ctr" rtl="0" fontAlgn="ctr"/>
                      <a:r>
                        <a:rPr lang="en-US" sz="1400" u="none" strike="noStrike">
                          <a:solidFill>
                            <a:srgbClr val="5B6770"/>
                          </a:solidFill>
                          <a:effectLst/>
                        </a:rPr>
                        <a:t>Feb</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-327</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-29</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327</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29</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157</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88</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3,045</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867</a:t>
                      </a:r>
                      <a:endParaRPr lang="en-US" sz="1400" b="0" i="0" u="none" strike="noStrike">
                        <a:solidFill>
                          <a:srgbClr val="5B677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554366965"/>
                  </a:ext>
                </a:extLst>
              </a:tr>
              <a:tr h="338393">
                <a:tc>
                  <a:txBody>
                    <a:bodyPr/>
                    <a:lstStyle/>
                    <a:p>
                      <a:pPr algn="ctr" rtl="0" fontAlgn="ctr"/>
                      <a:r>
                        <a:rPr lang="en-US" sz="1400" u="none" strike="noStrike">
                          <a:solidFill>
                            <a:srgbClr val="5B6770"/>
                          </a:solidFill>
                          <a:effectLst/>
                        </a:rPr>
                        <a:t>Mar</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-441</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-354</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441</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354</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180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487</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5,695</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4,756</a:t>
                      </a:r>
                      <a:endParaRPr lang="en-US" sz="1400" b="0" i="0" u="none" strike="noStrike">
                        <a:solidFill>
                          <a:srgbClr val="5B677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386109213"/>
                  </a:ext>
                </a:extLst>
              </a:tr>
              <a:tr h="338393">
                <a:tc>
                  <a:txBody>
                    <a:bodyPr/>
                    <a:lstStyle/>
                    <a:p>
                      <a:pPr algn="ctr" rtl="0" fontAlgn="ctr"/>
                      <a:r>
                        <a:rPr lang="en-US" sz="1400" u="none" strike="noStrike">
                          <a:solidFill>
                            <a:srgbClr val="5B6770"/>
                          </a:solidFill>
                          <a:effectLst/>
                        </a:rPr>
                        <a:t>Apr</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-914</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-478</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914</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478</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50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2,080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b="0" i="0" u="none" strike="noStrike">
                          <a:solidFill>
                            <a:srgbClr val="5B6770"/>
                          </a:solidFill>
                          <a:effectLst/>
                          <a:latin typeface="Arial" panose="020B0604020202020204" pitchFamily="34" charset="0"/>
                        </a:rPr>
                        <a:t>11,694</a:t>
                      </a:r>
                    </a:p>
                  </a:txBody>
                  <a:tcPr marL="9525" marR="9525" marT="9525" marB="0" anchor="ctr"/>
                </a:tc>
                <a:tc>
                  <a:txBody>
                    <a:bodyPr/>
                    <a:lstStyle/>
                    <a:p>
                      <a:pPr algn="ctr" rtl="0" fontAlgn="ctr"/>
                      <a:r>
                        <a:rPr lang="en-US" sz="1400" u="none" strike="noStrike">
                          <a:solidFill>
                            <a:srgbClr val="5B6770"/>
                          </a:solidFill>
                          <a:effectLst/>
                        </a:rPr>
                        <a:t>7,897</a:t>
                      </a:r>
                      <a:endParaRPr lang="en-US" sz="1400" b="0" i="0" u="none" strike="noStrike">
                        <a:solidFill>
                          <a:srgbClr val="5B677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147149137"/>
                  </a:ext>
                </a:extLst>
              </a:tr>
              <a:tr h="338393">
                <a:tc>
                  <a:txBody>
                    <a:bodyPr/>
                    <a:lstStyle/>
                    <a:p>
                      <a:pPr algn="ctr" rtl="0" fontAlgn="ctr"/>
                      <a:r>
                        <a:rPr lang="en-US" sz="1400" u="none" strike="noStrike">
                          <a:solidFill>
                            <a:srgbClr val="5B6770"/>
                          </a:solidFill>
                          <a:effectLst/>
                        </a:rPr>
                        <a:t>May</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-470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470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364</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2,084</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8,601</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952</a:t>
                      </a:r>
                      <a:endParaRPr lang="en-US" sz="1400" b="0" i="0" u="none" strike="noStrike">
                        <a:solidFill>
                          <a:srgbClr val="5B677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551385511"/>
                  </a:ext>
                </a:extLst>
              </a:tr>
              <a:tr h="338393">
                <a:tc>
                  <a:txBody>
                    <a:bodyPr/>
                    <a:lstStyle/>
                    <a:p>
                      <a:pPr algn="ctr" rtl="0" fontAlgn="ctr"/>
                      <a:r>
                        <a:rPr lang="en-US" sz="1400" u="none" strike="noStrike">
                          <a:solidFill>
                            <a:srgbClr val="5B6770"/>
                          </a:solidFill>
                          <a:effectLst/>
                        </a:rPr>
                        <a:t>Jun</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-687</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-134</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687</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134</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149</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8,007</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5,413</a:t>
                      </a:r>
                      <a:endParaRPr lang="en-US" sz="1400" b="0" i="0" u="none" strike="noStrike">
                        <a:solidFill>
                          <a:srgbClr val="5B677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448311790"/>
                  </a:ext>
                </a:extLst>
              </a:tr>
              <a:tr h="338393">
                <a:tc>
                  <a:txBody>
                    <a:bodyPr/>
                    <a:lstStyle/>
                    <a:p>
                      <a:pPr algn="ctr" rtl="0" fontAlgn="ctr"/>
                      <a:r>
                        <a:rPr lang="en-US" sz="1400" u="none" strike="noStrike">
                          <a:solidFill>
                            <a:srgbClr val="5B6770"/>
                          </a:solidFill>
                          <a:effectLst/>
                        </a:rPr>
                        <a:t>Jul</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-168</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-114</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168</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114</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158</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5,138</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1,424</a:t>
                      </a:r>
                      <a:endParaRPr lang="en-US" sz="1400" b="0" i="0" u="none" strike="noStrike">
                        <a:solidFill>
                          <a:srgbClr val="5B677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59743359"/>
                  </a:ext>
                </a:extLst>
              </a:tr>
              <a:tr h="338393">
                <a:tc>
                  <a:txBody>
                    <a:bodyPr/>
                    <a:lstStyle/>
                    <a:p>
                      <a:pPr algn="ctr" rtl="0" fontAlgn="ctr"/>
                      <a:r>
                        <a:rPr lang="en-US" sz="1400" u="none" strike="noStrike">
                          <a:solidFill>
                            <a:srgbClr val="5B6770"/>
                          </a:solidFill>
                          <a:effectLst/>
                        </a:rPr>
                        <a:t>Aug</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-12</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-305</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12</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305</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352</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74</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322</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7,143</a:t>
                      </a:r>
                      <a:endParaRPr lang="en-US" sz="1400" b="0" i="0" u="none" strike="noStrike">
                        <a:solidFill>
                          <a:srgbClr val="5B677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632589017"/>
                  </a:ext>
                </a:extLst>
              </a:tr>
              <a:tr h="338393">
                <a:tc>
                  <a:txBody>
                    <a:bodyPr/>
                    <a:lstStyle/>
                    <a:p>
                      <a:pPr algn="ctr" rtl="0" fontAlgn="ctr"/>
                      <a:r>
                        <a:rPr lang="en-US" sz="1400" u="none" strike="noStrike">
                          <a:solidFill>
                            <a:srgbClr val="5B6770"/>
                          </a:solidFill>
                          <a:effectLst/>
                        </a:rPr>
                        <a:t>Sep</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-35</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-240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35</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240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998</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140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562</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5,141</a:t>
                      </a:r>
                      <a:endParaRPr lang="en-US" sz="1400" b="0" i="0" u="none" strike="noStrike">
                        <a:solidFill>
                          <a:srgbClr val="5B677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650110930"/>
                  </a:ext>
                </a:extLst>
              </a:tr>
              <a:tr h="338393">
                <a:tc>
                  <a:txBody>
                    <a:bodyPr/>
                    <a:lstStyle/>
                    <a:p>
                      <a:pPr algn="ctr" rtl="0" fontAlgn="ctr"/>
                      <a:r>
                        <a:rPr lang="en-US" sz="1400" u="none" strike="noStrike">
                          <a:solidFill>
                            <a:srgbClr val="5B6770"/>
                          </a:solidFill>
                          <a:effectLst/>
                        </a:rPr>
                        <a:t>Oct</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-116</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-364</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116</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364</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191</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179</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757</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b="0" i="0" u="none" strike="noStrike">
                          <a:solidFill>
                            <a:srgbClr val="5B6770"/>
                          </a:solidFill>
                          <a:effectLst/>
                          <a:latin typeface="Arial" panose="020B0604020202020204" pitchFamily="34" charset="0"/>
                        </a:rPr>
                        <a:t>11,878</a:t>
                      </a:r>
                    </a:p>
                  </a:txBody>
                  <a:tcPr marL="9525" marR="9525" marT="9525" marB="0" anchor="ctr"/>
                </a:tc>
                <a:extLst>
                  <a:ext uri="{0D108BD9-81ED-4DB2-BD59-A6C34878D82A}">
                    <a16:rowId xmlns:a16="http://schemas.microsoft.com/office/drawing/2014/main" val="1342358793"/>
                  </a:ext>
                </a:extLst>
              </a:tr>
              <a:tr h="338393">
                <a:tc>
                  <a:txBody>
                    <a:bodyPr/>
                    <a:lstStyle/>
                    <a:p>
                      <a:pPr algn="ctr" rtl="0" fontAlgn="ctr"/>
                      <a:r>
                        <a:rPr lang="en-US" sz="1400" u="none" strike="noStrike">
                          <a:solidFill>
                            <a:srgbClr val="5B6770"/>
                          </a:solidFill>
                          <a:effectLst/>
                        </a:rPr>
                        <a:t>Nov</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-213</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-164</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213</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164</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2,023</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2,554</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4,556</a:t>
                      </a:r>
                      <a:endParaRPr lang="en-US" sz="1400" b="0" i="0" u="none" strike="noStrike">
                        <a:solidFill>
                          <a:srgbClr val="5B677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422254299"/>
                  </a:ext>
                </a:extLst>
              </a:tr>
              <a:tr h="338393">
                <a:tc>
                  <a:txBody>
                    <a:bodyPr/>
                    <a:lstStyle/>
                    <a:p>
                      <a:pPr algn="ctr" rtl="0" fontAlgn="ctr"/>
                      <a:r>
                        <a:rPr lang="en-US" sz="1400" u="none" strike="noStrike">
                          <a:solidFill>
                            <a:srgbClr val="5B6770"/>
                          </a:solidFill>
                          <a:effectLst/>
                        </a:rPr>
                        <a:t>Dec</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-5</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-180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5</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180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0</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147</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305</a:t>
                      </a:r>
                      <a:endParaRPr lang="en-US" sz="1400" b="0" i="0" u="none" strike="noStrike">
                        <a:solidFill>
                          <a:srgbClr val="5B6770"/>
                        </a:solidFill>
                        <a:effectLst/>
                        <a:latin typeface="Arial" panose="020B0604020202020204" pitchFamily="34" charset="0"/>
                      </a:endParaRPr>
                    </a:p>
                  </a:txBody>
                  <a:tcPr marL="9525" marR="9525" marT="9525" marB="0" anchor="ctr"/>
                </a:tc>
                <a:tc>
                  <a:txBody>
                    <a:bodyPr/>
                    <a:lstStyle/>
                    <a:p>
                      <a:pPr algn="ctr" rtl="0" fontAlgn="ctr"/>
                      <a:r>
                        <a:rPr lang="en-US" sz="1400" u="none" strike="noStrike">
                          <a:solidFill>
                            <a:srgbClr val="5B6770"/>
                          </a:solidFill>
                          <a:effectLst/>
                        </a:rPr>
                        <a:t>8,127</a:t>
                      </a:r>
                      <a:endParaRPr lang="en-US" sz="1400" b="0" i="0" u="none" strike="noStrike">
                        <a:solidFill>
                          <a:srgbClr val="5B677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1040075580"/>
                  </a:ext>
                </a:extLst>
              </a:tr>
            </a:tbl>
          </a:graphicData>
        </a:graphic>
      </p:graphicFrame>
    </p:spTree>
    <p:extLst>
      <p:ext uri="{BB962C8B-B14F-4D97-AF65-F5344CB8AC3E}">
        <p14:creationId xmlns:p14="http://schemas.microsoft.com/office/powerpoint/2010/main" val="1573763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a:t>Protocol Language</a:t>
            </a:r>
            <a:endParaRPr lang="en-US" sz="2400" b="1">
              <a:solidFill>
                <a:schemeClr val="accent1"/>
              </a:solidFill>
            </a:endParaRPr>
          </a:p>
        </p:txBody>
      </p:sp>
      <p:sp>
        <p:nvSpPr>
          <p:cNvPr id="3" name="Content Placeholder 2"/>
          <p:cNvSpPr>
            <a:spLocks noGrp="1"/>
          </p:cNvSpPr>
          <p:nvPr>
            <p:ph idx="1"/>
          </p:nvPr>
        </p:nvSpPr>
        <p:spPr>
          <a:xfrm>
            <a:off x="381000" y="914400"/>
            <a:ext cx="8534400" cy="4876800"/>
          </a:xfrm>
        </p:spPr>
        <p:txBody>
          <a:bodyPr/>
          <a:lstStyle/>
          <a:p>
            <a:pPr marL="0" marR="0" indent="0">
              <a:spcBef>
                <a:spcPts val="1200"/>
              </a:spcBef>
              <a:spcAft>
                <a:spcPts val="1200"/>
              </a:spcAft>
              <a:buNone/>
              <a:tabLst>
                <a:tab pos="571500" algn="l"/>
              </a:tabLst>
            </a:pPr>
            <a:r>
              <a:rPr lang="en-US" sz="1600" b="1">
                <a:solidFill>
                  <a:schemeClr val="accent2"/>
                </a:solidFill>
                <a:ea typeface="Times New Roman" panose="02020603050405020304" pitchFamily="18" charset="0"/>
              </a:rPr>
              <a:t>5.8	Annual RUC Reporting Requirement</a:t>
            </a:r>
          </a:p>
          <a:p>
            <a:pPr marL="0" marR="0" indent="-457200" defTabSz="460375">
              <a:spcBef>
                <a:spcPts val="0"/>
              </a:spcBef>
              <a:spcAft>
                <a:spcPts val="1200"/>
              </a:spcAft>
              <a:buNone/>
            </a:pPr>
            <a:r>
              <a:rPr lang="en-US" sz="1400">
                <a:solidFill>
                  <a:schemeClr val="accent2"/>
                </a:solidFill>
                <a:ea typeface="Times New Roman" panose="02020603050405020304" pitchFamily="18" charset="0"/>
              </a:rPr>
              <a:t>(1)	ERCOT shall report to the Technical Advisory Committee (TAC), each January, an assessment of 	market impacts and Settlements for the aggregate Reliability Unit Commitment (RUC) activity, 	delineated by type of RUC instruction as follows:</a:t>
            </a:r>
          </a:p>
          <a:p>
            <a:pPr marL="800100" marR="0" defTabSz="460375">
              <a:spcBef>
                <a:spcPts val="0"/>
              </a:spcBef>
              <a:spcAft>
                <a:spcPts val="1200"/>
              </a:spcAft>
              <a:buAutoNum type="alphaLcParenBoth"/>
            </a:pPr>
            <a:r>
              <a:rPr lang="en-US" sz="1400">
                <a:solidFill>
                  <a:schemeClr val="accent2"/>
                </a:solidFill>
                <a:ea typeface="Times New Roman" panose="02020603050405020304" pitchFamily="18" charset="0"/>
              </a:rPr>
              <a:t>RUC instructions issued for Ancillary Service shortages (failure to sufficiently procure one or more Ancillary Service markets in the Day-Ahead Market (DAM) or subsequent Supplemental Ancillary Service Markets (SASMs));</a:t>
            </a:r>
          </a:p>
          <a:p>
            <a:pPr marL="800100" marR="0" defTabSz="460375">
              <a:spcBef>
                <a:spcPts val="0"/>
              </a:spcBef>
              <a:spcAft>
                <a:spcPts val="1200"/>
              </a:spcAft>
              <a:buAutoNum type="alphaLcParenBoth"/>
            </a:pPr>
            <a:r>
              <a:rPr lang="en-US" sz="1400">
                <a:solidFill>
                  <a:schemeClr val="accent2"/>
                </a:solidFill>
                <a:ea typeface="Times New Roman" panose="02020603050405020304" pitchFamily="18" charset="0"/>
              </a:rPr>
              <a:t>RUC instructions issued for irresolvable transmission system constraints;</a:t>
            </a:r>
          </a:p>
          <a:p>
            <a:pPr marL="800100" defTabSz="460375">
              <a:spcBef>
                <a:spcPts val="0"/>
              </a:spcBef>
              <a:spcAft>
                <a:spcPts val="1200"/>
              </a:spcAft>
              <a:buFont typeface="Arial" panose="020B0604020202020204" pitchFamily="34" charset="0"/>
              <a:buAutoNum type="alphaLcParenBoth"/>
            </a:pPr>
            <a:r>
              <a:rPr lang="en-US" sz="1400">
                <a:solidFill>
                  <a:schemeClr val="accent2"/>
                </a:solidFill>
                <a:ea typeface="Times New Roman" panose="02020603050405020304" pitchFamily="18" charset="0"/>
              </a:rPr>
              <a:t>RUC instructions issued in anticipation of extreme cold weather/startup failures;</a:t>
            </a:r>
          </a:p>
          <a:p>
            <a:pPr marL="800100" defTabSz="460375">
              <a:spcBef>
                <a:spcPts val="0"/>
              </a:spcBef>
              <a:spcAft>
                <a:spcPts val="1200"/>
              </a:spcAft>
              <a:buFont typeface="Arial" panose="020B0604020202020204" pitchFamily="34" charset="0"/>
              <a:buAutoNum type="alphaLcParenBoth"/>
            </a:pPr>
            <a:r>
              <a:rPr lang="en-US" sz="1400">
                <a:solidFill>
                  <a:schemeClr val="accent2"/>
                </a:solidFill>
                <a:ea typeface="Times New Roman" panose="02020603050405020304" pitchFamily="18" charset="0"/>
              </a:rPr>
              <a:t>RUC instructions issued for capacity;</a:t>
            </a:r>
          </a:p>
          <a:p>
            <a:pPr marL="800100" defTabSz="460375">
              <a:spcBef>
                <a:spcPts val="0"/>
              </a:spcBef>
              <a:spcAft>
                <a:spcPts val="1200"/>
              </a:spcAft>
              <a:buFont typeface="Arial" panose="020B0604020202020204" pitchFamily="34" charset="0"/>
              <a:buAutoNum type="alphaLcParenBoth"/>
            </a:pPr>
            <a:r>
              <a:rPr lang="en-US" sz="1400">
                <a:solidFill>
                  <a:schemeClr val="accent2"/>
                </a:solidFill>
                <a:ea typeface="Times New Roman" panose="02020603050405020304" pitchFamily="18" charset="0"/>
              </a:rPr>
              <a:t>RUC instructions issued for system inertia; and</a:t>
            </a:r>
          </a:p>
          <a:p>
            <a:pPr marL="800100" marR="0" defTabSz="460375">
              <a:spcBef>
                <a:spcPts val="0"/>
              </a:spcBef>
              <a:spcAft>
                <a:spcPts val="1200"/>
              </a:spcAft>
              <a:buAutoNum type="alphaLcParenBoth"/>
            </a:pPr>
            <a:r>
              <a:rPr lang="en-US" sz="1400">
                <a:solidFill>
                  <a:schemeClr val="accent2"/>
                </a:solidFill>
                <a:ea typeface="Times New Roman" panose="02020603050405020304" pitchFamily="18" charset="0"/>
              </a:rPr>
              <a:t>A summary of RUC Settlements;</a:t>
            </a:r>
          </a:p>
          <a:p>
            <a:pPr marL="114300" marR="0" indent="0" defTabSz="460375">
              <a:spcBef>
                <a:spcPts val="0"/>
              </a:spcBef>
              <a:spcAft>
                <a:spcPts val="1200"/>
              </a:spcAft>
              <a:buNone/>
            </a:pPr>
            <a:r>
              <a:rPr lang="en-US" sz="1400">
                <a:solidFill>
                  <a:schemeClr val="accent2"/>
                </a:solidFill>
                <a:ea typeface="Times New Roman" panose="02020603050405020304" pitchFamily="18" charset="0"/>
              </a:rPr>
              <a:t>		(</a:t>
            </a:r>
            <a:r>
              <a:rPr lang="en-US" sz="1400" err="1">
                <a:solidFill>
                  <a:schemeClr val="accent2"/>
                </a:solidFill>
                <a:ea typeface="Times New Roman" panose="02020603050405020304" pitchFamily="18" charset="0"/>
              </a:rPr>
              <a:t>i</a:t>
            </a:r>
            <a:r>
              <a:rPr lang="en-US" sz="1400">
                <a:solidFill>
                  <a:schemeClr val="accent2"/>
                </a:solidFill>
                <a:ea typeface="Times New Roman" panose="02020603050405020304" pitchFamily="18" charset="0"/>
              </a:rPr>
              <a:t>)	RUC charges associated with RUC Make-Whole Amount Total per RUC, as 						defined in Section 5.7.4.1, RUC Capacity-Short Charge; and</a:t>
            </a:r>
          </a:p>
          <a:p>
            <a:pPr marL="0" indent="0" defTabSz="460375">
              <a:buNone/>
            </a:pPr>
            <a:r>
              <a:rPr lang="en-US" sz="1400">
                <a:solidFill>
                  <a:schemeClr val="accent2"/>
                </a:solidFill>
                <a:ea typeface="Times New Roman" panose="02020603050405020304" pitchFamily="18" charset="0"/>
              </a:rPr>
              <a:t>		(ii)	RUC Shortfall Total, as defined in Section 5.7.4.1.1, Capacity Shortfall Ratio 					Share.</a:t>
            </a:r>
          </a:p>
          <a:p>
            <a:pPr marL="0" marR="0" indent="0">
              <a:spcBef>
                <a:spcPts val="1200"/>
              </a:spcBef>
              <a:spcAft>
                <a:spcPts val="1200"/>
              </a:spcAft>
              <a:buNone/>
              <a:tabLst>
                <a:tab pos="571500" algn="l"/>
              </a:tabLst>
            </a:pPr>
            <a:endParaRPr lang="en-US" sz="1400">
              <a:solidFill>
                <a:schemeClr val="accent2"/>
              </a:solidFill>
              <a:ea typeface="Times New Roman" panose="02020603050405020304" pitchFamily="18" charset="0"/>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024058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EA439-C18F-8AEF-CFEB-5798D40654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424C5A-685E-D3CD-4A03-2E5F7A0F4477}"/>
              </a:ext>
            </a:extLst>
          </p:cNvPr>
          <p:cNvSpPr>
            <a:spLocks noGrp="1"/>
          </p:cNvSpPr>
          <p:nvPr>
            <p:ph type="title"/>
          </p:nvPr>
        </p:nvSpPr>
        <p:spPr/>
        <p:txBody>
          <a:bodyPr lIns="91440" tIns="45720" rIns="91440" bIns="45720" anchor="t"/>
          <a:lstStyle/>
          <a:p>
            <a:r>
              <a:rPr lang="en-US" sz="2400"/>
              <a:t>Key Observations for 2024</a:t>
            </a:r>
          </a:p>
        </p:txBody>
      </p:sp>
      <p:sp>
        <p:nvSpPr>
          <p:cNvPr id="3" name="Content Placeholder 2">
            <a:extLst>
              <a:ext uri="{FF2B5EF4-FFF2-40B4-BE49-F238E27FC236}">
                <a16:creationId xmlns:a16="http://schemas.microsoft.com/office/drawing/2014/main" id="{7D564F88-B3F5-2B3D-075C-716E3F68408F}"/>
              </a:ext>
            </a:extLst>
          </p:cNvPr>
          <p:cNvSpPr>
            <a:spLocks noGrp="1"/>
          </p:cNvSpPr>
          <p:nvPr>
            <p:ph idx="1"/>
          </p:nvPr>
        </p:nvSpPr>
        <p:spPr>
          <a:xfrm>
            <a:off x="427160" y="779349"/>
            <a:ext cx="7848600" cy="5310972"/>
          </a:xfrm>
        </p:spPr>
        <p:txBody>
          <a:bodyPr lIns="91440" tIns="45720" rIns="91440" bIns="45720" anchor="t"/>
          <a:lstStyle/>
          <a:p>
            <a:pPr>
              <a:spcBef>
                <a:spcPts val="600"/>
              </a:spcBef>
              <a:spcAft>
                <a:spcPts val="600"/>
              </a:spcAft>
            </a:pPr>
            <a:r>
              <a:rPr lang="en-US" sz="1400">
                <a:solidFill>
                  <a:schemeClr val="tx2"/>
                </a:solidFill>
                <a:cs typeface="Arial"/>
              </a:rPr>
              <a:t>Overall reduction in the amount of RUC observed in 2024  (~1,800 Resource-hours) v. 2023 (2,500 Resource-hours) and significantly below 2022 (7,900 Resource-hours).  Factors that may have contributed to this trend include:</a:t>
            </a:r>
          </a:p>
          <a:p>
            <a:pPr lvl="1">
              <a:spcBef>
                <a:spcPts val="600"/>
              </a:spcBef>
              <a:spcAft>
                <a:spcPts val="600"/>
              </a:spcAft>
            </a:pPr>
            <a:r>
              <a:rPr lang="en-US" sz="1400">
                <a:solidFill>
                  <a:schemeClr val="tx2"/>
                </a:solidFill>
                <a:cs typeface="Arial"/>
              </a:rPr>
              <a:t>General changes in Resource-owner real-time price expectation</a:t>
            </a:r>
          </a:p>
          <a:p>
            <a:pPr lvl="1">
              <a:spcBef>
                <a:spcPts val="600"/>
              </a:spcBef>
              <a:spcAft>
                <a:spcPts val="600"/>
              </a:spcAft>
            </a:pPr>
            <a:r>
              <a:rPr lang="en-US" sz="1400">
                <a:solidFill>
                  <a:schemeClr val="tx2"/>
                </a:solidFill>
                <a:cs typeface="Arial"/>
              </a:rPr>
              <a:t>Lower average fuel prices compared to 2023</a:t>
            </a:r>
          </a:p>
          <a:p>
            <a:pPr lvl="1">
              <a:spcBef>
                <a:spcPts val="600"/>
              </a:spcBef>
              <a:spcAft>
                <a:spcPts val="600"/>
              </a:spcAft>
            </a:pPr>
            <a:r>
              <a:rPr lang="en-US" sz="1400">
                <a:solidFill>
                  <a:schemeClr val="tx2"/>
                </a:solidFill>
                <a:cs typeface="Arial"/>
              </a:rPr>
              <a:t>Additional On-Line capacity from Solar and Energy Storage Resources </a:t>
            </a:r>
          </a:p>
          <a:p>
            <a:pPr>
              <a:spcBef>
                <a:spcPts val="600"/>
              </a:spcBef>
              <a:spcAft>
                <a:spcPts val="600"/>
              </a:spcAft>
            </a:pPr>
            <a:r>
              <a:rPr lang="en-US" sz="1400">
                <a:solidFill>
                  <a:schemeClr val="tx2"/>
                </a:solidFill>
                <a:cs typeface="Arial"/>
              </a:rPr>
              <a:t>April and October had the highest and second highest amount of RUC activity</a:t>
            </a:r>
            <a:endParaRPr lang="en-US" sz="1600">
              <a:solidFill>
                <a:schemeClr val="tx2"/>
              </a:solidFill>
              <a:cs typeface="Arial"/>
            </a:endParaRPr>
          </a:p>
          <a:p>
            <a:pPr lvl="1">
              <a:spcBef>
                <a:spcPts val="600"/>
              </a:spcBef>
              <a:spcAft>
                <a:spcPts val="600"/>
              </a:spcAft>
            </a:pPr>
            <a:r>
              <a:rPr lang="en-US" sz="1400">
                <a:solidFill>
                  <a:schemeClr val="tx2"/>
                </a:solidFill>
                <a:cs typeface="Arial"/>
              </a:rPr>
              <a:t>Not concentrated on certain days but distributed over several days throughout the month</a:t>
            </a:r>
          </a:p>
          <a:p>
            <a:pPr marL="400050">
              <a:spcBef>
                <a:spcPts val="600"/>
              </a:spcBef>
              <a:spcAft>
                <a:spcPts val="600"/>
              </a:spcAft>
            </a:pPr>
            <a:r>
              <a:rPr lang="en-US" sz="1400">
                <a:solidFill>
                  <a:schemeClr val="tx2"/>
                </a:solidFill>
                <a:cs typeface="Arial"/>
              </a:rPr>
              <a:t>Higher incidences of RUC observed in the 4</a:t>
            </a:r>
            <a:r>
              <a:rPr lang="en-US" sz="1400" baseline="30000">
                <a:solidFill>
                  <a:schemeClr val="tx2"/>
                </a:solidFill>
                <a:cs typeface="Arial"/>
              </a:rPr>
              <a:t>th</a:t>
            </a:r>
            <a:r>
              <a:rPr lang="en-US" sz="1400">
                <a:solidFill>
                  <a:schemeClr val="tx2"/>
                </a:solidFill>
                <a:cs typeface="Arial"/>
              </a:rPr>
              <a:t> quarter of 2024 compared to the same period in 2023</a:t>
            </a:r>
          </a:p>
          <a:p>
            <a:pPr marL="400050">
              <a:spcBef>
                <a:spcPts val="600"/>
              </a:spcBef>
              <a:spcAft>
                <a:spcPts val="600"/>
              </a:spcAft>
            </a:pPr>
            <a:r>
              <a:rPr lang="en-US" sz="1400">
                <a:solidFill>
                  <a:schemeClr val="tx2"/>
                </a:solidFill>
                <a:cs typeface="Arial"/>
              </a:rPr>
              <a:t>Change in the composition of RUC in 2024 compared to 2023</a:t>
            </a:r>
          </a:p>
          <a:p>
            <a:pPr marL="800100" lvl="1">
              <a:spcBef>
                <a:spcPts val="600"/>
              </a:spcBef>
              <a:spcAft>
                <a:spcPts val="600"/>
              </a:spcAft>
            </a:pPr>
            <a:r>
              <a:rPr lang="en-US" sz="1400">
                <a:solidFill>
                  <a:schemeClr val="tx2"/>
                </a:solidFill>
                <a:cs typeface="Arial"/>
              </a:rPr>
              <a:t>RUC Resource-hours for local thermal congestion or voltage concerns were roughly 1/3 of total in 2024 compared to ~3% in 2023</a:t>
            </a:r>
          </a:p>
          <a:p>
            <a:pPr marL="800100" lvl="1">
              <a:spcBef>
                <a:spcPts val="600"/>
              </a:spcBef>
              <a:spcAft>
                <a:spcPts val="600"/>
              </a:spcAft>
            </a:pPr>
            <a:r>
              <a:rPr lang="en-US" sz="1400">
                <a:solidFill>
                  <a:schemeClr val="tx2"/>
                </a:solidFill>
                <a:cs typeface="Arial"/>
              </a:rPr>
              <a:t>RUCs for congestion concentrated in the last 3 months of 2024</a:t>
            </a:r>
          </a:p>
          <a:p>
            <a:pPr marL="800100" lvl="1">
              <a:spcBef>
                <a:spcPts val="600"/>
              </a:spcBef>
              <a:spcAft>
                <a:spcPts val="600"/>
              </a:spcAft>
            </a:pPr>
            <a:r>
              <a:rPr lang="en-US" sz="1400">
                <a:solidFill>
                  <a:schemeClr val="tx2"/>
                </a:solidFill>
                <a:cs typeface="Arial"/>
              </a:rPr>
              <a:t>Note: Any Resource committed to help congestion also naturally helps with capacity</a:t>
            </a:r>
          </a:p>
          <a:p>
            <a:pPr lvl="1"/>
            <a:endParaRPr lang="en-US" sz="1800">
              <a:solidFill>
                <a:srgbClr val="5B6770"/>
              </a:solidFill>
              <a:cs typeface="Arial"/>
            </a:endParaRPr>
          </a:p>
          <a:p>
            <a:endParaRPr lang="en-US">
              <a:cs typeface="Arial" panose="020B0604020202020204"/>
            </a:endParaRPr>
          </a:p>
        </p:txBody>
      </p:sp>
      <p:sp>
        <p:nvSpPr>
          <p:cNvPr id="4" name="Slide Number Placeholder 3">
            <a:extLst>
              <a:ext uri="{FF2B5EF4-FFF2-40B4-BE49-F238E27FC236}">
                <a16:creationId xmlns:a16="http://schemas.microsoft.com/office/drawing/2014/main" id="{C7296B54-D60F-021C-0E6E-25CD6AD6BF4E}"/>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2461167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RUC-Instructed Resource-Hours in 2024</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5" name="Rectangle 4"/>
          <p:cNvSpPr/>
          <p:nvPr/>
        </p:nvSpPr>
        <p:spPr>
          <a:xfrm>
            <a:off x="681134" y="5323114"/>
            <a:ext cx="7696200" cy="830997"/>
          </a:xfrm>
          <a:prstGeom prst="rect">
            <a:avLst/>
          </a:prstGeom>
        </p:spPr>
        <p:txBody>
          <a:bodyPr wrap="square">
            <a:spAutoFit/>
          </a:bodyPr>
          <a:lstStyle/>
          <a:p>
            <a:pPr>
              <a:defRPr/>
            </a:pPr>
            <a:r>
              <a:rPr lang="en-US" sz="1600">
                <a:solidFill>
                  <a:schemeClr val="accent2"/>
                </a:solidFill>
                <a:cs typeface="Book Antiqua"/>
              </a:rPr>
              <a:t>* The difference between “Instructed” and “Effective” values is a result of Resources starting up, shutting down, partial hour instructions, or otherwise not dispatchable by SCED.</a:t>
            </a:r>
            <a:endParaRPr lang="en-US" sz="4000">
              <a:solidFill>
                <a:schemeClr val="accent2"/>
              </a:solidFill>
              <a:cs typeface="Book Antiqua"/>
            </a:endParaRPr>
          </a:p>
        </p:txBody>
      </p:sp>
      <p:graphicFrame>
        <p:nvGraphicFramePr>
          <p:cNvPr id="6" name="Table 5"/>
          <p:cNvGraphicFramePr>
            <a:graphicFrameLocks noGrp="1"/>
          </p:cNvGraphicFramePr>
          <p:nvPr>
            <p:extLst>
              <p:ext uri="{D42A27DB-BD31-4B8C-83A1-F6EECF244321}">
                <p14:modId xmlns:p14="http://schemas.microsoft.com/office/powerpoint/2010/main" val="3400956938"/>
              </p:ext>
            </p:extLst>
          </p:nvPr>
        </p:nvGraphicFramePr>
        <p:xfrm>
          <a:off x="380998" y="927101"/>
          <a:ext cx="8458200" cy="4128451"/>
        </p:xfrm>
        <a:graphic>
          <a:graphicData uri="http://schemas.openxmlformats.org/drawingml/2006/table">
            <a:tbl>
              <a:tblPr firstRow="1" bandRow="1">
                <a:tableStyleId>{5C22544A-7EE6-4342-B048-85BDC9FD1C3A}</a:tableStyleId>
              </a:tblPr>
              <a:tblGrid>
                <a:gridCol w="1409700">
                  <a:extLst>
                    <a:ext uri="{9D8B030D-6E8A-4147-A177-3AD203B41FA5}">
                      <a16:colId xmlns:a16="http://schemas.microsoft.com/office/drawing/2014/main" val="20000"/>
                    </a:ext>
                  </a:extLst>
                </a:gridCol>
                <a:gridCol w="1409700">
                  <a:extLst>
                    <a:ext uri="{9D8B030D-6E8A-4147-A177-3AD203B41FA5}">
                      <a16:colId xmlns:a16="http://schemas.microsoft.com/office/drawing/2014/main" val="20001"/>
                    </a:ext>
                  </a:extLst>
                </a:gridCol>
                <a:gridCol w="1409700">
                  <a:extLst>
                    <a:ext uri="{9D8B030D-6E8A-4147-A177-3AD203B41FA5}">
                      <a16:colId xmlns:a16="http://schemas.microsoft.com/office/drawing/2014/main" val="20002"/>
                    </a:ext>
                  </a:extLst>
                </a:gridCol>
                <a:gridCol w="1409700">
                  <a:extLst>
                    <a:ext uri="{9D8B030D-6E8A-4147-A177-3AD203B41FA5}">
                      <a16:colId xmlns:a16="http://schemas.microsoft.com/office/drawing/2014/main" val="20003"/>
                    </a:ext>
                  </a:extLst>
                </a:gridCol>
                <a:gridCol w="1409700">
                  <a:extLst>
                    <a:ext uri="{9D8B030D-6E8A-4147-A177-3AD203B41FA5}">
                      <a16:colId xmlns:a16="http://schemas.microsoft.com/office/drawing/2014/main" val="1773280229"/>
                    </a:ext>
                  </a:extLst>
                </a:gridCol>
                <a:gridCol w="1409700">
                  <a:extLst>
                    <a:ext uri="{9D8B030D-6E8A-4147-A177-3AD203B41FA5}">
                      <a16:colId xmlns:a16="http://schemas.microsoft.com/office/drawing/2014/main" val="3968917846"/>
                    </a:ext>
                  </a:extLst>
                </a:gridCol>
              </a:tblGrid>
              <a:tr h="504869">
                <a:tc rowSpan="2">
                  <a:txBody>
                    <a:bodyPr/>
                    <a:lstStyle/>
                    <a:p>
                      <a:pPr algn="ctr" fontAlgn="b"/>
                      <a:endParaRPr lang="en-US" sz="1800" b="0" i="0" u="none" strike="noStrike">
                        <a:solidFill>
                          <a:schemeClr val="accent2"/>
                        </a:solidFill>
                        <a:effectLst/>
                        <a:latin typeface="Arial" panose="020B0604020202020204" pitchFamily="34" charset="0"/>
                      </a:endParaRPr>
                    </a:p>
                  </a:txBody>
                  <a:tcPr marL="0" marR="0" marT="0" marB="0" anchor="ctr">
                    <a:lnB w="28575" cap="flat" cmpd="sng" algn="ctr">
                      <a:solidFill>
                        <a:schemeClr val="bg1"/>
                      </a:solidFill>
                      <a:prstDash val="solid"/>
                      <a:round/>
                      <a:headEnd type="none" w="med" len="med"/>
                      <a:tailEnd type="none" w="med" len="med"/>
                    </a:lnB>
                  </a:tcPr>
                </a:tc>
                <a:tc rowSpan="2">
                  <a:txBody>
                    <a:bodyPr/>
                    <a:lstStyle/>
                    <a:p>
                      <a:pPr marL="0" lvl="1" algn="ctr" fontAlgn="b"/>
                      <a:r>
                        <a:rPr lang="en-US" sz="1800" b="1" i="0" u="none" strike="noStrike">
                          <a:solidFill>
                            <a:schemeClr val="bg1"/>
                          </a:solidFill>
                          <a:effectLst/>
                          <a:latin typeface="Arial" panose="020B0604020202020204" pitchFamily="34" charset="0"/>
                        </a:rPr>
                        <a:t>Total</a:t>
                      </a:r>
                    </a:p>
                  </a:txBody>
                  <a:tcPr anchor="ctr">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tcPr>
                </a:tc>
                <a:tc gridSpan="2">
                  <a:txBody>
                    <a:bodyPr/>
                    <a:lstStyle/>
                    <a:p>
                      <a:pPr marL="0" lvl="1" algn="ctr" fontAlgn="b"/>
                      <a:r>
                        <a:rPr lang="en-US" sz="1800" b="1" i="0" u="none" strike="noStrike">
                          <a:solidFill>
                            <a:schemeClr val="bg1"/>
                          </a:solidFill>
                          <a:effectLst/>
                          <a:latin typeface="Arial" panose="020B0604020202020204" pitchFamily="34" charset="0"/>
                        </a:rPr>
                        <a:t>Capacity</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tcPr>
                </a:tc>
                <a:tc hMerge="1">
                  <a:txBody>
                    <a:bodyPr/>
                    <a:lstStyle/>
                    <a:p>
                      <a:pPr marL="0" lvl="1" algn="ctr" fontAlgn="b"/>
                      <a:endParaRPr lang="en-US" sz="1800" b="1" i="0" u="none" strike="noStrike">
                        <a:solidFill>
                          <a:schemeClr val="bg1"/>
                        </a:solidFill>
                        <a:effectLst/>
                        <a:latin typeface="Arial" panose="020B0604020202020204" pitchFamily="34" charset="0"/>
                      </a:endParaRPr>
                    </a:p>
                  </a:txBody>
                  <a:tcPr anchor="ctr"/>
                </a:tc>
                <a:tc gridSpan="2">
                  <a:txBody>
                    <a:bodyPr/>
                    <a:lstStyle/>
                    <a:p>
                      <a:pPr marL="0" lvl="1" algn="ctr" fontAlgn="b"/>
                      <a:r>
                        <a:rPr lang="en-US" sz="1800" b="1" i="0" u="none" strike="noStrike">
                          <a:solidFill>
                            <a:schemeClr val="bg1"/>
                          </a:solidFill>
                          <a:effectLst/>
                          <a:latin typeface="Arial" panose="020B0604020202020204" pitchFamily="34" charset="0"/>
                        </a:rPr>
                        <a:t>Congestion</a:t>
                      </a:r>
                    </a:p>
                  </a:txBody>
                  <a:tcPr anchor="ctr">
                    <a:lnL w="28575" cap="flat" cmpd="sng" algn="ctr">
                      <a:solidFill>
                        <a:schemeClr val="bg1"/>
                      </a:solidFill>
                      <a:prstDash val="solid"/>
                      <a:round/>
                      <a:headEnd type="none" w="med" len="med"/>
                      <a:tailEnd type="none" w="med" len="med"/>
                    </a:lnL>
                  </a:tcPr>
                </a:tc>
                <a:tc hMerge="1">
                  <a:txBody>
                    <a:bodyPr/>
                    <a:lstStyle/>
                    <a:p>
                      <a:pPr marL="0" lvl="1" algn="ctr" fontAlgn="b"/>
                      <a:endParaRPr lang="en-US" sz="1800" b="1" i="0" u="none" strike="noStrike">
                        <a:solidFill>
                          <a:schemeClr val="bg1"/>
                        </a:solidFill>
                        <a:effectLst/>
                        <a:latin typeface="Arial" panose="020B0604020202020204" pitchFamily="34" charset="0"/>
                      </a:endParaRPr>
                    </a:p>
                  </a:txBody>
                  <a:tcPr anchor="ctr"/>
                </a:tc>
                <a:extLst>
                  <a:ext uri="{0D108BD9-81ED-4DB2-BD59-A6C34878D82A}">
                    <a16:rowId xmlns:a16="http://schemas.microsoft.com/office/drawing/2014/main" val="1350277305"/>
                  </a:ext>
                </a:extLst>
              </a:tr>
              <a:tr h="635032">
                <a:tc vMerge="1">
                  <a:txBody>
                    <a:bodyPr/>
                    <a:lstStyle/>
                    <a:p>
                      <a:pPr algn="ctr" fontAlgn="b"/>
                      <a:endParaRPr lang="en-US" sz="1800" b="0" i="0" u="none" strike="noStrike">
                        <a:solidFill>
                          <a:schemeClr val="accent2"/>
                        </a:solidFill>
                        <a:effectLst/>
                        <a:latin typeface="Arial" panose="020B0604020202020204" pitchFamily="34" charset="0"/>
                      </a:endParaRPr>
                    </a:p>
                  </a:txBody>
                  <a:tcPr marL="0" marR="0" marT="0" marB="0" anchor="ctr"/>
                </a:tc>
                <a:tc vMerge="1">
                  <a:txBody>
                    <a:bodyPr/>
                    <a:lstStyle/>
                    <a:p>
                      <a:endParaRPr/>
                    </a:p>
                  </a:txBody>
                  <a:tcPr anchor="ctr"/>
                </a:tc>
                <a:tc>
                  <a:txBody>
                    <a:bodyPr/>
                    <a:lstStyle/>
                    <a:p>
                      <a:pPr marL="0" lvl="1" algn="ctr" defTabSz="914400" rtl="0" eaLnBrk="1" fontAlgn="b" latinLnBrk="0" hangingPunct="1"/>
                      <a:r>
                        <a:rPr lang="en-US" sz="1400" b="1" i="0" u="none" strike="noStrike" kern="1200">
                          <a:solidFill>
                            <a:schemeClr val="bg1"/>
                          </a:solidFill>
                          <a:effectLst/>
                          <a:latin typeface="Arial" panose="020B0604020202020204" pitchFamily="34" charset="0"/>
                          <a:ea typeface="+mn-ea"/>
                          <a:cs typeface="+mn-cs"/>
                        </a:rPr>
                        <a:t>Opt-Out</a:t>
                      </a:r>
                    </a:p>
                  </a:txBody>
                  <a:tcPr anchor="ct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rgbClr val="00AEC7"/>
                    </a:solidFill>
                  </a:tcPr>
                </a:tc>
                <a:tc>
                  <a:txBody>
                    <a:bodyPr/>
                    <a:lstStyle/>
                    <a:p>
                      <a:pPr marL="0" lvl="1" algn="ctr" defTabSz="914400" rtl="0" eaLnBrk="1" fontAlgn="b" latinLnBrk="0" hangingPunct="1"/>
                      <a:r>
                        <a:rPr lang="en-US" sz="1400" b="1" i="0" u="none" strike="noStrike" kern="1200">
                          <a:solidFill>
                            <a:schemeClr val="bg1"/>
                          </a:solidFill>
                          <a:effectLst/>
                          <a:latin typeface="Arial" panose="020B0604020202020204" pitchFamily="34" charset="0"/>
                          <a:ea typeface="+mn-ea"/>
                          <a:cs typeface="+mn-cs"/>
                        </a:rPr>
                        <a:t>Non-Opt-Out</a:t>
                      </a:r>
                    </a:p>
                  </a:txBody>
                  <a:tcPr anchor="ctr">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rgbClr val="00AEC7"/>
                    </a:solidFill>
                  </a:tcPr>
                </a:tc>
                <a:tc>
                  <a:txBody>
                    <a:bodyPr/>
                    <a:lstStyle/>
                    <a:p>
                      <a:pPr marL="0" lvl="1" algn="ctr" defTabSz="914400" rtl="0" eaLnBrk="1" fontAlgn="b" latinLnBrk="0" hangingPunct="1"/>
                      <a:r>
                        <a:rPr lang="en-US" sz="1400" b="1" i="0" u="none" strike="noStrike" kern="1200">
                          <a:solidFill>
                            <a:schemeClr val="bg1"/>
                          </a:solidFill>
                          <a:effectLst/>
                          <a:latin typeface="Arial" panose="020B0604020202020204" pitchFamily="34" charset="0"/>
                          <a:ea typeface="+mn-ea"/>
                          <a:cs typeface="+mn-cs"/>
                        </a:rPr>
                        <a:t>Opt-Out</a:t>
                      </a:r>
                    </a:p>
                  </a:txBody>
                  <a:tcPr anchor="ct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rgbClr val="00AEC7"/>
                    </a:solidFill>
                  </a:tcPr>
                </a:tc>
                <a:tc>
                  <a:txBody>
                    <a:bodyPr/>
                    <a:lstStyle/>
                    <a:p>
                      <a:pPr marL="0" lvl="1" algn="ctr" defTabSz="914400" rtl="0" eaLnBrk="1" fontAlgn="b" latinLnBrk="0" hangingPunct="1"/>
                      <a:r>
                        <a:rPr lang="en-US" sz="1400" b="1" i="0" u="none" strike="noStrike" kern="1200">
                          <a:solidFill>
                            <a:schemeClr val="bg1"/>
                          </a:solidFill>
                          <a:effectLst/>
                          <a:latin typeface="Arial" panose="020B0604020202020204" pitchFamily="34" charset="0"/>
                          <a:ea typeface="+mn-ea"/>
                          <a:cs typeface="+mn-cs"/>
                        </a:rPr>
                        <a:t>Non-Opt-Out</a:t>
                      </a:r>
                    </a:p>
                  </a:txBody>
                  <a:tcPr anchor="ctr">
                    <a:lnB w="28575" cap="flat" cmpd="sng" algn="ctr">
                      <a:solidFill>
                        <a:schemeClr val="bg1"/>
                      </a:solidFill>
                      <a:prstDash val="solid"/>
                      <a:round/>
                      <a:headEnd type="none" w="med" len="med"/>
                      <a:tailEnd type="none" w="med" len="med"/>
                    </a:lnB>
                    <a:solidFill>
                      <a:srgbClr val="00AEC7"/>
                    </a:solidFill>
                  </a:tcPr>
                </a:tc>
                <a:extLst>
                  <a:ext uri="{0D108BD9-81ED-4DB2-BD59-A6C34878D82A}">
                    <a16:rowId xmlns:a16="http://schemas.microsoft.com/office/drawing/2014/main" val="10000"/>
                  </a:ext>
                </a:extLst>
              </a:tr>
              <a:tr h="272157">
                <a:tc gridSpan="6">
                  <a:txBody>
                    <a:bodyPr/>
                    <a:lstStyle/>
                    <a:p>
                      <a:pPr algn="ctr" fontAlgn="b"/>
                      <a:r>
                        <a:rPr lang="en-US" sz="1800" b="1" i="0" u="none" strike="noStrike">
                          <a:solidFill>
                            <a:schemeClr val="accent2"/>
                          </a:solidFill>
                          <a:effectLst/>
                          <a:latin typeface="Arial" panose="020B0604020202020204" pitchFamily="34" charset="0"/>
                        </a:rPr>
                        <a:t>Instructed Resource-Hours</a:t>
                      </a:r>
                    </a:p>
                  </a:txBody>
                  <a:tcPr marL="182880" marR="0" marT="0" marB="0" anchor="ctr">
                    <a:lnT w="28575" cap="flat" cmpd="sng" algn="ctr">
                      <a:solidFill>
                        <a:schemeClr val="bg1"/>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hMerge="1">
                  <a:txBody>
                    <a:bodyPr/>
                    <a:lstStyle/>
                    <a:p>
                      <a:pPr marL="0" lvl="1" algn="r" fontAlgn="b"/>
                      <a:endParaRPr lang="en-US" sz="1600" b="0" i="0" u="none" strike="noStrike">
                        <a:solidFill>
                          <a:srgbClr val="000000"/>
                        </a:solidFill>
                        <a:effectLst/>
                        <a:latin typeface="Arial" panose="020B0604020202020204" pitchFamily="34" charset="0"/>
                      </a:endParaRPr>
                    </a:p>
                  </a:txBody>
                  <a:tcPr marL="0" marR="457200" marT="0" marB="0" anchor="ctr"/>
                </a:tc>
                <a:tc hMerge="1">
                  <a:txBody>
                    <a:bodyPr/>
                    <a:lstStyle/>
                    <a:p>
                      <a:pPr algn="ctr" fontAlgn="b"/>
                      <a:endParaRPr lang="en-US" sz="1800" b="1" i="0" u="none" strike="noStrike">
                        <a:solidFill>
                          <a:schemeClr val="accent2"/>
                        </a:solidFill>
                        <a:effectLst/>
                        <a:highlight>
                          <a:srgbClr val="FFFF00"/>
                        </a:highlight>
                        <a:latin typeface="Arial" panose="020B0604020202020204" pitchFamily="34" charset="0"/>
                      </a:endParaRPr>
                    </a:p>
                  </a:txBody>
                  <a:tcPr marL="182880" marR="0" marT="0" marB="0" anchor="ctr"/>
                </a:tc>
                <a:tc hMerge="1">
                  <a:txBody>
                    <a:bodyPr/>
                    <a:lstStyle/>
                    <a:p>
                      <a:pPr algn="ctr" fontAlgn="b"/>
                      <a:endParaRPr lang="en-US" sz="1800" b="1" i="0" u="none" strike="noStrike">
                        <a:solidFill>
                          <a:schemeClr val="accent2"/>
                        </a:solidFill>
                        <a:effectLst/>
                        <a:highlight>
                          <a:srgbClr val="FFFF00"/>
                        </a:highlight>
                        <a:latin typeface="Arial" panose="020B0604020202020204" pitchFamily="34" charset="0"/>
                      </a:endParaRPr>
                    </a:p>
                  </a:txBody>
                  <a:tcPr marL="182880" marR="0" marT="0" marB="0" anchor="ctr"/>
                </a:tc>
                <a:extLst>
                  <a:ext uri="{0D108BD9-81ED-4DB2-BD59-A6C34878D82A}">
                    <a16:rowId xmlns:a16="http://schemas.microsoft.com/office/drawing/2014/main" val="10001"/>
                  </a:ext>
                </a:extLst>
              </a:tr>
              <a:tr h="332636">
                <a:tc>
                  <a:txBody>
                    <a:bodyPr/>
                    <a:lstStyle/>
                    <a:p>
                      <a:pPr algn="l" fontAlgn="b"/>
                      <a:r>
                        <a:rPr lang="en-US" sz="1600" b="0" i="0" u="none" strike="noStrike">
                          <a:solidFill>
                            <a:schemeClr val="accent2"/>
                          </a:solidFill>
                          <a:effectLst/>
                          <a:latin typeface="Arial" panose="020B0604020202020204" pitchFamily="34" charset="0"/>
                        </a:rPr>
                        <a:t>Total Count</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a:solidFill>
                            <a:schemeClr val="accent2"/>
                          </a:solidFill>
                          <a:effectLst/>
                          <a:latin typeface="Arial" panose="020B0604020202020204" pitchFamily="34" charset="0"/>
                          <a:ea typeface="+mn-ea"/>
                          <a:cs typeface="+mn-cs"/>
                        </a:rPr>
                        <a:t>1,976.0</a:t>
                      </a:r>
                    </a:p>
                  </a:txBody>
                  <a:tcPr marR="548640" anchor="ctr"/>
                </a:tc>
                <a:tc>
                  <a:txBody>
                    <a:bodyPr/>
                    <a:lstStyle/>
                    <a:p>
                      <a:pPr marL="0" lvl="1" algn="r" fontAlgn="b"/>
                      <a:r>
                        <a:rPr lang="en-US" sz="1600" b="0" i="0" u="none" strike="noStrike">
                          <a:solidFill>
                            <a:schemeClr val="accent2"/>
                          </a:solidFill>
                          <a:effectLst/>
                          <a:latin typeface="Arial" panose="020B0604020202020204" pitchFamily="34" charset="0"/>
                        </a:rPr>
                        <a:t>85.0</a:t>
                      </a:r>
                    </a:p>
                  </a:txBody>
                  <a:tcPr marR="548640" anchor="ctr"/>
                </a:tc>
                <a:tc>
                  <a:txBody>
                    <a:bodyPr/>
                    <a:lstStyle/>
                    <a:p>
                      <a:pPr marL="0" lvl="1" algn="r" fontAlgn="b"/>
                      <a:r>
                        <a:rPr lang="en-US" sz="1600" b="0" i="0" u="none" strike="noStrike">
                          <a:solidFill>
                            <a:schemeClr val="accent2"/>
                          </a:solidFill>
                          <a:effectLst/>
                          <a:latin typeface="Arial" panose="020B0604020202020204" pitchFamily="34" charset="0"/>
                        </a:rPr>
                        <a:t>1,152.5</a:t>
                      </a:r>
                    </a:p>
                  </a:txBody>
                  <a:tcPr marR="548640" anchor="ctr"/>
                </a:tc>
                <a:tc>
                  <a:txBody>
                    <a:bodyPr/>
                    <a:lstStyle/>
                    <a:p>
                      <a:pPr marL="0" lvl="1" algn="r" fontAlgn="b"/>
                      <a:r>
                        <a:rPr lang="en-US" sz="1600" b="0" i="0" u="none" strike="noStrike">
                          <a:solidFill>
                            <a:schemeClr val="accent2"/>
                          </a:solidFill>
                          <a:effectLst/>
                          <a:latin typeface="Arial" panose="020B0604020202020204" pitchFamily="34" charset="0"/>
                        </a:rPr>
                        <a:t>38.0</a:t>
                      </a:r>
                    </a:p>
                  </a:txBody>
                  <a:tcPr marR="548640" anchor="ctr"/>
                </a:tc>
                <a:tc>
                  <a:txBody>
                    <a:bodyPr/>
                    <a:lstStyle/>
                    <a:p>
                      <a:pPr marL="0" lvl="1" algn="r" fontAlgn="b"/>
                      <a:r>
                        <a:rPr lang="en-US" sz="1600" b="0" i="0" u="none" strike="noStrike">
                          <a:solidFill>
                            <a:schemeClr val="accent2"/>
                          </a:solidFill>
                          <a:effectLst/>
                          <a:latin typeface="Arial" panose="020B0604020202020204" pitchFamily="34" charset="0"/>
                        </a:rPr>
                        <a:t>700.0</a:t>
                      </a:r>
                    </a:p>
                  </a:txBody>
                  <a:tcPr marR="548640" anchor="ctr"/>
                </a:tc>
                <a:extLst>
                  <a:ext uri="{0D108BD9-81ED-4DB2-BD59-A6C34878D82A}">
                    <a16:rowId xmlns:a16="http://schemas.microsoft.com/office/drawing/2014/main" val="10002"/>
                  </a:ext>
                </a:extLst>
              </a:tr>
              <a:tr h="362876">
                <a:tc gridSpan="6">
                  <a:txBody>
                    <a:bodyPr/>
                    <a:lstStyle/>
                    <a:p>
                      <a:pPr algn="ctr" fontAlgn="b"/>
                      <a:r>
                        <a:rPr lang="en-US" sz="1800" b="1" i="0" u="none" strike="noStrike">
                          <a:solidFill>
                            <a:schemeClr val="accent2"/>
                          </a:solidFill>
                          <a:effectLst/>
                          <a:latin typeface="Arial" panose="020B0604020202020204" pitchFamily="34" charset="0"/>
                        </a:rPr>
                        <a:t>Effective Resource-Hours*</a:t>
                      </a:r>
                      <a:endParaRPr lang="en-US" sz="1800" b="1" i="0" u="none" strike="noStrike" baseline="30000">
                        <a:solidFill>
                          <a:schemeClr val="accent2"/>
                        </a:solidFill>
                        <a:effectLst/>
                        <a:latin typeface="Arial" panose="020B0604020202020204" pitchFamily="34" charset="0"/>
                      </a:endParaRPr>
                    </a:p>
                  </a:txBody>
                  <a:tcPr anchor="ctr"/>
                </a:tc>
                <a:tc hMerge="1">
                  <a:txBody>
                    <a:bodyPr/>
                    <a:lstStyle/>
                    <a:p>
                      <a:endParaRPr lang="en-US"/>
                    </a:p>
                  </a:txBody>
                  <a:tcPr/>
                </a:tc>
                <a:tc hMerge="1">
                  <a:txBody>
                    <a:bodyPr/>
                    <a:lstStyle/>
                    <a:p>
                      <a:endParaRPr lang="en-US"/>
                    </a:p>
                  </a:txBody>
                  <a:tcPr/>
                </a:tc>
                <a:tc hMerge="1">
                  <a:txBody>
                    <a:bodyPr/>
                    <a:lstStyle/>
                    <a:p>
                      <a:pPr marL="0" lvl="1" algn="r" fontAlgn="b"/>
                      <a:endParaRPr lang="en-US" sz="1600" b="0" i="0" u="none" strike="noStrike">
                        <a:solidFill>
                          <a:srgbClr val="000000"/>
                        </a:solidFill>
                        <a:effectLst/>
                        <a:latin typeface="Arial" panose="020B0604020202020204" pitchFamily="34" charset="0"/>
                      </a:endParaRPr>
                    </a:p>
                  </a:txBody>
                  <a:tcPr marL="0" marR="457200" marT="0" marB="0" anchor="ctr"/>
                </a:tc>
                <a:tc hMerge="1">
                  <a:txBody>
                    <a:bodyPr/>
                    <a:lstStyle/>
                    <a:p>
                      <a:pPr algn="ctr" fontAlgn="b"/>
                      <a:endParaRPr lang="en-US" sz="1800" b="1" i="0" u="none" strike="noStrike" baseline="30000">
                        <a:solidFill>
                          <a:schemeClr val="accent2"/>
                        </a:solidFill>
                        <a:effectLst/>
                        <a:highlight>
                          <a:srgbClr val="FFFF00"/>
                        </a:highlight>
                        <a:latin typeface="Arial" panose="020B0604020202020204" pitchFamily="34" charset="0"/>
                      </a:endParaRPr>
                    </a:p>
                  </a:txBody>
                  <a:tcPr anchor="ctr"/>
                </a:tc>
                <a:tc hMerge="1">
                  <a:txBody>
                    <a:bodyPr/>
                    <a:lstStyle/>
                    <a:p>
                      <a:pPr algn="ctr" fontAlgn="b"/>
                      <a:endParaRPr lang="en-US" sz="1800" b="1" i="0" u="none" strike="noStrike" baseline="30000">
                        <a:solidFill>
                          <a:schemeClr val="accent2"/>
                        </a:solidFill>
                        <a:effectLst/>
                        <a:highlight>
                          <a:srgbClr val="FFFF00"/>
                        </a:highlight>
                        <a:latin typeface="Arial" panose="020B0604020202020204" pitchFamily="34" charset="0"/>
                      </a:endParaRPr>
                    </a:p>
                  </a:txBody>
                  <a:tcPr anchor="ctr"/>
                </a:tc>
                <a:extLst>
                  <a:ext uri="{0D108BD9-81ED-4DB2-BD59-A6C34878D82A}">
                    <a16:rowId xmlns:a16="http://schemas.microsoft.com/office/drawing/2014/main" val="10004"/>
                  </a:ext>
                </a:extLst>
              </a:tr>
              <a:tr h="433699">
                <a:tc>
                  <a:txBody>
                    <a:bodyPr/>
                    <a:lstStyle/>
                    <a:p>
                      <a:pPr algn="l" fontAlgn="b"/>
                      <a:r>
                        <a:rPr lang="en-US" sz="1600" b="0" i="0" u="none" strike="noStrike">
                          <a:solidFill>
                            <a:schemeClr val="accent2"/>
                          </a:solidFill>
                          <a:effectLst/>
                          <a:latin typeface="Arial" panose="020B0604020202020204" pitchFamily="34" charset="0"/>
                        </a:rPr>
                        <a:t>Total</a:t>
                      </a:r>
                      <a:r>
                        <a:rPr lang="en-US" sz="1600" b="0" i="0" u="none" strike="noStrike" baseline="0">
                          <a:solidFill>
                            <a:schemeClr val="accent2"/>
                          </a:solidFill>
                          <a:effectLst/>
                          <a:latin typeface="Arial" panose="020B0604020202020204" pitchFamily="34" charset="0"/>
                        </a:rPr>
                        <a:t> Count</a:t>
                      </a:r>
                      <a:endParaRPr lang="en-US" sz="1600" b="0" i="0" u="none" strike="noStrike">
                        <a:solidFill>
                          <a:schemeClr val="accent2"/>
                        </a:solidFill>
                        <a:effectLst/>
                        <a:latin typeface="Arial" panose="020B0604020202020204" pitchFamily="34" charset="0"/>
                      </a:endParaRPr>
                    </a:p>
                  </a:txBody>
                  <a:tcPr marL="182880" marR="0" marT="0" marB="0" anchor="ctr"/>
                </a:tc>
                <a:tc>
                  <a:txBody>
                    <a:bodyPr/>
                    <a:lstStyle/>
                    <a:p>
                      <a:pPr marL="0" lvl="1" algn="r" fontAlgn="b">
                        <a:tabLst>
                          <a:tab pos="457200" algn="dec"/>
                          <a:tab pos="914400" algn="dec"/>
                        </a:tabLst>
                      </a:pPr>
                      <a:r>
                        <a:rPr lang="en-US" sz="1600" b="0" i="0" u="none" strike="noStrike">
                          <a:solidFill>
                            <a:schemeClr val="accent2"/>
                          </a:solidFill>
                          <a:effectLst/>
                          <a:latin typeface="Arial" panose="020B0604020202020204" pitchFamily="34" charset="0"/>
                        </a:rPr>
                        <a:t>1,860.9</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a:solidFill>
                            <a:schemeClr val="accent2"/>
                          </a:solidFill>
                          <a:effectLst/>
                          <a:latin typeface="Arial" panose="020B0604020202020204" pitchFamily="34" charset="0"/>
                        </a:rPr>
                        <a:t>80.7</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a:solidFill>
                            <a:schemeClr val="accent2"/>
                          </a:solidFill>
                          <a:effectLst/>
                          <a:latin typeface="Arial" panose="020B0604020202020204" pitchFamily="34" charset="0"/>
                        </a:rPr>
                        <a:t>1,076.9</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a:solidFill>
                            <a:schemeClr val="accent2"/>
                          </a:solidFill>
                          <a:effectLst/>
                          <a:latin typeface="Arial" panose="020B0604020202020204" pitchFamily="34" charset="0"/>
                        </a:rPr>
                        <a:t>37.9</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a:solidFill>
                            <a:schemeClr val="accent2"/>
                          </a:solidFill>
                          <a:effectLst/>
                          <a:latin typeface="Arial" panose="020B0604020202020204" pitchFamily="34" charset="0"/>
                        </a:rPr>
                        <a:t>665.4</a:t>
                      </a:r>
                    </a:p>
                  </a:txBody>
                  <a:tcPr marR="548640" anchor="ctr"/>
                </a:tc>
                <a:extLst>
                  <a:ext uri="{0D108BD9-81ED-4DB2-BD59-A6C34878D82A}">
                    <a16:rowId xmlns:a16="http://schemas.microsoft.com/office/drawing/2014/main" val="10005"/>
                  </a:ext>
                </a:extLst>
              </a:tr>
              <a:tr h="365219">
                <a:tc>
                  <a:txBody>
                    <a:bodyPr/>
                    <a:lstStyle/>
                    <a:p>
                      <a:pPr algn="l" fontAlgn="b"/>
                      <a:r>
                        <a:rPr lang="en-US" sz="1600" b="0" i="0" u="none" strike="noStrike">
                          <a:solidFill>
                            <a:schemeClr val="accent2"/>
                          </a:solidFill>
                          <a:effectLst/>
                          <a:latin typeface="Arial" panose="020B0604020202020204" pitchFamily="34" charset="0"/>
                        </a:rPr>
                        <a:t>Average LSL</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a:solidFill>
                            <a:schemeClr val="accent2"/>
                          </a:solidFill>
                          <a:effectLst/>
                          <a:latin typeface="Arial" panose="020B0604020202020204" pitchFamily="34" charset="0"/>
                          <a:ea typeface="+mn-ea"/>
                          <a:cs typeface="+mn-cs"/>
                        </a:rPr>
                        <a:t>102.8</a:t>
                      </a:r>
                    </a:p>
                  </a:txBody>
                  <a:tcPr marR="548640" anchor="ctr"/>
                </a:tc>
                <a:tc>
                  <a:txBody>
                    <a:bodyPr/>
                    <a:lstStyle/>
                    <a:p>
                      <a:pPr marL="0" lvl="1" algn="r" fontAlgn="b"/>
                      <a:r>
                        <a:rPr lang="en-US" sz="1600" b="0" i="0" u="none" strike="noStrike" kern="1200">
                          <a:solidFill>
                            <a:schemeClr val="accent2"/>
                          </a:solidFill>
                          <a:effectLst/>
                          <a:latin typeface="Arial" panose="020B0604020202020204" pitchFamily="34" charset="0"/>
                          <a:ea typeface="+mn-ea"/>
                          <a:cs typeface="+mn-cs"/>
                        </a:rPr>
                        <a:t>154.4</a:t>
                      </a:r>
                    </a:p>
                  </a:txBody>
                  <a:tcPr marR="548640" anchor="ctr"/>
                </a:tc>
                <a:tc>
                  <a:txBody>
                    <a:bodyPr/>
                    <a:lstStyle/>
                    <a:p>
                      <a:pPr marL="0" lvl="1" algn="r" fontAlgn="b"/>
                      <a:r>
                        <a:rPr lang="en-US" sz="1600" b="0" i="0" u="none" strike="noStrike" kern="1200">
                          <a:solidFill>
                            <a:schemeClr val="accent2"/>
                          </a:solidFill>
                          <a:effectLst/>
                          <a:latin typeface="Arial" panose="020B0604020202020204" pitchFamily="34" charset="0"/>
                          <a:ea typeface="+mn-ea"/>
                          <a:cs typeface="+mn-cs"/>
                        </a:rPr>
                        <a:t>105.6</a:t>
                      </a:r>
                    </a:p>
                  </a:txBody>
                  <a:tcPr marR="548640" anchor="ctr"/>
                </a:tc>
                <a:tc>
                  <a:txBody>
                    <a:bodyPr/>
                    <a:lstStyle/>
                    <a:p>
                      <a:pPr marL="0" lvl="1" algn="r" fontAlgn="b"/>
                      <a:r>
                        <a:rPr lang="en-US" sz="1600" b="0" i="0" u="none" strike="noStrike" kern="1200">
                          <a:solidFill>
                            <a:schemeClr val="accent2"/>
                          </a:solidFill>
                          <a:effectLst/>
                          <a:latin typeface="Arial" panose="020B0604020202020204" pitchFamily="34" charset="0"/>
                          <a:ea typeface="+mn-ea"/>
                          <a:cs typeface="+mn-cs"/>
                        </a:rPr>
                        <a:t>72.7</a:t>
                      </a:r>
                    </a:p>
                  </a:txBody>
                  <a:tcPr marR="548640" anchor="ctr"/>
                </a:tc>
                <a:tc>
                  <a:txBody>
                    <a:bodyPr/>
                    <a:lstStyle/>
                    <a:p>
                      <a:pPr marL="0" lvl="1" algn="r" fontAlgn="b"/>
                      <a:r>
                        <a:rPr lang="en-US" sz="1600" b="0" i="0" u="none" strike="noStrike" kern="1200">
                          <a:solidFill>
                            <a:schemeClr val="accent2"/>
                          </a:solidFill>
                          <a:effectLst/>
                          <a:latin typeface="Arial" panose="020B0604020202020204" pitchFamily="34" charset="0"/>
                          <a:ea typeface="+mn-ea"/>
                          <a:cs typeface="+mn-cs"/>
                        </a:rPr>
                        <a:t>93.7</a:t>
                      </a:r>
                    </a:p>
                  </a:txBody>
                  <a:tcPr marR="548640" anchor="ctr"/>
                </a:tc>
                <a:extLst>
                  <a:ext uri="{0D108BD9-81ED-4DB2-BD59-A6C34878D82A}">
                    <a16:rowId xmlns:a16="http://schemas.microsoft.com/office/drawing/2014/main" val="10006"/>
                  </a:ext>
                </a:extLst>
              </a:tr>
              <a:tr h="365219">
                <a:tc>
                  <a:txBody>
                    <a:bodyPr/>
                    <a:lstStyle/>
                    <a:p>
                      <a:pPr algn="l" fontAlgn="b"/>
                      <a:r>
                        <a:rPr lang="en-US" sz="1600" b="0" i="0" u="none" strike="noStrike">
                          <a:solidFill>
                            <a:schemeClr val="accent2"/>
                          </a:solidFill>
                          <a:effectLst/>
                          <a:latin typeface="Arial" panose="020B0604020202020204" pitchFamily="34" charset="0"/>
                        </a:rPr>
                        <a:t>Average LDL</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a:solidFill>
                            <a:schemeClr val="accent2"/>
                          </a:solidFill>
                          <a:effectLst/>
                          <a:latin typeface="Arial" panose="020B0604020202020204" pitchFamily="34" charset="0"/>
                          <a:ea typeface="+mn-ea"/>
                          <a:cs typeface="+mn-cs"/>
                        </a:rPr>
                        <a:t>114.1</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kern="1200">
                          <a:solidFill>
                            <a:schemeClr val="accent2"/>
                          </a:solidFill>
                          <a:effectLst/>
                          <a:latin typeface="Arial" panose="020B0604020202020204" pitchFamily="34" charset="0"/>
                          <a:ea typeface="+mn-ea"/>
                          <a:cs typeface="+mn-cs"/>
                        </a:rPr>
                        <a:t>207.1</a:t>
                      </a:r>
                    </a:p>
                  </a:txBody>
                  <a:tcPr marR="548640" anchor="ctr"/>
                </a:tc>
                <a:tc>
                  <a:txBody>
                    <a:bodyPr/>
                    <a:lstStyle/>
                    <a:p>
                      <a:pPr marL="0" lvl="1" algn="r" fontAlgn="b"/>
                      <a:r>
                        <a:rPr lang="en-US" sz="1600" b="0" i="0" u="none" strike="noStrike" kern="1200">
                          <a:solidFill>
                            <a:schemeClr val="accent2"/>
                          </a:solidFill>
                          <a:effectLst/>
                          <a:latin typeface="Arial" panose="020B0604020202020204" pitchFamily="34" charset="0"/>
                          <a:ea typeface="+mn-ea"/>
                          <a:cs typeface="+mn-cs"/>
                        </a:rPr>
                        <a:t>108.5</a:t>
                      </a:r>
                    </a:p>
                  </a:txBody>
                  <a:tcPr marR="548640" anchor="ctr"/>
                </a:tc>
                <a:tc>
                  <a:txBody>
                    <a:bodyPr/>
                    <a:lstStyle/>
                    <a:p>
                      <a:pPr marL="0" lvl="1" algn="r" fontAlgn="b"/>
                      <a:r>
                        <a:rPr lang="en-US" sz="1600" b="0" i="0" u="none" strike="noStrike" kern="1200">
                          <a:solidFill>
                            <a:schemeClr val="accent2"/>
                          </a:solidFill>
                          <a:effectLst/>
                          <a:latin typeface="Arial" panose="020B0604020202020204" pitchFamily="34" charset="0"/>
                          <a:ea typeface="+mn-ea"/>
                          <a:cs typeface="+mn-cs"/>
                        </a:rPr>
                        <a:t>147.3</a:t>
                      </a:r>
                    </a:p>
                  </a:txBody>
                  <a:tcPr marR="548640" anchor="ctr"/>
                </a:tc>
                <a:tc>
                  <a:txBody>
                    <a:bodyPr/>
                    <a:lstStyle/>
                    <a:p>
                      <a:pPr marL="0" lvl="1" algn="r" fontAlgn="b"/>
                      <a:r>
                        <a:rPr lang="en-US" sz="1600" b="0" i="0" u="none" strike="noStrike" kern="1200">
                          <a:solidFill>
                            <a:schemeClr val="accent2"/>
                          </a:solidFill>
                          <a:effectLst/>
                          <a:latin typeface="Arial" panose="020B0604020202020204" pitchFamily="34" charset="0"/>
                          <a:ea typeface="+mn-ea"/>
                          <a:cs typeface="+mn-cs"/>
                        </a:rPr>
                        <a:t>110.0</a:t>
                      </a:r>
                    </a:p>
                  </a:txBody>
                  <a:tcPr marR="548640" anchor="ctr"/>
                </a:tc>
                <a:extLst>
                  <a:ext uri="{0D108BD9-81ED-4DB2-BD59-A6C34878D82A}">
                    <a16:rowId xmlns:a16="http://schemas.microsoft.com/office/drawing/2014/main" val="10007"/>
                  </a:ext>
                </a:extLst>
              </a:tr>
              <a:tr h="365219">
                <a:tc>
                  <a:txBody>
                    <a:bodyPr/>
                    <a:lstStyle/>
                    <a:p>
                      <a:pPr algn="l" fontAlgn="b"/>
                      <a:r>
                        <a:rPr lang="en-US" sz="1600" b="0" i="0" u="none" strike="noStrike">
                          <a:solidFill>
                            <a:schemeClr val="accent2"/>
                          </a:solidFill>
                          <a:effectLst/>
                          <a:latin typeface="Arial" panose="020B0604020202020204" pitchFamily="34" charset="0"/>
                        </a:rPr>
                        <a:t>Average BP</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a:solidFill>
                            <a:schemeClr val="accent2"/>
                          </a:solidFill>
                          <a:effectLst/>
                          <a:latin typeface="Arial" panose="020B0604020202020204" pitchFamily="34" charset="0"/>
                          <a:ea typeface="+mn-ea"/>
                          <a:cs typeface="+mn-cs"/>
                        </a:rPr>
                        <a:t>119.2</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kern="1200">
                          <a:solidFill>
                            <a:schemeClr val="accent2"/>
                          </a:solidFill>
                          <a:effectLst/>
                          <a:latin typeface="Arial" panose="020B0604020202020204" pitchFamily="34" charset="0"/>
                          <a:ea typeface="+mn-ea"/>
                          <a:cs typeface="+mn-cs"/>
                        </a:rPr>
                        <a:t>242.8</a:t>
                      </a:r>
                    </a:p>
                  </a:txBody>
                  <a:tcPr marR="548640" anchor="ctr"/>
                </a:tc>
                <a:tc>
                  <a:txBody>
                    <a:bodyPr/>
                    <a:lstStyle/>
                    <a:p>
                      <a:pPr marL="0" lvl="1" algn="r" fontAlgn="b"/>
                      <a:r>
                        <a:rPr lang="en-US" sz="1600" b="0" i="0" u="none" strike="noStrike" kern="1200">
                          <a:solidFill>
                            <a:schemeClr val="accent2"/>
                          </a:solidFill>
                          <a:effectLst/>
                          <a:latin typeface="Arial" panose="020B0604020202020204" pitchFamily="34" charset="0"/>
                          <a:ea typeface="+mn-ea"/>
                          <a:cs typeface="+mn-cs"/>
                        </a:rPr>
                        <a:t>110.1</a:t>
                      </a:r>
                    </a:p>
                  </a:txBody>
                  <a:tcPr marR="548640" anchor="ctr"/>
                </a:tc>
                <a:tc>
                  <a:txBody>
                    <a:bodyPr/>
                    <a:lstStyle/>
                    <a:p>
                      <a:pPr marL="0" lvl="1" algn="r" fontAlgn="b"/>
                      <a:r>
                        <a:rPr lang="en-US" sz="1600" b="0" i="0" u="none" strike="noStrike" kern="1200">
                          <a:solidFill>
                            <a:schemeClr val="accent2"/>
                          </a:solidFill>
                          <a:effectLst/>
                          <a:latin typeface="Arial" panose="020B0604020202020204" pitchFamily="34" charset="0"/>
                          <a:ea typeface="+mn-ea"/>
                          <a:cs typeface="+mn-cs"/>
                        </a:rPr>
                        <a:t>186.5</a:t>
                      </a:r>
                    </a:p>
                  </a:txBody>
                  <a:tcPr marR="548640" anchor="ctr"/>
                </a:tc>
                <a:tc>
                  <a:txBody>
                    <a:bodyPr/>
                    <a:lstStyle/>
                    <a:p>
                      <a:pPr marL="0" lvl="1" algn="r" fontAlgn="b"/>
                      <a:r>
                        <a:rPr lang="en-US" sz="1600" b="0" i="0" u="none" strike="noStrike" kern="1200">
                          <a:solidFill>
                            <a:schemeClr val="accent2"/>
                          </a:solidFill>
                          <a:effectLst/>
                          <a:latin typeface="Arial" panose="020B0604020202020204" pitchFamily="34" charset="0"/>
                          <a:ea typeface="+mn-ea"/>
                          <a:cs typeface="+mn-cs"/>
                        </a:rPr>
                        <a:t>115.1</a:t>
                      </a:r>
                    </a:p>
                  </a:txBody>
                  <a:tcPr marR="548640" anchor="ctr"/>
                </a:tc>
                <a:extLst>
                  <a:ext uri="{0D108BD9-81ED-4DB2-BD59-A6C34878D82A}">
                    <a16:rowId xmlns:a16="http://schemas.microsoft.com/office/drawing/2014/main" val="10008"/>
                  </a:ext>
                </a:extLst>
              </a:tr>
              <a:tr h="483834">
                <a:tc>
                  <a:txBody>
                    <a:bodyPr/>
                    <a:lstStyle/>
                    <a:p>
                      <a:pPr algn="l" fontAlgn="b"/>
                      <a:r>
                        <a:rPr lang="en-US" sz="1600" b="0" i="0" u="none" strike="noStrike">
                          <a:solidFill>
                            <a:schemeClr val="accent2"/>
                          </a:solidFill>
                          <a:effectLst/>
                          <a:latin typeface="Arial" panose="020B0604020202020204" pitchFamily="34" charset="0"/>
                        </a:rPr>
                        <a:t>Average HSL</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a:solidFill>
                            <a:schemeClr val="accent2"/>
                          </a:solidFill>
                          <a:effectLst/>
                          <a:latin typeface="Arial" panose="020B0604020202020204" pitchFamily="34" charset="0"/>
                          <a:ea typeface="+mn-ea"/>
                          <a:cs typeface="+mn-cs"/>
                        </a:rPr>
                        <a:t>281.8</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kern="1200">
                          <a:solidFill>
                            <a:schemeClr val="accent2"/>
                          </a:solidFill>
                          <a:effectLst/>
                          <a:latin typeface="Arial" panose="020B0604020202020204" pitchFamily="34" charset="0"/>
                          <a:ea typeface="+mn-ea"/>
                          <a:cs typeface="+mn-cs"/>
                        </a:rPr>
                        <a:t>333.2</a:t>
                      </a:r>
                    </a:p>
                  </a:txBody>
                  <a:tcPr marR="548640" anchor="ctr"/>
                </a:tc>
                <a:tc>
                  <a:txBody>
                    <a:bodyPr/>
                    <a:lstStyle/>
                    <a:p>
                      <a:pPr marL="0" lvl="1" algn="r" fontAlgn="b"/>
                      <a:r>
                        <a:rPr lang="en-US" sz="1600" b="0" i="0" u="none" strike="noStrike" kern="1200">
                          <a:solidFill>
                            <a:schemeClr val="accent2"/>
                          </a:solidFill>
                          <a:effectLst/>
                          <a:latin typeface="Arial" panose="020B0604020202020204" pitchFamily="34" charset="0"/>
                          <a:ea typeface="+mn-ea"/>
                          <a:cs typeface="+mn-cs"/>
                        </a:rPr>
                        <a:t>312.9</a:t>
                      </a:r>
                    </a:p>
                  </a:txBody>
                  <a:tcPr marR="548640" anchor="ctr"/>
                </a:tc>
                <a:tc>
                  <a:txBody>
                    <a:bodyPr/>
                    <a:lstStyle/>
                    <a:p>
                      <a:pPr marL="0" lvl="1" algn="r" fontAlgn="b"/>
                      <a:r>
                        <a:rPr lang="en-US" sz="1600" b="0" i="0" u="none" strike="noStrike" kern="1200">
                          <a:solidFill>
                            <a:schemeClr val="accent2"/>
                          </a:solidFill>
                          <a:effectLst/>
                          <a:latin typeface="Arial" panose="020B0604020202020204" pitchFamily="34" charset="0"/>
                          <a:ea typeface="+mn-ea"/>
                          <a:cs typeface="+mn-cs"/>
                        </a:rPr>
                        <a:t>239.7</a:t>
                      </a:r>
                    </a:p>
                  </a:txBody>
                  <a:tcPr marR="548640" anchor="ctr"/>
                </a:tc>
                <a:tc>
                  <a:txBody>
                    <a:bodyPr/>
                    <a:lstStyle/>
                    <a:p>
                      <a:pPr marL="0" lvl="1" algn="r" fontAlgn="b"/>
                      <a:r>
                        <a:rPr lang="en-US" sz="1600" b="0" i="0" u="none" strike="noStrike" kern="1200">
                          <a:solidFill>
                            <a:schemeClr val="accent2"/>
                          </a:solidFill>
                          <a:effectLst/>
                          <a:latin typeface="Arial" panose="020B0604020202020204" pitchFamily="34" charset="0"/>
                          <a:ea typeface="+mn-ea"/>
                          <a:cs typeface="+mn-cs"/>
                        </a:rPr>
                        <a:t>227.6</a:t>
                      </a:r>
                    </a:p>
                  </a:txBody>
                  <a:tcPr marR="548640" anchor="ct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2213643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a:t>RUC Instruction Reasons</a:t>
            </a:r>
            <a:endParaRPr lang="en-US" sz="2400" b="1">
              <a:solidFill>
                <a:schemeClr val="accent1"/>
              </a:solidFill>
            </a:endParaRPr>
          </a:p>
        </p:txBody>
      </p:sp>
      <p:sp>
        <p:nvSpPr>
          <p:cNvPr id="3" name="Content Placeholder 2"/>
          <p:cNvSpPr>
            <a:spLocks noGrp="1"/>
          </p:cNvSpPr>
          <p:nvPr>
            <p:ph idx="1"/>
          </p:nvPr>
        </p:nvSpPr>
        <p:spPr>
          <a:xfrm>
            <a:off x="309513" y="990600"/>
            <a:ext cx="8534400" cy="5334000"/>
          </a:xfrm>
        </p:spPr>
        <p:txBody>
          <a:bodyPr/>
          <a:lstStyle/>
          <a:p>
            <a:r>
              <a:rPr lang="en-US" sz="1800">
                <a:solidFill>
                  <a:schemeClr val="accent2"/>
                </a:solidFill>
                <a:latin typeface="Arial" panose="020B0604020202020204" pitchFamily="34" charset="0"/>
              </a:rPr>
              <a:t>1</a:t>
            </a:r>
            <a:r>
              <a:rPr lang="en-US" sz="1800" b="0" i="0" u="none" strike="noStrike">
                <a:solidFill>
                  <a:schemeClr val="accent2"/>
                </a:solidFill>
                <a:effectLst/>
                <a:latin typeface="Arial" panose="020B0604020202020204" pitchFamily="34" charset="0"/>
              </a:rPr>
              <a:t>,860.9</a:t>
            </a:r>
            <a:r>
              <a:rPr lang="en-US" sz="1800">
                <a:solidFill>
                  <a:schemeClr val="tx2"/>
                </a:solidFill>
              </a:rPr>
              <a:t> effective RUC Resource-hours in 2024.</a:t>
            </a:r>
          </a:p>
          <a:p>
            <a:pPr lvl="1"/>
            <a:r>
              <a:rPr lang="en-US" sz="1800">
                <a:solidFill>
                  <a:schemeClr val="tx2"/>
                </a:solidFill>
              </a:rPr>
              <a:t> 703.3 Resource-hours (37.8%) for local thermal congestion or voltage concerns.</a:t>
            </a:r>
          </a:p>
          <a:p>
            <a:pPr lvl="1"/>
            <a:r>
              <a:rPr lang="en-US" sz="1800">
                <a:solidFill>
                  <a:schemeClr val="tx2"/>
                </a:solidFill>
              </a:rPr>
              <a:t>1,157.6 Resource-hours (62.2%) for capacity concerns.</a:t>
            </a:r>
            <a:endParaRPr lang="en-US" sz="1600">
              <a:solidFill>
                <a:schemeClr val="tx2"/>
              </a:solidFill>
            </a:endParaRPr>
          </a:p>
          <a:p>
            <a:pPr lvl="2"/>
            <a:endParaRPr lang="en-US" sz="1400">
              <a:solidFill>
                <a:schemeClr val="tx2"/>
              </a:solidFill>
            </a:endParaRPr>
          </a:p>
          <a:p>
            <a:r>
              <a:rPr lang="en-US" sz="1800">
                <a:solidFill>
                  <a:schemeClr val="tx2"/>
                </a:solidFill>
              </a:rPr>
              <a:t>There were no Resource-hours committed for Ancillary Service shortages, system inertia, or startup failures.</a:t>
            </a:r>
          </a:p>
          <a:p>
            <a:endParaRPr lang="en-US" sz="1800">
              <a:solidFill>
                <a:schemeClr val="tx2"/>
              </a:solidFill>
              <a:highlight>
                <a:srgbClr val="FFFF00"/>
              </a:highlight>
            </a:endParaRPr>
          </a:p>
          <a:p>
            <a:r>
              <a:rPr lang="en-US" sz="1800">
                <a:solidFill>
                  <a:schemeClr val="tx2"/>
                </a:solidFill>
              </a:rPr>
              <a:t>118.6 effective Resource-hours (6.3%) were successfully bought back.</a:t>
            </a:r>
          </a:p>
          <a:p>
            <a:pPr lvl="1"/>
            <a:r>
              <a:rPr lang="en-US" sz="1800">
                <a:solidFill>
                  <a:schemeClr val="tx2"/>
                </a:solidFill>
              </a:rPr>
              <a:t>This value is much less than last year (20.4% bought back in 2023).</a:t>
            </a:r>
          </a:p>
          <a:p>
            <a:pPr lvl="1"/>
            <a:r>
              <a:rPr lang="en-US" sz="1800">
                <a:solidFill>
                  <a:schemeClr val="tx2"/>
                </a:solidFill>
              </a:rPr>
              <a:t>Included in this value are 66.7 effective Resource-hours (3.6% of total) where the Resource was DAM-committed.</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13244243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RUC-Effective Resource-Hours, 2021 - 2024</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pic>
        <p:nvPicPr>
          <p:cNvPr id="6" name="Picture 5" descr="Chart, bar chart&#10;&#10;Description automatically generated">
            <a:extLst>
              <a:ext uri="{FF2B5EF4-FFF2-40B4-BE49-F238E27FC236}">
                <a16:creationId xmlns:a16="http://schemas.microsoft.com/office/drawing/2014/main" id="{EA96E23B-0D8B-1BBF-6F30-5170D198AF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71" y="1234435"/>
            <a:ext cx="8778257" cy="4389129"/>
          </a:xfrm>
          <a:prstGeom prst="rect">
            <a:avLst/>
          </a:prstGeom>
        </p:spPr>
      </p:pic>
    </p:spTree>
    <p:extLst>
      <p:ext uri="{BB962C8B-B14F-4D97-AF65-F5344CB8AC3E}">
        <p14:creationId xmlns:p14="http://schemas.microsoft.com/office/powerpoint/2010/main" val="877700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RUC-Effective Resource-MWh, 2021 - 2024</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
        <p:nvSpPr>
          <p:cNvPr id="3" name="TextBox 2">
            <a:extLst>
              <a:ext uri="{FF2B5EF4-FFF2-40B4-BE49-F238E27FC236}">
                <a16:creationId xmlns:a16="http://schemas.microsoft.com/office/drawing/2014/main" id="{ED036A31-AEE2-4749-B9C9-663AB4669F1E}"/>
              </a:ext>
            </a:extLst>
          </p:cNvPr>
          <p:cNvSpPr txBox="1"/>
          <p:nvPr/>
        </p:nvSpPr>
        <p:spPr>
          <a:xfrm>
            <a:off x="249661" y="2983793"/>
            <a:ext cx="2514600" cy="1384995"/>
          </a:xfrm>
          <a:prstGeom prst="rect">
            <a:avLst/>
          </a:prstGeom>
          <a:noFill/>
        </p:spPr>
        <p:txBody>
          <a:bodyPr wrap="square" rtlCol="0">
            <a:spAutoFit/>
          </a:bodyPr>
          <a:lstStyle/>
          <a:p>
            <a:r>
              <a:rPr lang="en-US" sz="1400">
                <a:solidFill>
                  <a:schemeClr val="tx2"/>
                </a:solidFill>
              </a:rPr>
              <a:t>Top: Duration multiplied by Resource’s Base Point (BP).</a:t>
            </a:r>
          </a:p>
          <a:p>
            <a:endParaRPr lang="en-US" sz="1400">
              <a:solidFill>
                <a:schemeClr val="tx2"/>
              </a:solidFill>
            </a:endParaRPr>
          </a:p>
          <a:p>
            <a:r>
              <a:rPr lang="en-US" sz="1400">
                <a:solidFill>
                  <a:schemeClr val="tx2"/>
                </a:solidFill>
              </a:rPr>
              <a:t>Bottom: Duration multiplied by Resource’s High Sustained Limit (HSL).</a:t>
            </a:r>
          </a:p>
        </p:txBody>
      </p:sp>
      <p:pic>
        <p:nvPicPr>
          <p:cNvPr id="7" name="Picture 6" descr="Chart, bar chart&#10;&#10;Description automatically generated">
            <a:extLst>
              <a:ext uri="{FF2B5EF4-FFF2-40B4-BE49-F238E27FC236}">
                <a16:creationId xmlns:a16="http://schemas.microsoft.com/office/drawing/2014/main" id="{4EDFE1C4-0179-FFE9-3900-E962F5437F7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1" y="855134"/>
            <a:ext cx="5486399" cy="2743200"/>
          </a:xfrm>
          <a:prstGeom prst="rect">
            <a:avLst/>
          </a:prstGeom>
        </p:spPr>
      </p:pic>
      <p:pic>
        <p:nvPicPr>
          <p:cNvPr id="10" name="Picture 9" descr="Chart, bar chart&#10;&#10;Description automatically generated">
            <a:extLst>
              <a:ext uri="{FF2B5EF4-FFF2-40B4-BE49-F238E27FC236}">
                <a16:creationId xmlns:a16="http://schemas.microsoft.com/office/drawing/2014/main" id="{7BC2148E-5C14-AA21-5720-D9D3ED900C6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0" y="3598334"/>
            <a:ext cx="5486399" cy="2743200"/>
          </a:xfrm>
          <a:prstGeom prst="rect">
            <a:avLst/>
          </a:prstGeom>
        </p:spPr>
      </p:pic>
    </p:spTree>
    <p:extLst>
      <p:ext uri="{BB962C8B-B14F-4D97-AF65-F5344CB8AC3E}">
        <p14:creationId xmlns:p14="http://schemas.microsoft.com/office/powerpoint/2010/main" val="3880448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Average Age of Effective Resource-Hours, 2021 - 2024</a:t>
            </a:r>
          </a:p>
        </p:txBody>
      </p:sp>
      <p:sp>
        <p:nvSpPr>
          <p:cNvPr id="4" name="Slide Number Placeholder 3"/>
          <p:cNvSpPr>
            <a:spLocks noGrp="1"/>
          </p:cNvSpPr>
          <p:nvPr>
            <p:ph type="sldNum" sz="quarter" idx="4"/>
          </p:nvPr>
        </p:nvSpPr>
        <p:spPr/>
        <p:txBody>
          <a:bodyPr/>
          <a:lstStyle/>
          <a:p>
            <a:fld id="{1D93BD3E-1E9A-4970-A6F7-E7AC52762E0C}" type="slidenum">
              <a:rPr lang="en-US" dirty="0" smtClean="0"/>
              <a:pPr/>
              <a:t>8</a:t>
            </a:fld>
            <a:endParaRPr lang="en-US"/>
          </a:p>
        </p:txBody>
      </p:sp>
      <p:sp>
        <p:nvSpPr>
          <p:cNvPr id="5" name="TextBox 4">
            <a:extLst>
              <a:ext uri="{FF2B5EF4-FFF2-40B4-BE49-F238E27FC236}">
                <a16:creationId xmlns:a16="http://schemas.microsoft.com/office/drawing/2014/main" id="{C9085316-2FF1-4BD5-AB07-3906E0EE3D65}"/>
              </a:ext>
            </a:extLst>
          </p:cNvPr>
          <p:cNvSpPr txBox="1"/>
          <p:nvPr/>
        </p:nvSpPr>
        <p:spPr>
          <a:xfrm>
            <a:off x="2514600" y="5256795"/>
            <a:ext cx="4648200" cy="523220"/>
          </a:xfrm>
          <a:prstGeom prst="rect">
            <a:avLst/>
          </a:prstGeom>
          <a:noFill/>
        </p:spPr>
        <p:txBody>
          <a:bodyPr wrap="square" rtlCol="0">
            <a:spAutoFit/>
          </a:bodyPr>
          <a:lstStyle/>
          <a:p>
            <a:r>
              <a:rPr lang="en-US" sz="1400">
                <a:solidFill>
                  <a:schemeClr val="tx2"/>
                </a:solidFill>
              </a:rPr>
              <a:t>In the case of Resources with multiple physical generators, the age of the oldest generator is used.</a:t>
            </a:r>
          </a:p>
        </p:txBody>
      </p:sp>
      <p:pic>
        <p:nvPicPr>
          <p:cNvPr id="3" name="Picture 2">
            <a:extLst>
              <a:ext uri="{FF2B5EF4-FFF2-40B4-BE49-F238E27FC236}">
                <a16:creationId xmlns:a16="http://schemas.microsoft.com/office/drawing/2014/main" id="{C9E27ADA-D4BA-4E4F-DBAC-4F85F50B7BDF}"/>
              </a:ext>
            </a:extLst>
          </p:cNvPr>
          <p:cNvPicPr>
            <a:picLocks noChangeAspect="1"/>
          </p:cNvPicPr>
          <p:nvPr/>
        </p:nvPicPr>
        <p:blipFill>
          <a:blip r:embed="rId3"/>
          <a:stretch>
            <a:fillRect/>
          </a:stretch>
        </p:blipFill>
        <p:spPr>
          <a:xfrm>
            <a:off x="666750" y="1058334"/>
            <a:ext cx="7808975" cy="3905250"/>
          </a:xfrm>
          <a:prstGeom prst="rect">
            <a:avLst/>
          </a:prstGeom>
        </p:spPr>
      </p:pic>
    </p:spTree>
    <p:extLst>
      <p:ext uri="{BB962C8B-B14F-4D97-AF65-F5344CB8AC3E}">
        <p14:creationId xmlns:p14="http://schemas.microsoft.com/office/powerpoint/2010/main" val="17560443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389802E-A00C-C4AC-77CE-EA10BCFCED66}"/>
              </a:ext>
            </a:extLst>
          </p:cNvPr>
          <p:cNvPicPr>
            <a:picLocks noChangeAspect="1"/>
          </p:cNvPicPr>
          <p:nvPr/>
        </p:nvPicPr>
        <p:blipFill>
          <a:blip r:embed="rId3"/>
          <a:stretch>
            <a:fillRect/>
          </a:stretch>
        </p:blipFill>
        <p:spPr>
          <a:xfrm>
            <a:off x="1270000" y="1064984"/>
            <a:ext cx="6227064" cy="2484364"/>
          </a:xfrm>
          <a:prstGeom prst="rect">
            <a:avLst/>
          </a:prstGeom>
        </p:spPr>
      </p:pic>
      <p:pic>
        <p:nvPicPr>
          <p:cNvPr id="9" name="Picture 8">
            <a:extLst>
              <a:ext uri="{FF2B5EF4-FFF2-40B4-BE49-F238E27FC236}">
                <a16:creationId xmlns:a16="http://schemas.microsoft.com/office/drawing/2014/main" id="{7D1C8B81-1C18-C58F-A6A8-734B7FCAAD26}"/>
              </a:ext>
            </a:extLst>
          </p:cNvPr>
          <p:cNvPicPr>
            <a:picLocks noChangeAspect="1"/>
          </p:cNvPicPr>
          <p:nvPr/>
        </p:nvPicPr>
        <p:blipFill>
          <a:blip r:embed="rId4"/>
          <a:stretch>
            <a:fillRect/>
          </a:stretch>
        </p:blipFill>
        <p:spPr>
          <a:xfrm>
            <a:off x="1270000" y="3753153"/>
            <a:ext cx="6227064" cy="2484364"/>
          </a:xfrm>
          <a:prstGeom prst="rect">
            <a:avLst/>
          </a:prstGeom>
        </p:spPr>
      </p:pic>
      <p:sp>
        <p:nvSpPr>
          <p:cNvPr id="2" name="Title 1"/>
          <p:cNvSpPr>
            <a:spLocks noGrp="1"/>
          </p:cNvSpPr>
          <p:nvPr>
            <p:ph type="title"/>
          </p:nvPr>
        </p:nvSpPr>
        <p:spPr>
          <a:xfrm>
            <a:off x="381000" y="243682"/>
            <a:ext cx="8458200" cy="746918"/>
          </a:xfrm>
        </p:spPr>
        <p:txBody>
          <a:bodyPr/>
          <a:lstStyle/>
          <a:p>
            <a:r>
              <a:rPr lang="en-US" sz="2400"/>
              <a:t>RUC-Effective Resource-Hours by Resource Age, 2021 - 2024</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
        <p:nvSpPr>
          <p:cNvPr id="7" name="TextBox 6">
            <a:extLst>
              <a:ext uri="{FF2B5EF4-FFF2-40B4-BE49-F238E27FC236}">
                <a16:creationId xmlns:a16="http://schemas.microsoft.com/office/drawing/2014/main" id="{259C8F87-39A7-4E77-B01A-BFE5616552CF}"/>
              </a:ext>
            </a:extLst>
          </p:cNvPr>
          <p:cNvSpPr txBox="1"/>
          <p:nvPr/>
        </p:nvSpPr>
        <p:spPr>
          <a:xfrm>
            <a:off x="4036483" y="3584507"/>
            <a:ext cx="1064381" cy="738664"/>
          </a:xfrm>
          <a:prstGeom prst="rect">
            <a:avLst/>
          </a:prstGeom>
          <a:noFill/>
        </p:spPr>
        <p:txBody>
          <a:bodyPr wrap="square" rtlCol="0">
            <a:spAutoFit/>
          </a:bodyPr>
          <a:lstStyle/>
          <a:p>
            <a:r>
              <a:rPr lang="en-US" sz="1400">
                <a:solidFill>
                  <a:schemeClr val="tx2"/>
                </a:solidFill>
              </a:rPr>
              <a:t>OPT-OUT</a:t>
            </a:r>
          </a:p>
          <a:p>
            <a:endParaRPr lang="en-US" sz="1400">
              <a:solidFill>
                <a:schemeClr val="tx2"/>
              </a:solidFill>
            </a:endParaRPr>
          </a:p>
          <a:p>
            <a:r>
              <a:rPr lang="en-US" sz="1400">
                <a:solidFill>
                  <a:schemeClr val="tx2"/>
                </a:solidFill>
              </a:rPr>
              <a:t>.</a:t>
            </a:r>
          </a:p>
        </p:txBody>
      </p:sp>
      <p:sp>
        <p:nvSpPr>
          <p:cNvPr id="3" name="TextBox 2">
            <a:extLst>
              <a:ext uri="{FF2B5EF4-FFF2-40B4-BE49-F238E27FC236}">
                <a16:creationId xmlns:a16="http://schemas.microsoft.com/office/drawing/2014/main" id="{EF656F99-6DFA-2ED0-BFDA-EAD459A7B894}"/>
              </a:ext>
            </a:extLst>
          </p:cNvPr>
          <p:cNvSpPr txBox="1"/>
          <p:nvPr/>
        </p:nvSpPr>
        <p:spPr>
          <a:xfrm>
            <a:off x="3775226" y="848801"/>
            <a:ext cx="1741714" cy="307777"/>
          </a:xfrm>
          <a:prstGeom prst="rect">
            <a:avLst/>
          </a:prstGeom>
          <a:noFill/>
        </p:spPr>
        <p:txBody>
          <a:bodyPr wrap="square" rtlCol="0">
            <a:spAutoFit/>
          </a:bodyPr>
          <a:lstStyle/>
          <a:p>
            <a:r>
              <a:rPr lang="en-US" sz="1400">
                <a:solidFill>
                  <a:schemeClr val="tx2"/>
                </a:solidFill>
              </a:rPr>
              <a:t>NON-OPT-OUT</a:t>
            </a:r>
          </a:p>
        </p:txBody>
      </p:sp>
    </p:spTree>
    <p:extLst>
      <p:ext uri="{BB962C8B-B14F-4D97-AF65-F5344CB8AC3E}">
        <p14:creationId xmlns:p14="http://schemas.microsoft.com/office/powerpoint/2010/main" val="2309081026"/>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AF51A5998F0944EA03AB587B5B58FD3" ma:contentTypeVersion="14" ma:contentTypeDescription="Create a new document." ma:contentTypeScope="" ma:versionID="5de53c7dd9d5e3dd48e81f15fe9d6d64">
  <xsd:schema xmlns:xsd="http://www.w3.org/2001/XMLSchema" xmlns:xs="http://www.w3.org/2001/XMLSchema" xmlns:p="http://schemas.microsoft.com/office/2006/metadata/properties" xmlns:ns2="5f527160-b6a2-448e-b210-55bbe2178a90" xmlns:ns3="cf8c9251-373f-4ee3-86cf-d97122226a81" targetNamespace="http://schemas.microsoft.com/office/2006/metadata/properties" ma:root="true" ma:fieldsID="b9ed68adcc3693f95084af8a9f0e3281" ns2:_="" ns3:_="">
    <xsd:import namespace="5f527160-b6a2-448e-b210-55bbe2178a90"/>
    <xsd:import namespace="cf8c9251-373f-4ee3-86cf-d97122226a81"/>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f527160-b6a2-448e-b210-55bbe2178a9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a102f585-f336-4ab5-8023-668eed9f00b2"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f8c9251-373f-4ee3-86cf-d97122226a81"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7bce286-be28-47de-b9f7-94a506e34291}" ma:internalName="TaxCatchAll" ma:showField="CatchAllData" ma:web="cf8c9251-373f-4ee3-86cf-d97122226a81">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cf8c9251-373f-4ee3-86cf-d97122226a81" xsi:nil="true"/>
    <lcf76f155ced4ddcb4097134ff3c332f xmlns="5f527160-b6a2-448e-b210-55bbe2178a90">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096B327-216E-4EDA-B733-3613F381097A}">
  <ds:schemaRefs>
    <ds:schemaRef ds:uri="5f527160-b6a2-448e-b210-55bbe2178a90"/>
    <ds:schemaRef ds:uri="cf8c9251-373f-4ee3-86cf-d97122226a8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C0E9AA12-8AF9-4AA6-90FE-24669859CDF3}">
  <ds:schemaRefs>
    <ds:schemaRef ds:uri="http://schemas.microsoft.com/office/2006/documentManagement/types"/>
    <ds:schemaRef ds:uri="http://purl.org/dc/terms/"/>
    <ds:schemaRef ds:uri="http://purl.org/dc/dcmitype/"/>
    <ds:schemaRef ds:uri="http://schemas.microsoft.com/office/infopath/2007/PartnerControls"/>
    <ds:schemaRef ds:uri="http://schemas.microsoft.com/office/2006/metadata/properties"/>
    <ds:schemaRef ds:uri="5f527160-b6a2-448e-b210-55bbe2178a90"/>
    <ds:schemaRef ds:uri="http://purl.org/dc/elements/1.1/"/>
    <ds:schemaRef ds:uri="http://schemas.openxmlformats.org/package/2006/metadata/core-properties"/>
    <ds:schemaRef ds:uri="cf8c9251-373f-4ee3-86cf-d97122226a81"/>
    <ds:schemaRef ds:uri="http://www.w3.org/XML/1998/namespac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1615</Words>
  <Application>Microsoft Office PowerPoint</Application>
  <PresentationFormat>On-screen Show (4:3)</PresentationFormat>
  <Paragraphs>633</Paragraphs>
  <Slides>18</Slides>
  <Notes>16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18</vt:i4>
      </vt:variant>
    </vt:vector>
  </HeadingPairs>
  <TitlesOfParts>
    <vt:vector size="24" baseType="lpstr">
      <vt:lpstr>Arial</vt:lpstr>
      <vt:lpstr>Book Antiqua</vt:lpstr>
      <vt:lpstr>Calibri</vt:lpstr>
      <vt:lpstr>Times New Roman</vt:lpstr>
      <vt:lpstr>1_Custom Design</vt:lpstr>
      <vt:lpstr>Office Theme</vt:lpstr>
      <vt:lpstr>PowerPoint Presentation</vt:lpstr>
      <vt:lpstr>Protocol Language</vt:lpstr>
      <vt:lpstr>Key Observations for 2024</vt:lpstr>
      <vt:lpstr>RUC-Instructed Resource-Hours in 2024</vt:lpstr>
      <vt:lpstr>RUC Instruction Reasons</vt:lpstr>
      <vt:lpstr>RUC-Effective Resource-Hours, 2021 - 2024</vt:lpstr>
      <vt:lpstr>RUC-Effective Resource-MWh, 2021 - 2024</vt:lpstr>
      <vt:lpstr>Average Age of Effective Resource-Hours, 2021 - 2024</vt:lpstr>
      <vt:lpstr>RUC-Effective Resource-Hours by Resource Age, 2021 - 2024</vt:lpstr>
      <vt:lpstr>RUC-Effective Resource Dispatch above LDL</vt:lpstr>
      <vt:lpstr>Reliability Deployment Price Adder</vt:lpstr>
      <vt:lpstr>RUC Make-Whole and Claw Back, 2021 - 2024</vt:lpstr>
      <vt:lpstr>Exceptional Fuel Cost Submissions</vt:lpstr>
      <vt:lpstr>Additional Observations</vt:lpstr>
      <vt:lpstr>Appendix</vt:lpstr>
      <vt:lpstr>RUC-Instructed Effective Resource-Hours by Opt Out Status*</vt:lpstr>
      <vt:lpstr>RUC Make-Whole and Claw Back, 2021-2022</vt:lpstr>
      <vt:lpstr>RUC Make-Whole and Claw Back, 2023-2024</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King, Ryan</cp:lastModifiedBy>
  <cp:revision>1</cp:revision>
  <cp:lastPrinted>2016-01-21T20:53:15Z</cp:lastPrinted>
  <dcterms:created xsi:type="dcterms:W3CDTF">2016-01-21T15:20:31Z</dcterms:created>
  <dcterms:modified xsi:type="dcterms:W3CDTF">2025-01-22T13:28:37Z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0x0101009AF51A5998F0944EA03AB587B5B58FD3</vt:lpwstr>
  </property>
  <property fmtid="{D5CDD505-2E9C-101B-9397-08002B2CF9AE}" pid="3" name="MSIP_Label_7084cbda-52b8-46fb-a7b7-cb5bd465ed85_Enabled">
    <vt:lpwstr>true</vt:lpwstr>
  </property>
  <property fmtid="{D5CDD505-2E9C-101B-9397-08002B2CF9AE}" pid="4" name="MSIP_Label_7084cbda-52b8-46fb-a7b7-cb5bd465ed85_SetDate">
    <vt:lpwstr>2024-01-10T23:34:05Z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e36e8405-d152-4431-9922-a7ecb5f2158e</vt:lpwstr>
  </property>
  <property fmtid="{D5CDD505-2E9C-101B-9397-08002B2CF9AE}" pid="9" name="MSIP_Label_7084cbda-52b8-46fb-a7b7-cb5bd465ed85_ContentBits">
    <vt:lpwstr>0</vt:lpwstr>
  </property>
  <property fmtid="{D5CDD505-2E9C-101B-9397-08002B2CF9AE}" pid="10" name="MediaServiceImageTags">
    <vt:lpwstr/>
  </property>
</Properties>
</file>