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3" r:id="rId14"/>
    <p:sldId id="50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13" d="100"/>
          <a:sy n="113" d="100"/>
        </p:scale>
        <p:origin x="135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Venus Switch to Sam Switch 345-kV Line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January 22, 2025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155663-FF06-6600-15F1-BF74915A4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67" y="762000"/>
            <a:ext cx="5141066" cy="536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400" dirty="0"/>
              <a:t>Oncor Electric Delivery Company LLC (Oncor) submitted the Venus Switch to Sam Switch 345-kV Line Project for Regional Planning Group (RPG) review in June 2024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81000" y="2145481"/>
            <a:ext cx="3553159" cy="31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This Tier 1 Oncor proposed project submission was estimated to cost $118.9 million and will not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Address reliability issues in the Ellis and Hill Counties in the North Central Weather Zone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4677F5-6106-B66F-6DB4-7A7A7C401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575" y="2145481"/>
            <a:ext cx="4018208" cy="420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400" dirty="0"/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/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99066"/>
            <a:ext cx="8534400" cy="2081609"/>
          </a:xfrm>
        </p:spPr>
        <p:txBody>
          <a:bodyPr/>
          <a:lstStyle/>
          <a:p>
            <a:r>
              <a:rPr lang="en-US" sz="2400" dirty="0"/>
              <a:t>ERCOT’s independent review verified reliability planning criteria violations in the Ellis and Hill Counties in the North Central Weather Zone</a:t>
            </a:r>
          </a:p>
          <a:p>
            <a:r>
              <a:rPr lang="en-US" sz="2400" dirty="0"/>
              <a:t>System improvement is needed to meet reliability planning criteria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DA806ED6-89A2-8F8A-7E32-52F1F8E65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84244"/>
              </p:ext>
            </p:extLst>
          </p:nvPr>
        </p:nvGraphicFramePr>
        <p:xfrm>
          <a:off x="717974" y="3072209"/>
          <a:ext cx="7708052" cy="2462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430">
                  <a:extLst>
                    <a:ext uri="{9D8B030D-6E8A-4147-A177-3AD203B41FA5}">
                      <a16:colId xmlns:a16="http://schemas.microsoft.com/office/drawing/2014/main" val="979127314"/>
                    </a:ext>
                  </a:extLst>
                </a:gridCol>
                <a:gridCol w="1980630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1853967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  <a:gridCol w="1963025">
                  <a:extLst>
                    <a:ext uri="{9D8B030D-6E8A-4147-A177-3AD203B41FA5}">
                      <a16:colId xmlns:a16="http://schemas.microsoft.com/office/drawing/2014/main" val="3509340607"/>
                    </a:ext>
                  </a:extLst>
                </a:gridCol>
              </a:tblGrid>
              <a:tr h="672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Contingency 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Unsolved Power Flows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P0: N-0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P1, P2-1, P7: 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7066459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P3: G-1+N-1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8373000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P6-2: X-1+N-1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28510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741C759-9B44-7407-5523-94E63DDEE472}"/>
              </a:ext>
            </a:extLst>
          </p:cNvPr>
          <p:cNvSpPr>
            <a:spLocks/>
          </p:cNvSpPr>
          <p:nvPr/>
        </p:nvSpPr>
        <p:spPr>
          <a:xfrm>
            <a:off x="717973" y="5491988"/>
            <a:ext cx="6808893" cy="383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 Violations under P1 (N-1) events were also observed under P3 (G-1+N-1) and P6-2 (X-1+N-1) events</a:t>
            </a:r>
          </a:p>
        </p:txBody>
      </p:sp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961079"/>
            <a:ext cx="8610600" cy="21906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ERCOT analyzed three options and short-listed two options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Among the two short-listed options, Option 1 addresses the reliability violations, is the least expensive option, and improves long-term load-serving capability.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Option 1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5BD40-67F7-9A1A-78FF-449A423C5E59}"/>
              </a:ext>
            </a:extLst>
          </p:cNvPr>
          <p:cNvSpPr>
            <a:spLocks/>
          </p:cNvSpPr>
          <p:nvPr/>
        </p:nvSpPr>
        <p:spPr>
          <a:xfrm>
            <a:off x="1075268" y="5226032"/>
            <a:ext cx="5886758" cy="3838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2"/>
                </a:solidFill>
              </a:rPr>
              <a:t>* Cost estimates were provided by TSPs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B47A53-5A77-B0CF-1A66-EFF3BBA64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866443"/>
              </p:ext>
            </p:extLst>
          </p:nvPr>
        </p:nvGraphicFramePr>
        <p:xfrm>
          <a:off x="1075268" y="3268021"/>
          <a:ext cx="6613163" cy="195801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188336">
                  <a:extLst>
                    <a:ext uri="{9D8B030D-6E8A-4147-A177-3AD203B41FA5}">
                      <a16:colId xmlns:a16="http://schemas.microsoft.com/office/drawing/2014/main" val="3005509726"/>
                    </a:ext>
                  </a:extLst>
                </a:gridCol>
                <a:gridCol w="1249153">
                  <a:extLst>
                    <a:ext uri="{9D8B030D-6E8A-4147-A177-3AD203B41FA5}">
                      <a16:colId xmlns:a16="http://schemas.microsoft.com/office/drawing/2014/main" val="2151270970"/>
                    </a:ext>
                  </a:extLst>
                </a:gridCol>
                <a:gridCol w="1175674">
                  <a:extLst>
                    <a:ext uri="{9D8B030D-6E8A-4147-A177-3AD203B41FA5}">
                      <a16:colId xmlns:a16="http://schemas.microsoft.com/office/drawing/2014/main" val="114773540"/>
                    </a:ext>
                  </a:extLst>
                </a:gridCol>
              </a:tblGrid>
              <a:tr h="31703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1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2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8114356"/>
                  </a:ext>
                </a:extLst>
              </a:tr>
              <a:tr h="329018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 ERCOT and NERC Reliability Criteria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1484466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Operational Flexibility (Planned Maintenance Outages)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442544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Long-Term Load-Serving Capability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2079234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CCN Needed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4215057"/>
                  </a:ext>
                </a:extLst>
              </a:tr>
              <a:tr h="32799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Capital Cost Estimates* (~M)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$118.9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$253.5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872904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A7C3512-B4E0-7361-FB7B-C181F62B7241}"/>
              </a:ext>
            </a:extLst>
          </p:cNvPr>
          <p:cNvSpPr/>
          <p:nvPr/>
        </p:nvSpPr>
        <p:spPr>
          <a:xfrm>
            <a:off x="5266266" y="3268021"/>
            <a:ext cx="1261534" cy="1958011"/>
          </a:xfrm>
          <a:prstGeom prst="rect">
            <a:avLst/>
          </a:prstGeom>
          <a:solidFill>
            <a:schemeClr val="accent1">
              <a:alpha val="0"/>
            </a:schemeClr>
          </a:solidFill>
          <a:ln w="444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32669"/>
            <a:ext cx="84582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1 </a:t>
            </a:r>
            <a:r>
              <a:rPr lang="en-US" sz="2000" dirty="0"/>
              <a:t>did cause an increase on existing congestion within the study area</a:t>
            </a:r>
          </a:p>
          <a:p>
            <a:pPr lvl="2"/>
            <a:r>
              <a:rPr lang="en-US" sz="1800" dirty="0"/>
              <a:t>Upgrading the congested line did not yield any economic benefit and therefore will not be recommended for upgrade as part of this project</a:t>
            </a:r>
            <a:endParaRPr lang="en-US" sz="1800" dirty="0">
              <a:highlight>
                <a:srgbClr val="FFFF00"/>
              </a:highlight>
            </a:endParaRP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Based on the review, ERCOT will recommend the Board endorse the Option 1 to address reliability needs in the Ellis and Hill Counties in the North Central Weather Zone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TSPs expect to implement the upgrades by May 2026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Estimated Capital Cost: $118.9 million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26583"/>
            <a:ext cx="8534400" cy="5269972"/>
          </a:xfrm>
        </p:spPr>
        <p:txBody>
          <a:bodyPr/>
          <a:lstStyle/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Rebuild the existing Venus Switch to Fort Smith Switch 345-kV transmission line with normal and emergency ratings of 1912 MVA or greater, approximately 17.80-mile;</a:t>
            </a:r>
          </a:p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Rebuild the existing Venus Switch to Sam Switch 345-kV transmission line with normal and emergency ratings of 1792 MVA or greater, approximately 38.0-mile;</a:t>
            </a:r>
          </a:p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Rebuild the existing Fort Smith Switch to Files Valley 345-kV transmission line with normal and emergency ratings of 1912 MVA or greater, approximately 3.30-mile; and</a:t>
            </a:r>
          </a:p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Rebuild the existing Sam Switch to Files Valley 345-kV transmission line with normal and emergency ratings of 1792 MVA or greater, approximately 16.90-mile.</a:t>
            </a:r>
          </a:p>
          <a:p>
            <a:pPr>
              <a:lnSpc>
                <a:spcPts val="1600"/>
              </a:lnSpc>
              <a:tabLst>
                <a:tab pos="347345" algn="l"/>
              </a:tabLst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128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25788</TotalTime>
  <Words>678</Words>
  <Application>Microsoft Office PowerPoint</Application>
  <PresentationFormat>On-screen Show (4:3)</PresentationFormat>
  <Paragraphs>99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460</cp:revision>
  <cp:lastPrinted>2016-01-21T20:53:15Z</cp:lastPrinted>
  <dcterms:created xsi:type="dcterms:W3CDTF">2016-01-21T15:20:31Z</dcterms:created>
  <dcterms:modified xsi:type="dcterms:W3CDTF">2025-01-10T22:49:53Z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