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8" r:id="rId6"/>
    <p:sldId id="397" r:id="rId7"/>
    <p:sldId id="493" r:id="rId8"/>
    <p:sldId id="494" r:id="rId9"/>
    <p:sldId id="500" r:id="rId10"/>
    <p:sldId id="499" r:id="rId11"/>
    <p:sldId id="482" r:id="rId12"/>
    <p:sldId id="496" r:id="rId13"/>
    <p:sldId id="503" r:id="rId14"/>
    <p:sldId id="50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790F16-BFD2-D0B5-B6B6-BF5542BA1775}" name="Gnanam, Prabhu" initials="GP" userId="S::Gnanaprabhu.Gnanam@ercot.com::d03f8348-7b6f-4b0c-9d33-21c06bcfa775" providerId="AD"/>
  <p188:author id="{F62FE15F-B24D-923F-93DA-036D91E4413F}" name="Ahmed, Tanzila" initials="AT" userId="S::Tanzila.Ahmed@ercot.com::ea06b024-ef11-47eb-8d9d-0be56109653e" providerId="AD"/>
  <p188:author id="{B39AE3CA-EB25-4CD9-9453-942A94071548}" name="Golen, Robert" initials="RG" userId="S::Robert.Golen@ercot.com::71f8c5a0-fca0-4b34-9386-d3f89548f9f2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113" d="100"/>
          <a:sy n="113" d="100"/>
        </p:scale>
        <p:origin x="58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Forney 345/138-kV Switch Rebuild 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January 22, 2025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FE013-90FF-0D7F-7AB8-FD53F7232E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762000"/>
            <a:ext cx="6705600" cy="535982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sz="2400" dirty="0"/>
              <a:t>Oncor Electric Delivery Company LLC (Oncor) submitted the Forney 345/138-kV Switch Rebuild Project for Regional Planning Group (RPG) review in July 2024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381000" y="2145481"/>
            <a:ext cx="3553159" cy="31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This Tier 1 Oncor proposed project submission was estimated to cost $103.5 million and will not require a Certificate of Convenience and Necessity (CCN)</a:t>
            </a:r>
          </a:p>
          <a:p>
            <a:pPr marL="342900" lvl="2" indent="-342900" algn="just" eaLnBrk="1" hangingPunct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Address reliability issues in the Kaufman County in the North Central Weather Zone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68E4F-6D5A-0E4F-DAD7-5EAF2708D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723" y="2145481"/>
            <a:ext cx="4722377" cy="381505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/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/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9066"/>
            <a:ext cx="8534400" cy="2081609"/>
          </a:xfrm>
        </p:spPr>
        <p:txBody>
          <a:bodyPr/>
          <a:lstStyle/>
          <a:p>
            <a:r>
              <a:rPr lang="en-US" sz="2400" dirty="0"/>
              <a:t>ERCOT’s independent review verified reliability planning criteria violation in the Kaufman County in the North Central Weather Zone</a:t>
            </a:r>
          </a:p>
          <a:p>
            <a:r>
              <a:rPr lang="en-US" sz="2400" dirty="0"/>
              <a:t>System improvement is needed to meet reliability planning criteria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DA806ED6-89A2-8F8A-7E32-52F1F8E65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17678"/>
              </p:ext>
            </p:extLst>
          </p:nvPr>
        </p:nvGraphicFramePr>
        <p:xfrm>
          <a:off x="717974" y="3072209"/>
          <a:ext cx="7708052" cy="246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430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1980630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1853967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  <a:gridCol w="1963025">
                  <a:extLst>
                    <a:ext uri="{9D8B030D-6E8A-4147-A177-3AD203B41FA5}">
                      <a16:colId xmlns:a16="http://schemas.microsoft.com/office/drawing/2014/main" val="3509340607"/>
                    </a:ext>
                  </a:extLst>
                </a:gridCol>
              </a:tblGrid>
              <a:tr h="672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Voltage Violations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P0: N-0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P1, P2-1, P7: 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P3: G-1+N-1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447494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P6-2: X-1+N-1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10C76-E3C8-6248-4E22-FD8A2C585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923196"/>
            <a:ext cx="8610600" cy="21906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ERCOT analyzed five options and short-listed four options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Among the three feasible short-listed options, Option 1A addresses the reliability violation, is the least expensive option that addresses the aging infrastructure issues. Option 1A also improves long-term load-serving capability, is feasible and does not require new right-of-way.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Option 1A is the preferred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5BD40-67F7-9A1A-78FF-449A423C5E59}"/>
              </a:ext>
            </a:extLst>
          </p:cNvPr>
          <p:cNvSpPr>
            <a:spLocks/>
          </p:cNvSpPr>
          <p:nvPr/>
        </p:nvSpPr>
        <p:spPr>
          <a:xfrm>
            <a:off x="2082801" y="5935381"/>
            <a:ext cx="5886758" cy="519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</a:rPr>
              <a:t>*Cost estimates were provided by TSPs</a:t>
            </a:r>
          </a:p>
          <a:p>
            <a:r>
              <a:rPr lang="en-US" sz="1100" dirty="0">
                <a:solidFill>
                  <a:schemeClr val="tx2"/>
                </a:solidFill>
              </a:rPr>
              <a:t>**Cost estimate does not include ROW costs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B47A53-5A77-B0CF-1A66-EFF3BBA64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797601"/>
              </p:ext>
            </p:extLst>
          </p:nvPr>
        </p:nvGraphicFramePr>
        <p:xfrm>
          <a:off x="1052327" y="3710023"/>
          <a:ext cx="7191746" cy="219063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95904">
                  <a:extLst>
                    <a:ext uri="{9D8B030D-6E8A-4147-A177-3AD203B41FA5}">
                      <a16:colId xmlns:a16="http://schemas.microsoft.com/office/drawing/2014/main" val="3005509726"/>
                    </a:ext>
                  </a:extLst>
                </a:gridCol>
                <a:gridCol w="984225">
                  <a:extLst>
                    <a:ext uri="{9D8B030D-6E8A-4147-A177-3AD203B41FA5}">
                      <a16:colId xmlns:a16="http://schemas.microsoft.com/office/drawing/2014/main" val="2151270970"/>
                    </a:ext>
                  </a:extLst>
                </a:gridCol>
                <a:gridCol w="1053293">
                  <a:extLst>
                    <a:ext uri="{9D8B030D-6E8A-4147-A177-3AD203B41FA5}">
                      <a16:colId xmlns:a16="http://schemas.microsoft.com/office/drawing/2014/main" val="114773540"/>
                    </a:ext>
                  </a:extLst>
                </a:gridCol>
                <a:gridCol w="958324">
                  <a:extLst>
                    <a:ext uri="{9D8B030D-6E8A-4147-A177-3AD203B41FA5}">
                      <a16:colId xmlns:a16="http://schemas.microsoft.com/office/drawing/2014/main" val="549525310"/>
                    </a:ext>
                  </a:extLst>
                </a:gridCol>
              </a:tblGrid>
              <a:tr h="265687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1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1A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Option 3</a:t>
                      </a:r>
                      <a:endParaRPr lang="en-US" sz="12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8114356"/>
                  </a:ext>
                </a:extLst>
              </a:tr>
              <a:tr h="27573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ERCOT and NERC Reliability Criteria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1484466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Feasibility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442544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Operational Flexibility (Planned Maintenance Outages)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2079234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Long-Term Load-Serving Capability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4215057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Replaces Aging Infrastructure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72904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Right of Way (ROW) required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895422"/>
                  </a:ext>
                </a:extLst>
              </a:tr>
              <a:tr h="27486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Estimates* (~M)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$103.5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$100.4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$76.68**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840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A7C3512-B4E0-7361-FB7B-C181F62B7241}"/>
              </a:ext>
            </a:extLst>
          </p:cNvPr>
          <p:cNvSpPr/>
          <p:nvPr/>
        </p:nvSpPr>
        <p:spPr>
          <a:xfrm>
            <a:off x="6246408" y="3706949"/>
            <a:ext cx="1050863" cy="2178062"/>
          </a:xfrm>
          <a:prstGeom prst="rect">
            <a:avLst/>
          </a:prstGeom>
          <a:solidFill>
            <a:schemeClr val="accent1">
              <a:alpha val="0"/>
            </a:schemeClr>
          </a:solidFill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Option 1A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32669"/>
            <a:ext cx="84582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Option 1A </a:t>
            </a:r>
            <a:r>
              <a:rPr lang="en-US" sz="2000" dirty="0"/>
              <a:t>did not cause a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preferred option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</a:t>
            </a:r>
            <a:r>
              <a:rPr lang="en-US" sz="2000" dirty="0">
                <a:solidFill>
                  <a:schemeClr val="tx2"/>
                </a:solidFill>
              </a:rPr>
              <a:t>project </a:t>
            </a:r>
            <a:r>
              <a:rPr lang="en-US" sz="2000" dirty="0"/>
              <a:t>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32669"/>
            <a:ext cx="8534400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Based on the review, ERCOT will recommend the Board endorse the Option 1A to address the reliability need in the Kaufman County in the North Central Weather Zone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TSPs expect to implement the upgrades by December 2025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Estimated Capital Cost: $100.4 million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6583"/>
            <a:ext cx="8534400" cy="5269972"/>
          </a:xfrm>
        </p:spPr>
        <p:txBody>
          <a:bodyPr/>
          <a:lstStyle/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Rebuild Forney 345/138-kV Switch by installing fifteen 345-kV, 5000 A breakers and ten 138-kV, 3200 A breakers in breaker-and-a-half bus arrangement;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Install a second 345/138-kV autotransformer at Forney Switch with normal and emergency ratings of 700 MVA and 750 MVA respectively;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Connect the Forney substation transformers to the Forney Switch to Mesquite East Switch 138-kV double-circuit transmission line; and</a:t>
            </a:r>
          </a:p>
          <a:p>
            <a:pPr>
              <a:spcAft>
                <a:spcPts val="600"/>
              </a:spcAft>
              <a:tabLst>
                <a:tab pos="347345" algn="l"/>
              </a:tabLst>
            </a:pPr>
            <a:r>
              <a:rPr lang="en-US" sz="2400" dirty="0"/>
              <a:t>Ensure all line terminal and associated equipment are rated to meet or exceed 5000 A for 345-kV and 3200 A for 138-kV.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25834</TotalTime>
  <Words>650</Words>
  <Application>Microsoft Office PowerPoint</Application>
  <PresentationFormat>On-screen Show (4:3)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Comparison of Project Options</vt:lpstr>
      <vt:lpstr>Sub-synchronous Resonance Assessment</vt:lpstr>
      <vt:lpstr>Congestion Analysis and Sensitivity Analysis</vt:lpstr>
      <vt:lpstr>ERCOT Recommendation</vt:lpstr>
      <vt:lpstr>ERCOT Recommendation</vt:lpstr>
      <vt:lpstr>ERCOT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Golen, Robert</cp:lastModifiedBy>
  <cp:revision>459</cp:revision>
  <cp:lastPrinted>2016-01-21T20:53:15Z</cp:lastPrinted>
  <dcterms:created xsi:type="dcterms:W3CDTF">2016-01-21T15:20:31Z</dcterms:created>
  <dcterms:modified xsi:type="dcterms:W3CDTF">2025-01-13T16:08:18Z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