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53" r:id="rId4"/>
    <p:sldMasterId id="2147483648" r:id="rId5"/>
  </p:sldMasterIdLst>
  <p:notesMasterIdLst>
    <p:notesMasterId r:id="rId17"/>
  </p:notesMasterIdLst>
  <p:handoutMasterIdLst>
    <p:handoutMasterId r:id="rId18"/>
  </p:handoutMasterIdLst>
  <p:sldIdLst>
    <p:sldId id="268" r:id="rId6"/>
    <p:sldId id="397" r:id="rId7"/>
    <p:sldId id="493" r:id="rId8"/>
    <p:sldId id="494" r:id="rId9"/>
    <p:sldId id="500" r:id="rId10"/>
    <p:sldId id="499" r:id="rId11"/>
    <p:sldId id="482" r:id="rId12"/>
    <p:sldId id="496" r:id="rId13"/>
    <p:sldId id="503" r:id="rId14"/>
    <p:sldId id="504" r:id="rId15"/>
    <p:sldId id="502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790F16-BFD2-D0B5-B6B6-BF5542BA1775}" name="Gnanam, Prabhu" initials="GP" userId="S::Gnanaprabhu.Gnanam@ercot.com::d03f8348-7b6f-4b0c-9d33-21c06bcfa775" providerId="AD"/>
  <p188:author id="{F62FE15F-B24D-923F-93DA-036D91E4413F}" name="Ahmed, Tanzila" initials="AT" userId="S::Tanzila.Ahmed@ercot.com::ea06b024-ef11-47eb-8d9d-0be56109653e" providerId="AD"/>
  <p188:author id="{B39AE3CA-EB25-4CD9-9453-942A94071548}" name="Golen, Robert" initials="RG" userId="S::Robert.Golen@ercot.com::71f8c5a0-fca0-4b34-9386-d3f89548f9f2" providerId="AD"/>
  <p188:author id="{2DE3ACE0-512C-E763-A179-CB464EA16886}" name="Holland, Caleb" initials="HC" userId="S::Caleb.Holland2@ercot.com::e6ba0c94-39b1-46e8-bff2-a2436d4cb8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5B6770"/>
    <a:srgbClr val="59656E"/>
    <a:srgbClr val="969DA3"/>
    <a:srgbClr val="5A666F"/>
    <a:srgbClr val="FFD000"/>
    <a:srgbClr val="FBB56F"/>
    <a:srgbClr val="01B8F5"/>
    <a:srgbClr val="EFF0F0"/>
    <a:srgbClr val="B39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0" autoAdjust="0"/>
    <p:restoredTop sz="93420" autoAdjust="0"/>
  </p:normalViewPr>
  <p:slideViewPr>
    <p:cSldViewPr snapToGrid="0" showGuides="1">
      <p:cViewPr varScale="1">
        <p:scale>
          <a:sx n="113" d="100"/>
          <a:sy n="113" d="100"/>
        </p:scale>
        <p:origin x="135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35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0"/>
            <a:ext cx="3886200" cy="5257799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5257798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2A4159-E376-4688-8253-2AA58237E6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1BC46-C9FA-433A-9D79-A5565213A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251A15-5BA5-48ED-87D0-D9B820C6915D}"/>
              </a:ext>
            </a:extLst>
          </p:cNvPr>
          <p:cNvSpPr txBox="1"/>
          <p:nvPr userDrawn="1"/>
        </p:nvSpPr>
        <p:spPr>
          <a:xfrm>
            <a:off x="628650" y="4777707"/>
            <a:ext cx="7886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5B6770"/>
                </a:solidFill>
                <a:latin typeface="+mn-lt"/>
              </a:rPr>
              <a:t>Stakeholder comments also welcomed through: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46F32AE-6F67-412B-9CCB-8ED8AF43B1FC}"/>
              </a:ext>
            </a:extLst>
          </p:cNvPr>
          <p:cNvGrpSpPr/>
          <p:nvPr userDrawn="1"/>
        </p:nvGrpSpPr>
        <p:grpSpPr>
          <a:xfrm>
            <a:off x="626442" y="1855546"/>
            <a:ext cx="7888908" cy="2541741"/>
            <a:chOff x="626442" y="1855546"/>
            <a:chExt cx="7888908" cy="254174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B5088DD-F857-4F49-B345-0680DE5B5722}"/>
                </a:ext>
              </a:extLst>
            </p:cNvPr>
            <p:cNvGrpSpPr/>
            <p:nvPr userDrawn="1"/>
          </p:nvGrpSpPr>
          <p:grpSpPr>
            <a:xfrm>
              <a:off x="1979518" y="3256708"/>
              <a:ext cx="5001144" cy="1140579"/>
              <a:chOff x="1891295" y="3324718"/>
              <a:chExt cx="5001144" cy="1140579"/>
            </a:xfrm>
          </p:grpSpPr>
          <p:sp>
            <p:nvSpPr>
              <p:cNvPr id="28" name="Thought Bubble: Cloud 27">
                <a:extLst>
                  <a:ext uri="{FF2B5EF4-FFF2-40B4-BE49-F238E27FC236}">
                    <a16:creationId xmlns:a16="http://schemas.microsoft.com/office/drawing/2014/main" id="{782F9F89-298D-47E1-9392-8D84FA4F98A5}"/>
                  </a:ext>
                </a:extLst>
              </p:cNvPr>
              <p:cNvSpPr/>
              <p:nvPr userDrawn="1"/>
            </p:nvSpPr>
            <p:spPr>
              <a:xfrm rot="21250229">
                <a:off x="2818145" y="3440636"/>
                <a:ext cx="1371600" cy="731520"/>
              </a:xfrm>
              <a:prstGeom prst="cloudCallout">
                <a:avLst>
                  <a:gd name="adj1" fmla="val 16924"/>
                  <a:gd name="adj2" fmla="val 119691"/>
                </a:avLst>
              </a:prstGeom>
              <a:solidFill>
                <a:srgbClr val="FFD1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Lightning Bolt 28">
                <a:extLst>
                  <a:ext uri="{FF2B5EF4-FFF2-40B4-BE49-F238E27FC236}">
                    <a16:creationId xmlns:a16="http://schemas.microsoft.com/office/drawing/2014/main" id="{2871367C-126A-45DC-851B-90FFFC60DE7B}"/>
                  </a:ext>
                </a:extLst>
              </p:cNvPr>
              <p:cNvSpPr/>
              <p:nvPr userDrawn="1"/>
            </p:nvSpPr>
            <p:spPr>
              <a:xfrm rot="20447634" flipH="1">
                <a:off x="4730908" y="3418524"/>
                <a:ext cx="1361529" cy="1046773"/>
              </a:xfrm>
              <a:prstGeom prst="lightningBolt">
                <a:avLst/>
              </a:prstGeom>
              <a:solidFill>
                <a:srgbClr val="FF82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Speech Bubble: Rectangle 29">
                <a:extLst>
                  <a:ext uri="{FF2B5EF4-FFF2-40B4-BE49-F238E27FC236}">
                    <a16:creationId xmlns:a16="http://schemas.microsoft.com/office/drawing/2014/main" id="{09F1641C-EA21-48F2-9AAB-0C876F6C8753}"/>
                  </a:ext>
                </a:extLst>
              </p:cNvPr>
              <p:cNvSpPr/>
              <p:nvPr userDrawn="1"/>
            </p:nvSpPr>
            <p:spPr>
              <a:xfrm rot="20856788">
                <a:off x="1891295" y="3580983"/>
                <a:ext cx="1371600" cy="731520"/>
              </a:xfrm>
              <a:prstGeom prst="wedgeRectCallout">
                <a:avLst>
                  <a:gd name="adj1" fmla="val -4730"/>
                  <a:gd name="adj2" fmla="val 107736"/>
                </a:avLst>
              </a:prstGeom>
              <a:solidFill>
                <a:srgbClr val="00AEC7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0" dirty="0">
                    <a:solidFill>
                      <a:schemeClr val="bg1"/>
                    </a:solidFill>
                  </a:rPr>
                  <a:t>Question?</a:t>
                </a:r>
              </a:p>
            </p:txBody>
          </p:sp>
          <p:sp>
            <p:nvSpPr>
              <p:cNvPr id="31" name="Speech Bubble: Oval 30">
                <a:extLst>
                  <a:ext uri="{FF2B5EF4-FFF2-40B4-BE49-F238E27FC236}">
                    <a16:creationId xmlns:a16="http://schemas.microsoft.com/office/drawing/2014/main" id="{E635AB9F-CB94-48E8-8131-459B38672ED9}"/>
                  </a:ext>
                </a:extLst>
              </p:cNvPr>
              <p:cNvSpPr/>
              <p:nvPr userDrawn="1"/>
            </p:nvSpPr>
            <p:spPr>
              <a:xfrm>
                <a:off x="3818992" y="3324718"/>
                <a:ext cx="1438808" cy="731520"/>
              </a:xfrm>
              <a:prstGeom prst="wedgeEllipseCallout">
                <a:avLst>
                  <a:gd name="adj1" fmla="val -4855"/>
                  <a:gd name="adj2" fmla="val 131714"/>
                </a:avLst>
              </a:prstGeom>
              <a:solidFill>
                <a:srgbClr val="890C58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Comments?</a:t>
                </a:r>
              </a:p>
            </p:txBody>
          </p:sp>
          <p:sp>
            <p:nvSpPr>
              <p:cNvPr id="32" name="Speech Bubble: Rectangle with Corners Rounded 31">
                <a:extLst>
                  <a:ext uri="{FF2B5EF4-FFF2-40B4-BE49-F238E27FC236}">
                    <a16:creationId xmlns:a16="http://schemas.microsoft.com/office/drawing/2014/main" id="{DCC9CE1B-A89D-4D9B-824F-E4A414A2EECC}"/>
                  </a:ext>
                </a:extLst>
              </p:cNvPr>
              <p:cNvSpPr/>
              <p:nvPr userDrawn="1"/>
            </p:nvSpPr>
            <p:spPr>
              <a:xfrm rot="722962" flipH="1">
                <a:off x="5520839" y="3532991"/>
                <a:ext cx="1371600" cy="731520"/>
              </a:xfrm>
              <a:prstGeom prst="wedgeRoundRectCallout">
                <a:avLst>
                  <a:gd name="adj1" fmla="val -722"/>
                  <a:gd name="adj2" fmla="val 115255"/>
                  <a:gd name="adj3" fmla="val 16667"/>
                </a:avLst>
              </a:prstGeom>
              <a:solidFill>
                <a:srgbClr val="5B677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Suggestions?</a:t>
                </a:r>
              </a:p>
            </p:txBody>
          </p:sp>
        </p:grp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A102F17-0673-4747-862E-5482A7CF6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26442" y="1855546"/>
              <a:ext cx="7888908" cy="1603387"/>
            </a:xfrm>
            <a:prstGeom prst="rect">
              <a:avLst/>
            </a:prstGeom>
          </p:spPr>
        </p:pic>
      </p:grp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051DB1A-7068-4152-9C37-764D6283B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22544" y="5172570"/>
            <a:ext cx="6324600" cy="8882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5B6770"/>
                </a:solidFill>
              </a:defRPr>
            </a:lvl1pPr>
          </a:lstStyle>
          <a:p>
            <a:pPr lvl="0"/>
            <a:r>
              <a:rPr lang="en-US" dirty="0"/>
              <a:t>Firstname.Lastname@ercot.com</a:t>
            </a:r>
          </a:p>
        </p:txBody>
      </p:sp>
    </p:spTree>
    <p:extLst>
      <p:ext uri="{BB962C8B-B14F-4D97-AF65-F5344CB8AC3E}">
        <p14:creationId xmlns:p14="http://schemas.microsoft.com/office/powerpoint/2010/main" val="181903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2105561"/>
            <a:ext cx="54864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Oncor Wilmer 345/138-kV Switch </a:t>
            </a:r>
            <a:r>
              <a:rPr lang="en-US" altLang="en-US" sz="2000" b="1" dirty="0">
                <a:solidFill>
                  <a:schemeClr val="tx2"/>
                </a:solidFill>
              </a:rPr>
              <a:t>Regional Planning Group Project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Prabhu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i="1" dirty="0">
                <a:solidFill>
                  <a:schemeClr val="tx2"/>
                </a:solidFill>
              </a:rPr>
              <a:t>Gnanam</a:t>
            </a:r>
          </a:p>
          <a:p>
            <a:r>
              <a:rPr lang="en-US" dirty="0">
                <a:solidFill>
                  <a:schemeClr val="tx2"/>
                </a:solidFill>
              </a:rPr>
              <a:t>Director, Grid Planning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January 22, 2025</a:t>
            </a:r>
          </a:p>
        </p:txBody>
      </p:sp>
    </p:spTree>
    <p:extLst>
      <p:ext uri="{BB962C8B-B14F-4D97-AF65-F5344CB8AC3E}">
        <p14:creationId xmlns:p14="http://schemas.microsoft.com/office/powerpoint/2010/main" val="329758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099"/>
            <a:ext cx="8534400" cy="5474865"/>
          </a:xfrm>
        </p:spPr>
        <p:txBody>
          <a:bodyPr/>
          <a:lstStyle/>
          <a:p>
            <a:pPr>
              <a:tabLst>
                <a:tab pos="347345" algn="l"/>
              </a:tabLst>
            </a:pPr>
            <a:r>
              <a:rPr lang="en-US" sz="1600" dirty="0"/>
              <a:t>Rebuild the existing Lavender Switch to Wilmer Switch 138-kV transmission line using a conductor with a normal and emergency rating of at least 764 MVA, approximately 1.2-mile;</a:t>
            </a:r>
          </a:p>
          <a:p>
            <a:pPr marR="0"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Convert the existing Wilmer Switch to Ferris Switch 69-kV transmission line to 138-kV operation with a normal and emergency rating of at least 764 MVA, approximately 4.0-mile;</a:t>
            </a:r>
          </a:p>
          <a:p>
            <a:pPr marR="0">
              <a:spcAft>
                <a:spcPts val="0"/>
              </a:spcAft>
              <a:tabLst>
                <a:tab pos="347345" algn="l"/>
              </a:tabLst>
            </a:pPr>
            <a:r>
              <a:rPr lang="en-US" sz="1600" dirty="0"/>
              <a:t>Relocate the existing Wilmer 138/69-kV autotransformer to the existing Ferris 69-kV switch; and</a:t>
            </a:r>
          </a:p>
          <a:p>
            <a:pPr marR="0">
              <a:spcAft>
                <a:spcPts val="800"/>
              </a:spcAft>
              <a:tabLst>
                <a:tab pos="347345" algn="l"/>
              </a:tabLst>
            </a:pPr>
            <a:r>
              <a:rPr lang="en-US" sz="1600" dirty="0"/>
              <a:t>Ensure all transmission line terminal and associated equipment elements are rated to meet or exceed 5000 A for 345-kV and 3200 A for 138-kV.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426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1799A4-AD29-BB84-455E-C3C1D44F26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115" y="996156"/>
            <a:ext cx="7533969" cy="486568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6788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E4CC-F183-4455-9F1C-C587CFE3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6BD9-9C48-4261-A402-A03B2784F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100"/>
            <a:ext cx="8534400" cy="5257800"/>
          </a:xfrm>
        </p:spPr>
        <p:txBody>
          <a:bodyPr/>
          <a:lstStyle/>
          <a:p>
            <a:r>
              <a:rPr lang="en-US" sz="2400" dirty="0"/>
              <a:t>Oncor Electric Delivery Company LLC (Oncor) submitted the Wilmer 345/138-kV Switch Project for Regional Planning Group (RPG) review in July 2024</a:t>
            </a:r>
          </a:p>
          <a:p>
            <a:pPr marL="0" indent="0">
              <a:buNone/>
            </a:pPr>
            <a:endParaRPr lang="en-US" sz="2400" strike="sngStrike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AC72D-2C8E-4DDE-9426-718409736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1201FB5-9897-77E0-6AD3-CFAD71676591}"/>
              </a:ext>
            </a:extLst>
          </p:cNvPr>
          <p:cNvSpPr txBox="1">
            <a:spLocks/>
          </p:cNvSpPr>
          <p:nvPr/>
        </p:nvSpPr>
        <p:spPr bwMode="auto">
          <a:xfrm>
            <a:off x="304800" y="2187815"/>
            <a:ext cx="3553159" cy="311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This Tier 1 Oncor proposed project submission was estimated to cost $158.2 million and will require a Certificate of Convenience and Necessity (CCN)</a:t>
            </a:r>
          </a:p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Address reliability issues in the Dallas, Kaufman, and Ellis Counties in the North Central Weather Zone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732620-93FD-BF7F-9DD7-5928D74680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3817" y="2187815"/>
            <a:ext cx="4956984" cy="3600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0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CE0A-AA0E-6DDE-A5DC-6EA28B7B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1 Project Requirement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429-06D9-E24B-4BF1-C161A3CCF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Pursuant to Protocol Section 3.11.4.7 (Tier 1)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Projects with an estimated capital cost of $100 Million or greater are Tier 1 projects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Tier 1 projects require ERCOT Board endorsement</a:t>
            </a:r>
            <a:endParaRPr lang="en-US" sz="24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chemeClr val="tx2"/>
                </a:solidFill>
              </a:rPr>
              <a:t>Pursuant to Protocol Section 3.11.4.9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shall present the Tier 1 project to the Technical Advisory Committee (TAC) for review and comment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Comments from TAC shall be included in the presentation to the ERCOT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3B431-B8AB-B283-9145-560B160D0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3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Need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091CC3F-8964-9E5D-8EBE-3718E8E0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82133"/>
            <a:ext cx="8534400" cy="2192867"/>
          </a:xfrm>
        </p:spPr>
        <p:txBody>
          <a:bodyPr/>
          <a:lstStyle/>
          <a:p>
            <a:r>
              <a:rPr lang="en-US" sz="2400" dirty="0"/>
              <a:t>ERCOT’s independent review verified reliability planning criteria violations in the Dallas, Kaufman, and Ellis Counties in the North Central Weather Zone</a:t>
            </a:r>
          </a:p>
          <a:p>
            <a:r>
              <a:rPr lang="en-US" sz="2400" dirty="0"/>
              <a:t>System improvement is needed to meet reliability planning criteria</a:t>
            </a:r>
          </a:p>
        </p:txBody>
      </p:sp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DA806ED6-89A2-8F8A-7E32-52F1F8E65E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878445"/>
              </p:ext>
            </p:extLst>
          </p:nvPr>
        </p:nvGraphicFramePr>
        <p:xfrm>
          <a:off x="717974" y="3072209"/>
          <a:ext cx="7708052" cy="2462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430">
                  <a:extLst>
                    <a:ext uri="{9D8B030D-6E8A-4147-A177-3AD203B41FA5}">
                      <a16:colId xmlns:a16="http://schemas.microsoft.com/office/drawing/2014/main" val="979127314"/>
                    </a:ext>
                  </a:extLst>
                </a:gridCol>
                <a:gridCol w="1980630">
                  <a:extLst>
                    <a:ext uri="{9D8B030D-6E8A-4147-A177-3AD203B41FA5}">
                      <a16:colId xmlns:a16="http://schemas.microsoft.com/office/drawing/2014/main" val="1636785386"/>
                    </a:ext>
                  </a:extLst>
                </a:gridCol>
                <a:gridCol w="1853967">
                  <a:extLst>
                    <a:ext uri="{9D8B030D-6E8A-4147-A177-3AD203B41FA5}">
                      <a16:colId xmlns:a16="http://schemas.microsoft.com/office/drawing/2014/main" val="204983309"/>
                    </a:ext>
                  </a:extLst>
                </a:gridCol>
                <a:gridCol w="1963025">
                  <a:extLst>
                    <a:ext uri="{9D8B030D-6E8A-4147-A177-3AD203B41FA5}">
                      <a16:colId xmlns:a16="http://schemas.microsoft.com/office/drawing/2014/main" val="3509340607"/>
                    </a:ext>
                  </a:extLst>
                </a:gridCol>
              </a:tblGrid>
              <a:tr h="6727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Contingency 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Thermal Overloads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Voltage Violations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Unsolved Power Flows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7547281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P0: N-0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5154174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P1, P2-1, P7: N-1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7066459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P3: G-1+N-1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8373000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P6-2: X-1+N-1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3285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430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dirty="0"/>
              <a:t>Comparison of Project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10C76-E3C8-6248-4E22-FD8A2C585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00477"/>
            <a:ext cx="8534400" cy="284033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400" dirty="0"/>
              <a:t>ERCOT analyzed four options and short-listed two options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Among the two short-listed options, Option 1 addresses the reliability violations, and is the least expensive option. Option 1 also improves long-term load-serving capability and requires the least amount of CCN mileages.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Option 1 is the preferred option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95BD40-67F7-9A1A-78FF-449A423C5E59}"/>
              </a:ext>
            </a:extLst>
          </p:cNvPr>
          <p:cNvSpPr>
            <a:spLocks/>
          </p:cNvSpPr>
          <p:nvPr/>
        </p:nvSpPr>
        <p:spPr>
          <a:xfrm>
            <a:off x="1599503" y="5707426"/>
            <a:ext cx="5886758" cy="3838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2"/>
                </a:solidFill>
              </a:rPr>
              <a:t>* Cost estimates and CCN mileage were provided by TSPs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BB47A53-5A77-B0CF-1A66-EFF3BBA64A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295837"/>
              </p:ext>
            </p:extLst>
          </p:nvPr>
        </p:nvGraphicFramePr>
        <p:xfrm>
          <a:off x="1599503" y="3501803"/>
          <a:ext cx="6080459" cy="228600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850957">
                  <a:extLst>
                    <a:ext uri="{9D8B030D-6E8A-4147-A177-3AD203B41FA5}">
                      <a16:colId xmlns:a16="http://schemas.microsoft.com/office/drawing/2014/main" val="3005509726"/>
                    </a:ext>
                  </a:extLst>
                </a:gridCol>
                <a:gridCol w="1148531">
                  <a:extLst>
                    <a:ext uri="{9D8B030D-6E8A-4147-A177-3AD203B41FA5}">
                      <a16:colId xmlns:a16="http://schemas.microsoft.com/office/drawing/2014/main" val="2151270970"/>
                    </a:ext>
                  </a:extLst>
                </a:gridCol>
                <a:gridCol w="1080971">
                  <a:extLst>
                    <a:ext uri="{9D8B030D-6E8A-4147-A177-3AD203B41FA5}">
                      <a16:colId xmlns:a16="http://schemas.microsoft.com/office/drawing/2014/main" val="114773540"/>
                    </a:ext>
                  </a:extLst>
                </a:gridCol>
              </a:tblGrid>
              <a:tr h="31703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Option 1</a:t>
                      </a:r>
                      <a:endParaRPr lang="en-US" sz="12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Option 4</a:t>
                      </a:r>
                      <a:endParaRPr lang="en-US" sz="12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08114356"/>
                  </a:ext>
                </a:extLst>
              </a:tr>
              <a:tr h="329018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Addresses the project needs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1484466"/>
                  </a:ext>
                </a:extLst>
              </a:tr>
              <a:tr h="32799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Meets ERCOT and NERC Reliability Criteria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442544"/>
                  </a:ext>
                </a:extLst>
              </a:tr>
              <a:tr h="32799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Improves Long-Term Load-Serving Capability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02079234"/>
                  </a:ext>
                </a:extLst>
              </a:tr>
              <a:tr h="32799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CCN Required (~miles)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 (3.8)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 (14.6)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4215057"/>
                  </a:ext>
                </a:extLst>
              </a:tr>
              <a:tr h="32799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Construction Feasibility (Based on TSP assessment)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7872904"/>
                  </a:ext>
                </a:extLst>
              </a:tr>
              <a:tr h="32799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Capital Cost Estimates* (~$M)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158.2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198.6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3792548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A7C3512-B4E0-7361-FB7B-C181F62B7241}"/>
              </a:ext>
            </a:extLst>
          </p:cNvPr>
          <p:cNvSpPr/>
          <p:nvPr/>
        </p:nvSpPr>
        <p:spPr>
          <a:xfrm>
            <a:off x="5418665" y="3501803"/>
            <a:ext cx="1182848" cy="2286001"/>
          </a:xfrm>
          <a:prstGeom prst="rect">
            <a:avLst/>
          </a:prstGeom>
          <a:solidFill>
            <a:schemeClr val="accent1">
              <a:alpha val="0"/>
            </a:schemeClr>
          </a:solidFill>
          <a:ln w="444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661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80166-C1A3-4C33-8B28-2FEBDBDF86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FF19E-8225-4319-B435-8B80DE6E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Sub-synchronous Resonance Assessment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A1AE0FE-A6A4-A664-CAD7-CBBA02B6A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1600200"/>
          </a:xfrm>
        </p:spPr>
        <p:txBody>
          <a:bodyPr/>
          <a:lstStyle/>
          <a:p>
            <a:r>
              <a:rPr lang="en-US" dirty="0"/>
              <a:t>Pursuant to Protocol Section 3.22.1.3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conducted a SSR screening for Option 1 and found no adverse SSR impacts to the existing and planned generation resources at the time of this study</a:t>
            </a:r>
          </a:p>
        </p:txBody>
      </p:sp>
    </p:spTree>
    <p:extLst>
      <p:ext uri="{BB962C8B-B14F-4D97-AF65-F5344CB8AC3E}">
        <p14:creationId xmlns:p14="http://schemas.microsoft.com/office/powerpoint/2010/main" val="628574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6209-15E7-4DD2-A77A-C2CD94B33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Congestion Analysis and Sensitivity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CFC05-70EA-4F62-81FC-D0054E53B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D7E78-FDCC-C2BB-1CED-46A6B269D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914400"/>
            <a:ext cx="8458200" cy="4318000"/>
          </a:xfrm>
        </p:spPr>
        <p:txBody>
          <a:bodyPr/>
          <a:lstStyle/>
          <a:p>
            <a:r>
              <a:rPr lang="en-US" sz="2400" dirty="0"/>
              <a:t>Pursuant to Planning Guide 3.1.3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evaluate if the recommended project will have an impact on system congestion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perform a generation sensitivity analysis and evaluate impacts related to the load scaling used in the study on any constraints resulting in project recommendations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ERCOT concluded that</a:t>
            </a:r>
          </a:p>
          <a:p>
            <a:pPr lvl="1" algn="l">
              <a:spcBef>
                <a:spcPct val="20000"/>
              </a:spcBef>
            </a:pPr>
            <a:r>
              <a:rPr lang="en-US" sz="2000" dirty="0">
                <a:solidFill>
                  <a:schemeClr val="tx2"/>
                </a:solidFill>
              </a:rPr>
              <a:t>Option 1 </a:t>
            </a:r>
            <a:r>
              <a:rPr lang="en-US" sz="2000" dirty="0"/>
              <a:t>did not cause a new congestion within the study area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No potential future generation studied impacts the preferred option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The load scaling did not have a material impact on the </a:t>
            </a:r>
            <a:r>
              <a:rPr lang="en-US" sz="2000" dirty="0">
                <a:solidFill>
                  <a:schemeClr val="tx2"/>
                </a:solidFill>
              </a:rPr>
              <a:t>project </a:t>
            </a:r>
            <a:r>
              <a:rPr lang="en-US" sz="2000" dirty="0"/>
              <a:t>need</a:t>
            </a:r>
          </a:p>
        </p:txBody>
      </p:sp>
    </p:spTree>
    <p:extLst>
      <p:ext uri="{BB962C8B-B14F-4D97-AF65-F5344CB8AC3E}">
        <p14:creationId xmlns:p14="http://schemas.microsoft.com/office/powerpoint/2010/main" val="2380821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31496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Based on the review, ERCOT will recommend the Board endorse the Option 1 to address reliability needs in the Dallas, Kaufman, and Ellis Counties in the North Central Weather Zone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TSPs expect to implement the upgrades by May 2026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Estimated Capital Cost: $158.2 million</a:t>
            </a:r>
          </a:p>
          <a:p>
            <a:pPr marL="0" indent="0"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974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099"/>
            <a:ext cx="8534400" cy="5474865"/>
          </a:xfrm>
        </p:spPr>
        <p:txBody>
          <a:bodyPr/>
          <a:lstStyle/>
          <a:p>
            <a:pPr lvl="0">
              <a:tabLst>
                <a:tab pos="347345" algn="l"/>
              </a:tabLst>
            </a:pPr>
            <a:r>
              <a:rPr lang="en-US" sz="1600" dirty="0"/>
              <a:t>Expand the existing Wilmer 138-kV substation to establish the new Wilmer 345/138-kV switchyard by installing eight 345-kV, 5000 A breakers and fifteen 138-kV, 3200 A breakers in breaker-and-a-half bus arrangements;</a:t>
            </a:r>
          </a:p>
          <a:p>
            <a:pPr lvl="1" algn="l">
              <a:tabLst>
                <a:tab pos="347345" algn="l"/>
              </a:tabLst>
            </a:pPr>
            <a:r>
              <a:rPr lang="en-US" sz="1400" dirty="0"/>
              <a:t>Install two 345/138-kV autotransformers with normal and emergency ratings of at least 700 MVA and 750 MVA each</a:t>
            </a:r>
          </a:p>
          <a:p>
            <a:pPr lvl="1" algn="l">
              <a:spcBef>
                <a:spcPct val="20000"/>
              </a:spcBef>
              <a:tabLst>
                <a:tab pos="347345" algn="l"/>
              </a:tabLst>
            </a:pPr>
            <a:r>
              <a:rPr lang="en-US" sz="1400" dirty="0"/>
              <a:t>Install two 110.4 MVAr (in three 36.8 MVAr stages) 138-kV capacitor banks</a:t>
            </a:r>
          </a:p>
          <a:p>
            <a:pPr lvl="0">
              <a:tabLst>
                <a:tab pos="347345" algn="l"/>
              </a:tabLst>
            </a:pPr>
            <a:r>
              <a:rPr lang="en-US" sz="1600" dirty="0"/>
              <a:t>Rebuild portion of the existing Watermill Switch to Tri Corner Switch 345-kV double-circuit transmission line with two separate double-circuit structures starting from Watermill Switch to structure number 102/3, utilizing the existing ROW using a conductor with a normal and emergency rating of at least 2988 MVA, approximately 2.4-mile;</a:t>
            </a:r>
          </a:p>
          <a:p>
            <a:pPr>
              <a:tabLst>
                <a:tab pos="347345" algn="l"/>
              </a:tabLst>
            </a:pPr>
            <a:r>
              <a:rPr lang="en-US" sz="1600" dirty="0"/>
              <a:t>Install two new 345-kV circuits from Watermill Switch to Wilmer Switch on each of the existing Watermill Switch to Tri Corner Switch 345-kV double-circuit structures using a conductor with a normal and emergency rating of at least 2988 MVA, 1.4-mile of the approximately 3.8-mile circuits will require new ROW;</a:t>
            </a:r>
          </a:p>
          <a:p>
            <a:pPr marR="0" lvl="0">
              <a:tabLst>
                <a:tab pos="347345" algn="l"/>
              </a:tabLst>
            </a:pPr>
            <a:r>
              <a:rPr lang="en-US" sz="1600" dirty="0"/>
              <a:t>Terminate the existing Lavender Switch to Parkdale Switch 138-kV transmission line to the Wilmer 138-kV switch;</a:t>
            </a:r>
          </a:p>
          <a:p>
            <a:pPr marR="0" lvl="0">
              <a:tabLst>
                <a:tab pos="347345" algn="l"/>
              </a:tabLst>
            </a:pPr>
            <a:r>
              <a:rPr lang="en-US" sz="1600" dirty="0"/>
              <a:t>Rebuild the existing Watermill Switch to Lavender Switch 138-kV transmission line using a conductor with a normal and emergency rating of at least 764 MVA, approximately 3.1-mile;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01288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25794</TotalTime>
  <Words>865</Words>
  <Application>Microsoft Office PowerPoint</Application>
  <PresentationFormat>On-screen Show (4:3)</PresentationFormat>
  <Paragraphs>109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Courier New</vt:lpstr>
      <vt:lpstr>Wingdings</vt:lpstr>
      <vt:lpstr>1_Custom Design</vt:lpstr>
      <vt:lpstr>Office Theme</vt:lpstr>
      <vt:lpstr>PowerPoint Presentation</vt:lpstr>
      <vt:lpstr>Overview</vt:lpstr>
      <vt:lpstr>Tier 1 Project Requirement</vt:lpstr>
      <vt:lpstr>Project Need</vt:lpstr>
      <vt:lpstr>Comparison of Project Options</vt:lpstr>
      <vt:lpstr>Sub-synchronous Resonance Assessment</vt:lpstr>
      <vt:lpstr>Congestion Analysis and Sensitivity Analysis</vt:lpstr>
      <vt:lpstr>ERCOT Recommendation</vt:lpstr>
      <vt:lpstr>ERCOT Recommendation</vt:lpstr>
      <vt:lpstr>ERCOT Recommendation (continued)</vt:lpstr>
      <vt:lpstr>ERCOT Recommendation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Golen, Robert</cp:lastModifiedBy>
  <cp:revision>456</cp:revision>
  <cp:lastPrinted>2016-01-21T20:53:15Z</cp:lastPrinted>
  <dcterms:created xsi:type="dcterms:W3CDTF">2016-01-21T15:20:31Z</dcterms:created>
  <dcterms:modified xsi:type="dcterms:W3CDTF">2025-01-10T23:10:38Z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2023-11-03T13:53:14Z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29e4a045-60a8-428a-983f-5e5435e88267</vt:lpwstr>
  </property>
  <property fmtid="{D5CDD505-2E9C-101B-9397-08002B2CF9AE}" pid="9" name="MSIP_Label_7084cbda-52b8-46fb-a7b7-cb5bd465ed85_ContentBits">
    <vt:lpwstr>0</vt:lpwstr>
  </property>
</Properties>
</file>