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2"/>
  </p:notesMasterIdLst>
  <p:handoutMasterIdLst>
    <p:handoutMasterId r:id="rId13"/>
  </p:handoutMasterIdLst>
  <p:sldIdLst>
    <p:sldId id="542" r:id="rId6"/>
    <p:sldId id="563" r:id="rId7"/>
    <p:sldId id="575" r:id="rId8"/>
    <p:sldId id="586" r:id="rId9"/>
    <p:sldId id="584" r:id="rId10"/>
    <p:sldId id="58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5/01/10/2025-01-14_RTC_benefit_study_results_RTCBTF.pptx" TargetMode="External"/><Relationship Id="rId2" Type="http://schemas.openxmlformats.org/officeDocument/2006/relationships/hyperlink" Target="https://www.ercot.com/files/docs/2025/01/13/6.%20%202025-01-14%20RTCBTF%20-%20IMM%20ASDC%20Study%20Results.ppt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p/data-products/data-product-details?id=np12-316-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January 23,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Focused discussion today:</a:t>
            </a:r>
          </a:p>
          <a:p>
            <a:pPr lvl="1">
              <a:buFontTx/>
              <a:buChar char="-"/>
            </a:pPr>
            <a:r>
              <a:rPr lang="en-US" sz="1400" dirty="0"/>
              <a:t>Draft NPRR: Discussion of NPRR for RTC+B Parameters (ERCOT staff)</a:t>
            </a:r>
          </a:p>
          <a:p>
            <a:pPr lvl="1">
              <a:buFontTx/>
              <a:buChar char="-"/>
            </a:pPr>
            <a:r>
              <a:rPr lang="en-US" sz="1400" dirty="0"/>
              <a:t>Draft NPRR: Proposed changes for NPRR related to AS Qualification  (ERCOT)</a:t>
            </a:r>
          </a:p>
          <a:p>
            <a:pPr lvl="1">
              <a:buFontTx/>
              <a:buChar char="-"/>
            </a:pPr>
            <a:r>
              <a:rPr lang="en-US" sz="1400" dirty="0"/>
              <a:t>Draft NPRR: IMM ASDC Proposal</a:t>
            </a:r>
          </a:p>
          <a:p>
            <a:pPr lvl="1">
              <a:buFontTx/>
              <a:buChar char="-"/>
            </a:pPr>
            <a:r>
              <a:rPr lang="en-US" sz="1400" dirty="0"/>
              <a:t>Leverage/discuss any prior IMM and/or ERCOT Studies in support of above topics</a:t>
            </a:r>
            <a:endParaRPr lang="en-US" sz="10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00649"/>
            <a:ext cx="8534400" cy="1169207"/>
          </a:xfrm>
        </p:spPr>
        <p:txBody>
          <a:bodyPr/>
          <a:lstStyle/>
          <a:p>
            <a:r>
              <a:rPr lang="en-US" sz="1800" dirty="0"/>
              <a:t>First red box will be a single ERCOT NPRR for 4 policy issues</a:t>
            </a:r>
          </a:p>
          <a:p>
            <a:r>
              <a:rPr lang="en-US" sz="1800" dirty="0"/>
              <a:t>Second red box is a single IMM NPRR for ASDC changes</a:t>
            </a:r>
          </a:p>
          <a:p>
            <a:r>
              <a:rPr lang="en-US" sz="1800" dirty="0"/>
              <a:t>Third red box is a clean-up NPRR and includes explicit AS Qualification issue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6858000" y="1801785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24DCF0-9895-3150-54CE-6E0AB83DC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182785"/>
            <a:ext cx="8839200" cy="40656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F7F601-34BD-5525-1071-D19B038DBDD0}"/>
              </a:ext>
            </a:extLst>
          </p:cNvPr>
          <p:cNvSpPr/>
          <p:nvPr/>
        </p:nvSpPr>
        <p:spPr>
          <a:xfrm>
            <a:off x="76200" y="2350856"/>
            <a:ext cx="4343400" cy="5473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7106D1-B7A5-D4C5-1131-F105E14AE158}"/>
              </a:ext>
            </a:extLst>
          </p:cNvPr>
          <p:cNvSpPr/>
          <p:nvPr/>
        </p:nvSpPr>
        <p:spPr>
          <a:xfrm>
            <a:off x="76200" y="3279240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253AA5-311D-A083-8432-D1A46C6DB50A}"/>
              </a:ext>
            </a:extLst>
          </p:cNvPr>
          <p:cNvSpPr/>
          <p:nvPr/>
        </p:nvSpPr>
        <p:spPr>
          <a:xfrm>
            <a:off x="76200" y="3581400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1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0580FA23-D72F-8973-E439-76AA88C6576E}"/>
              </a:ext>
            </a:extLst>
          </p:cNvPr>
          <p:cNvSpPr/>
          <p:nvPr/>
        </p:nvSpPr>
        <p:spPr>
          <a:xfrm>
            <a:off x="887275" y="4756919"/>
            <a:ext cx="3236378" cy="577081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882F34-5CD7-77FF-26AB-733089DA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Timeline of NPRRs that will be in flight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8AC7-184E-73E6-9FDA-8EAA07FA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2895600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2D3338"/>
                </a:solidFill>
                <a:latin typeface="Arial"/>
              </a:rPr>
              <a:t>NPRR for Parameter/Policy Changes (ERCOT sponsor)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AS Proxy Offer </a:t>
            </a:r>
            <a:r>
              <a:rPr lang="en-US" sz="1400" dirty="0">
                <a:solidFill>
                  <a:srgbClr val="2D3338"/>
                </a:solidFill>
              </a:rPr>
              <a:t>Floors        -  ASDCs for Reliability Unit Commitment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Ramp Rate Sharing            -  AS Duration Requirements (</a:t>
            </a:r>
            <a:r>
              <a:rPr lang="en-US" sz="1400" dirty="0" err="1">
                <a:solidFill>
                  <a:srgbClr val="2D3338"/>
                </a:solidFill>
                <a:latin typeface="Arial"/>
              </a:rPr>
              <a:t>ie</a:t>
            </a:r>
            <a:r>
              <a:rPr lang="en-US" sz="1400" dirty="0">
                <a:solidFill>
                  <a:srgbClr val="2D3338"/>
                </a:solidFill>
                <a:latin typeface="Arial"/>
              </a:rPr>
              <a:t>, State of Charge)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for AS Qualification details (ERCOT sponsor)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for ASDC Modifications (IMM sponsor)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5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50" dirty="0">
              <a:solidFill>
                <a:srgbClr val="2D3338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800" dirty="0">
                <a:solidFill>
                  <a:srgbClr val="2D3338"/>
                </a:solidFill>
                <a:latin typeface="Arial"/>
              </a:rPr>
              <a:t>                       </a:t>
            </a:r>
            <a:r>
              <a:rPr lang="en-US" sz="1800" u="sng" dirty="0">
                <a:solidFill>
                  <a:srgbClr val="2D3338"/>
                </a:solidFill>
                <a:latin typeface="Arial"/>
              </a:rPr>
              <a:t>Timeline and vetting of RTC+B NPRRs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59D52-8733-1E36-EBC3-3069EC3C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8ED4DC-9E50-C4BD-F160-9A91E51D42D7}"/>
              </a:ext>
            </a:extLst>
          </p:cNvPr>
          <p:cNvSpPr/>
          <p:nvPr/>
        </p:nvSpPr>
        <p:spPr>
          <a:xfrm>
            <a:off x="900276" y="42748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Jan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24E21C-D6BC-2307-1FE8-D02A4F091F26}"/>
              </a:ext>
            </a:extLst>
          </p:cNvPr>
          <p:cNvSpPr/>
          <p:nvPr/>
        </p:nvSpPr>
        <p:spPr>
          <a:xfrm>
            <a:off x="1968270" y="42748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52613F-2D49-B9AA-4654-2916FCDD0644}"/>
              </a:ext>
            </a:extLst>
          </p:cNvPr>
          <p:cNvSpPr/>
          <p:nvPr/>
        </p:nvSpPr>
        <p:spPr>
          <a:xfrm>
            <a:off x="3046068" y="42748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B85056-ACF7-CBFC-C635-3EE093148A2D}"/>
              </a:ext>
            </a:extLst>
          </p:cNvPr>
          <p:cNvSpPr/>
          <p:nvPr/>
        </p:nvSpPr>
        <p:spPr>
          <a:xfrm>
            <a:off x="4123653" y="42748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72D68D-AEDD-2E50-FC17-14EF87BD9C59}"/>
              </a:ext>
            </a:extLst>
          </p:cNvPr>
          <p:cNvSpPr/>
          <p:nvPr/>
        </p:nvSpPr>
        <p:spPr>
          <a:xfrm>
            <a:off x="5193103" y="42748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7BC7CB-3BA2-D33F-AAD4-5E1A7AA77539}"/>
              </a:ext>
            </a:extLst>
          </p:cNvPr>
          <p:cNvSpPr/>
          <p:nvPr/>
        </p:nvSpPr>
        <p:spPr>
          <a:xfrm>
            <a:off x="6248400" y="42748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B93470-841D-2DEC-053C-EBF48C69E01E}"/>
              </a:ext>
            </a:extLst>
          </p:cNvPr>
          <p:cNvSpPr txBox="1"/>
          <p:nvPr/>
        </p:nvSpPr>
        <p:spPr>
          <a:xfrm>
            <a:off x="887275" y="3598225"/>
            <a:ext cx="1078992" cy="57708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File NPRRs</a:t>
            </a:r>
          </a:p>
          <a:p>
            <a:pPr algn="ctr"/>
            <a:r>
              <a:rPr lang="en-US" sz="1050" dirty="0"/>
              <a:t>(No impacts) Jan 28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B31B4F-DF99-F5C6-8235-7AD64633C02E}"/>
              </a:ext>
            </a:extLst>
          </p:cNvPr>
          <p:cNvSpPr txBox="1"/>
          <p:nvPr/>
        </p:nvSpPr>
        <p:spPr>
          <a:xfrm>
            <a:off x="1967076" y="3436642"/>
            <a:ext cx="107899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PRS Urgency &amp; Table NPRRs </a:t>
            </a:r>
          </a:p>
          <a:p>
            <a:pPr algn="ctr"/>
            <a:r>
              <a:rPr lang="en-US" sz="1050" dirty="0"/>
              <a:t>Feb 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8729C4-4AE8-CAE2-53C2-1F7B196E297E}"/>
              </a:ext>
            </a:extLst>
          </p:cNvPr>
          <p:cNvSpPr txBox="1"/>
          <p:nvPr/>
        </p:nvSpPr>
        <p:spPr>
          <a:xfrm>
            <a:off x="3044661" y="3436642"/>
            <a:ext cx="107899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PRS Approval March 12</a:t>
            </a:r>
          </a:p>
          <a:p>
            <a:pPr algn="ctr"/>
            <a:r>
              <a:rPr lang="en-US" sz="1050" dirty="0"/>
              <a:t>TAC approval</a:t>
            </a:r>
          </a:p>
          <a:p>
            <a:pPr algn="ctr"/>
            <a:r>
              <a:rPr lang="en-US" sz="1050" dirty="0"/>
              <a:t>March 26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BE5C1D-10EC-FA4B-C282-E12E2E05B40F}"/>
              </a:ext>
            </a:extLst>
          </p:cNvPr>
          <p:cNvSpPr txBox="1"/>
          <p:nvPr/>
        </p:nvSpPr>
        <p:spPr>
          <a:xfrm>
            <a:off x="4123653" y="3598225"/>
            <a:ext cx="105290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Board Approval</a:t>
            </a:r>
          </a:p>
          <a:p>
            <a:pPr algn="ctr"/>
            <a:r>
              <a:rPr lang="en-US" sz="1050" dirty="0"/>
              <a:t>April 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753EBE-63B4-3320-8179-5A281F37CE63}"/>
              </a:ext>
            </a:extLst>
          </p:cNvPr>
          <p:cNvSpPr txBox="1"/>
          <p:nvPr/>
        </p:nvSpPr>
        <p:spPr>
          <a:xfrm>
            <a:off x="5167487" y="3598225"/>
            <a:ext cx="1049400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PUCT Approval</a:t>
            </a:r>
          </a:p>
          <a:p>
            <a:pPr algn="ctr"/>
            <a:r>
              <a:rPr lang="en-US" sz="1050" dirty="0"/>
              <a:t>May 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EED381-64B5-1DA9-053A-194DB9D368EF}"/>
              </a:ext>
            </a:extLst>
          </p:cNvPr>
          <p:cNvSpPr txBox="1"/>
          <p:nvPr/>
        </p:nvSpPr>
        <p:spPr>
          <a:xfrm>
            <a:off x="914400" y="4756919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RTCBTF: Jan 23, Feb 19, add 1-2 meetings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D9A9EC-4E1A-3A60-4987-B6BD548FC4AC}"/>
              </a:ext>
            </a:extLst>
          </p:cNvPr>
          <p:cNvSpPr txBox="1"/>
          <p:nvPr/>
        </p:nvSpPr>
        <p:spPr>
          <a:xfrm>
            <a:off x="900344" y="4996495"/>
            <a:ext cx="306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Stakeholder comments in Feb and March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75FAE9-9B56-0CA1-601A-A3AE2041F86E}"/>
              </a:ext>
            </a:extLst>
          </p:cNvPr>
          <p:cNvSpPr txBox="1"/>
          <p:nvPr/>
        </p:nvSpPr>
        <p:spPr>
          <a:xfrm>
            <a:off x="4112868" y="4756919"/>
            <a:ext cx="1201530" cy="5770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ERCOT window for “re-factoring” development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1C3854-3292-0AA3-8D25-45E06D5AE48D}"/>
              </a:ext>
            </a:extLst>
          </p:cNvPr>
          <p:cNvSpPr txBox="1"/>
          <p:nvPr/>
        </p:nvSpPr>
        <p:spPr>
          <a:xfrm>
            <a:off x="5190453" y="4756919"/>
            <a:ext cx="2122815" cy="5770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ERCOT market trials deployed and begin on May 5, 2025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183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RTCBTF Discussion today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9144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Discussion of 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NPRR for RTC+B Parameters </a:t>
            </a:r>
            <a:r>
              <a:rPr lang="en-US" sz="1200" b="1" dirty="0">
                <a:solidFill>
                  <a:schemeClr val="tx2"/>
                </a:solidFill>
                <a:latin typeface="+mj-lt"/>
              </a:rPr>
              <a:t>(ERCOT staff)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      -	Ramp Rate sharing (NPRR language)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      -	AS Proxy Offer Floor (NPRR language)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      -	ASDC for RUC discussion (NPRR language)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      -	AS Duration Requirements (limited discussion/update)</a:t>
            </a:r>
          </a:p>
          <a:p>
            <a:pPr marL="0" indent="0">
              <a:buNone/>
            </a:pPr>
            <a:endParaRPr lang="en-US" sz="6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Proposed changes for 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NPRR related to AS Qualification  </a:t>
            </a:r>
            <a:r>
              <a:rPr lang="en-US" sz="1200" b="1" dirty="0">
                <a:solidFill>
                  <a:schemeClr val="tx2"/>
                </a:solidFill>
                <a:latin typeface="+mj-lt"/>
              </a:rPr>
              <a:t>(ERCOT)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      -	Follow-up on discussion of IRR AS qualification (NPRR update)</a:t>
            </a:r>
          </a:p>
          <a:p>
            <a:pPr>
              <a:buFontTx/>
              <a:buChar char="-"/>
            </a:pPr>
            <a:endParaRPr lang="en-US" sz="8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Discussion of AS Demand Curves  (IMM)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      -	</a:t>
            </a:r>
            <a:r>
              <a:rPr lang="en-US" sz="1200" b="1" dirty="0">
                <a:solidFill>
                  <a:schemeClr val="tx2"/>
                </a:solidFill>
                <a:latin typeface="+mj-lt"/>
                <a:hlinkClick r:id="rId2"/>
              </a:rPr>
              <a:t>ASDC sensitivity analysis study </a:t>
            </a:r>
            <a:r>
              <a:rPr lang="en-US" sz="1200" b="1" dirty="0">
                <a:solidFill>
                  <a:schemeClr val="tx2"/>
                </a:solidFill>
                <a:latin typeface="+mj-lt"/>
              </a:rPr>
              <a:t>for different ASDC proposals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                -   Current protocol approved version ASDC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	      -   IMM Blended ASDCs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                -   IMM Adjusted ASDCs (based on MP feedback)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       -	Draft </a:t>
            </a:r>
            <a:r>
              <a:rPr lang="en-US" sz="1200" b="1" dirty="0">
                <a:solidFill>
                  <a:srgbClr val="C00000"/>
                </a:solidFill>
                <a:latin typeface="+mj-lt"/>
              </a:rPr>
              <a:t>NPRR for IMM Blended ASDCs</a:t>
            </a:r>
          </a:p>
          <a:p>
            <a:pPr marL="0" indent="0">
              <a:buNone/>
            </a:pPr>
            <a:endParaRPr lang="en-US" sz="11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Refreshed RTC Efficiency Cost Savings (ERCOT)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     -	</a:t>
            </a:r>
            <a:r>
              <a:rPr lang="en-US" sz="1200" b="1" dirty="0">
                <a:solidFill>
                  <a:schemeClr val="tx2"/>
                </a:solidFill>
                <a:latin typeface="+mj-lt"/>
                <a:hlinkClick r:id="rId3"/>
              </a:rPr>
              <a:t>ERCOT study </a:t>
            </a:r>
            <a:r>
              <a:rPr lang="en-US" sz="1200" b="1" dirty="0">
                <a:solidFill>
                  <a:schemeClr val="tx2"/>
                </a:solidFill>
                <a:latin typeface="+mj-lt"/>
              </a:rPr>
              <a:t>of annual RTC cost savings in 2023-2024 (now $2.5-6.4B)</a:t>
            </a:r>
          </a:p>
          <a:p>
            <a:pPr marL="0" indent="0">
              <a:buNone/>
            </a:pPr>
            <a:endParaRPr lang="en-US" sz="12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Note the IMM and ERCOT detailed study data posted at this link: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  <a:hlinkClick r:id="rId4"/>
              </a:rPr>
              <a:t>https://www.ercot.com/mp/data-products/data-product-details?id=np12-316-m</a:t>
            </a:r>
            <a:endParaRPr lang="en-US" sz="12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tx2"/>
              </a:solidFill>
              <a:latin typeface="+mj-lt"/>
            </a:endParaRPr>
          </a:p>
          <a:p>
            <a:pPr>
              <a:buFontTx/>
              <a:buChar char="-"/>
            </a:pPr>
            <a:endParaRPr lang="en-US" sz="800" b="1" dirty="0">
              <a:solidFill>
                <a:schemeClr val="tx2"/>
              </a:solidFill>
              <a:latin typeface="+mj-lt"/>
            </a:endParaRPr>
          </a:p>
          <a:p>
            <a:pPr>
              <a:buFontTx/>
              <a:buChar char="-"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68062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Feb 19</a:t>
            </a:r>
            <a:r>
              <a:rPr lang="en-US" baseline="30000" dirty="0"/>
              <a:t>th</a:t>
            </a:r>
            <a:r>
              <a:rPr lang="en-US" dirty="0"/>
              <a:t> RTCBTF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4E435DA2-2071-8976-CB2E-87BF5C222C09}"/>
              </a:ext>
            </a:extLst>
          </p:cNvPr>
          <p:cNvSpPr/>
          <p:nvPr/>
        </p:nvSpPr>
        <p:spPr>
          <a:xfrm>
            <a:off x="7162800" y="1143000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CE7502-AF8E-E914-B579-484EFEE1A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0"/>
            <a:ext cx="8839200" cy="406561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0653F25-2C24-9337-5C10-F75F49454EDD}"/>
              </a:ext>
            </a:extLst>
          </p:cNvPr>
          <p:cNvSpPr/>
          <p:nvPr/>
        </p:nvSpPr>
        <p:spPr>
          <a:xfrm>
            <a:off x="76200" y="1692071"/>
            <a:ext cx="4343400" cy="5473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B8396D-D933-DCC3-C9AA-CE0547FD5CA9}"/>
              </a:ext>
            </a:extLst>
          </p:cNvPr>
          <p:cNvSpPr/>
          <p:nvPr/>
        </p:nvSpPr>
        <p:spPr>
          <a:xfrm>
            <a:off x="76200" y="2620455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815848-8057-8972-0ABC-DFD8E48DB7D5}"/>
              </a:ext>
            </a:extLst>
          </p:cNvPr>
          <p:cNvSpPr/>
          <p:nvPr/>
        </p:nvSpPr>
        <p:spPr>
          <a:xfrm>
            <a:off x="76200" y="2922615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5964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22966</TotalTime>
  <Words>455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Cover Slide</vt:lpstr>
      <vt:lpstr>Horizontal Theme</vt:lpstr>
      <vt:lpstr>PowerPoint Presentation</vt:lpstr>
      <vt:lpstr>Outline</vt:lpstr>
      <vt:lpstr>RTCBTF Issues List</vt:lpstr>
      <vt:lpstr>Summary and Timeline of NPRRs that will be in flight</vt:lpstr>
      <vt:lpstr>RTCBTF Discussion today</vt:lpstr>
      <vt:lpstr>Discuss Feb 19th RTCBTF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612</cp:revision>
  <cp:lastPrinted>2017-10-10T21:31:05Z</cp:lastPrinted>
  <dcterms:created xsi:type="dcterms:W3CDTF">2016-01-21T15:20:31Z</dcterms:created>
  <dcterms:modified xsi:type="dcterms:W3CDTF">2025-01-22T23:19:56Z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