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3"/>
  </p:notesMasterIdLst>
  <p:handoutMasterIdLst>
    <p:handoutMasterId r:id="rId14"/>
  </p:handoutMasterIdLst>
  <p:sldIdLst>
    <p:sldId id="260" r:id="rId6"/>
    <p:sldId id="584" r:id="rId7"/>
    <p:sldId id="581" r:id="rId8"/>
    <p:sldId id="585" r:id="rId9"/>
    <p:sldId id="589" r:id="rId10"/>
    <p:sldId id="588" r:id="rId11"/>
    <p:sldId id="58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A0C2204A-397C-45E9-BEFB-0C0AB1BE1CE3}"/>
    <pc:docChg chg="modSld">
      <pc:chgData name="Badri, Sreenivas" userId="0b43dccd-042e-4be0-871d-afa1d90d6a2e" providerId="ADAL" clId="{A0C2204A-397C-45E9-BEFB-0C0AB1BE1CE3}" dt="2025-01-28T22:55:06.730" v="19" actId="20577"/>
      <pc:docMkLst>
        <pc:docMk/>
      </pc:docMkLst>
      <pc:sldChg chg="modSp mod">
        <pc:chgData name="Badri, Sreenivas" userId="0b43dccd-042e-4be0-871d-afa1d90d6a2e" providerId="ADAL" clId="{A0C2204A-397C-45E9-BEFB-0C0AB1BE1CE3}" dt="2025-01-28T22:55:06.730" v="1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0C2204A-397C-45E9-BEFB-0C0AB1BE1CE3}" dt="2025-01-28T22:55:06.730" v="19" actId="20577"/>
          <ac:spMkLst>
            <pc:docMk/>
            <pc:sldMk cId="730603795" sldId="260"/>
            <ac:spMk id="7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markettrials.ercot.com/osrui/osrui/Summary.action" TargetMode="External"/><Relationship Id="rId7" Type="http://schemas.openxmlformats.org/officeDocument/2006/relationships/hyperlink" Target="https://markettrialsapi.wan.ercot.com/NodalAPI/EWS/" TargetMode="External"/><Relationship Id="rId2" Type="http://schemas.openxmlformats.org/officeDocument/2006/relationships/hyperlink" Target="https://itestmarkettrials.ercot.com/mmsui/mmsui/displayTradesLanding.action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arkettrialsapi.ercot.com/NodalAPI/EWS/" TargetMode="External"/><Relationship Id="rId5" Type="http://schemas.openxmlformats.org/officeDocument/2006/relationships/hyperlink" Target="https://testmarkettrialsapi.wan.ercot.com/NodalAPI/EWS/" TargetMode="External"/><Relationship Id="rId4" Type="http://schemas.openxmlformats.org/officeDocument/2006/relationships/hyperlink" Target="https://testmarkettrialsapi.ercot.com/NodalAPI/EW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ercot.com/services/mdt/webservices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8751" y="1910252"/>
            <a:ext cx="5410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 RTC+B Market Submissions – Digital Certificate Plan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Sruthi Hariharan</a:t>
            </a:r>
          </a:p>
          <a:p>
            <a:r>
              <a:rPr lang="en-US" dirty="0">
                <a:solidFill>
                  <a:schemeClr val="tx2"/>
                </a:solidFill>
              </a:rPr>
              <a:t>January 30, 2025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(Update to November 13, 2024 TWG slide deck with additional information)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E073E-A2DA-A587-98D1-BAF73DD4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Market Trials – Submissions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8B99B-955F-FC02-4C13-E42D7C439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2EA395-DB54-3F64-5536-447836AD1510}"/>
              </a:ext>
            </a:extLst>
          </p:cNvPr>
          <p:cNvCxnSpPr>
            <a:cxnSpLocks/>
          </p:cNvCxnSpPr>
          <p:nvPr/>
        </p:nvCxnSpPr>
        <p:spPr>
          <a:xfrm>
            <a:off x="7829969" y="3329425"/>
            <a:ext cx="0" cy="19094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B56E7AA-B0AA-F8A4-03C0-772097E43733}"/>
              </a:ext>
            </a:extLst>
          </p:cNvPr>
          <p:cNvCxnSpPr>
            <a:cxnSpLocks/>
          </p:cNvCxnSpPr>
          <p:nvPr/>
        </p:nvCxnSpPr>
        <p:spPr>
          <a:xfrm flipH="1">
            <a:off x="5935813" y="3530984"/>
            <a:ext cx="10959" cy="16348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86BD9EA-04D3-5192-8A4C-9C13ACBDC88C}"/>
              </a:ext>
            </a:extLst>
          </p:cNvPr>
          <p:cNvCxnSpPr>
            <a:cxnSpLocks/>
          </p:cNvCxnSpPr>
          <p:nvPr/>
        </p:nvCxnSpPr>
        <p:spPr>
          <a:xfrm>
            <a:off x="4176229" y="3523791"/>
            <a:ext cx="3868" cy="17150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F821DA-F9F0-121B-DCEF-D21CD50EC5DB}"/>
              </a:ext>
            </a:extLst>
          </p:cNvPr>
          <p:cNvCxnSpPr>
            <a:cxnSpLocks/>
          </p:cNvCxnSpPr>
          <p:nvPr/>
        </p:nvCxnSpPr>
        <p:spPr>
          <a:xfrm flipH="1">
            <a:off x="2583277" y="3425717"/>
            <a:ext cx="28969" cy="1626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2C4D7E-6DA5-0D77-77C6-D8BCF97BF645}"/>
              </a:ext>
            </a:extLst>
          </p:cNvPr>
          <p:cNvCxnSpPr>
            <a:cxnSpLocks/>
          </p:cNvCxnSpPr>
          <p:nvPr/>
        </p:nvCxnSpPr>
        <p:spPr>
          <a:xfrm flipH="1">
            <a:off x="1111123" y="3425717"/>
            <a:ext cx="2067" cy="18131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3D699CA-08E4-9E42-CADB-AB03667EDF9C}"/>
              </a:ext>
            </a:extLst>
          </p:cNvPr>
          <p:cNvSpPr/>
          <p:nvPr/>
        </p:nvSpPr>
        <p:spPr>
          <a:xfrm>
            <a:off x="2597121" y="4324432"/>
            <a:ext cx="158297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B17F2-3C08-2302-8445-CB00D94EB984}"/>
              </a:ext>
            </a:extLst>
          </p:cNvPr>
          <p:cNvSpPr/>
          <p:nvPr/>
        </p:nvSpPr>
        <p:spPr>
          <a:xfrm>
            <a:off x="4164625" y="4324432"/>
            <a:ext cx="174472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D0A913-0373-55DD-393C-9698F1531495}"/>
              </a:ext>
            </a:extLst>
          </p:cNvPr>
          <p:cNvSpPr/>
          <p:nvPr/>
        </p:nvSpPr>
        <p:spPr>
          <a:xfrm>
            <a:off x="5929429" y="4333236"/>
            <a:ext cx="1883647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E6A8EC-602D-52C5-681F-FDE20C44B69A}"/>
              </a:ext>
            </a:extLst>
          </p:cNvPr>
          <p:cNvSpPr/>
          <p:nvPr/>
        </p:nvSpPr>
        <p:spPr>
          <a:xfrm>
            <a:off x="2619727" y="3755508"/>
            <a:ext cx="789194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805885-A828-2846-4673-202F743E914B}"/>
              </a:ext>
            </a:extLst>
          </p:cNvPr>
          <p:cNvSpPr/>
          <p:nvPr/>
        </p:nvSpPr>
        <p:spPr>
          <a:xfrm>
            <a:off x="3362585" y="3755508"/>
            <a:ext cx="81751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4E8743-102F-FB1D-9B6B-AD100B9C0D78}"/>
              </a:ext>
            </a:extLst>
          </p:cNvPr>
          <p:cNvSpPr/>
          <p:nvPr/>
        </p:nvSpPr>
        <p:spPr>
          <a:xfrm>
            <a:off x="4151305" y="3755508"/>
            <a:ext cx="84511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08158C-ECD3-E82B-8AB3-711240B91C4B}"/>
              </a:ext>
            </a:extLst>
          </p:cNvPr>
          <p:cNvSpPr/>
          <p:nvPr/>
        </p:nvSpPr>
        <p:spPr>
          <a:xfrm>
            <a:off x="4971533" y="3764177"/>
            <a:ext cx="79653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86F822E-F3D8-7A1B-E090-66886E508A04}"/>
              </a:ext>
            </a:extLst>
          </p:cNvPr>
          <p:cNvSpPr/>
          <p:nvPr/>
        </p:nvSpPr>
        <p:spPr>
          <a:xfrm>
            <a:off x="5748506" y="3764177"/>
            <a:ext cx="7587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93DE43-BCE4-007B-D34C-DDB8427232E7}"/>
              </a:ext>
            </a:extLst>
          </p:cNvPr>
          <p:cNvSpPr/>
          <p:nvPr/>
        </p:nvSpPr>
        <p:spPr>
          <a:xfrm>
            <a:off x="6486711" y="3764177"/>
            <a:ext cx="6038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840482-0DC6-A785-530F-C68F599B1B2A}"/>
              </a:ext>
            </a:extLst>
          </p:cNvPr>
          <p:cNvSpPr/>
          <p:nvPr/>
        </p:nvSpPr>
        <p:spPr>
          <a:xfrm>
            <a:off x="7068495" y="3764177"/>
            <a:ext cx="71728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ECCFC7-82D7-C09B-F4C1-AE4A468847B0}"/>
              </a:ext>
            </a:extLst>
          </p:cNvPr>
          <p:cNvSpPr/>
          <p:nvPr/>
        </p:nvSpPr>
        <p:spPr>
          <a:xfrm>
            <a:off x="7785777" y="3764177"/>
            <a:ext cx="1091523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73CFB0-AAB8-76A6-6B95-A3B087C58295}"/>
              </a:ext>
            </a:extLst>
          </p:cNvPr>
          <p:cNvSpPr txBox="1"/>
          <p:nvPr/>
        </p:nvSpPr>
        <p:spPr>
          <a:xfrm>
            <a:off x="1073298" y="3329424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03/2025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157555-913F-4028-945B-145EC4E70B47}"/>
              </a:ext>
            </a:extLst>
          </p:cNvPr>
          <p:cNvSpPr txBox="1"/>
          <p:nvPr/>
        </p:nvSpPr>
        <p:spPr>
          <a:xfrm>
            <a:off x="2541764" y="332942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05/2025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4ABC2D1-5C3A-69C1-FC1A-D1E1D970D945}"/>
              </a:ext>
            </a:extLst>
          </p:cNvPr>
          <p:cNvSpPr txBox="1"/>
          <p:nvPr/>
        </p:nvSpPr>
        <p:spPr>
          <a:xfrm>
            <a:off x="5941292" y="3324867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09/2025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830770-E06B-E001-3F4C-C25E20861022}"/>
              </a:ext>
            </a:extLst>
          </p:cNvPr>
          <p:cNvSpPr txBox="1"/>
          <p:nvPr/>
        </p:nvSpPr>
        <p:spPr>
          <a:xfrm>
            <a:off x="7867389" y="3286517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58B383-8620-810D-8BAA-F4BC57210897}"/>
              </a:ext>
            </a:extLst>
          </p:cNvPr>
          <p:cNvSpPr/>
          <p:nvPr/>
        </p:nvSpPr>
        <p:spPr>
          <a:xfrm>
            <a:off x="1830924" y="3748182"/>
            <a:ext cx="78751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88530E1-0147-3495-DC8D-68DD8548F949}"/>
              </a:ext>
            </a:extLst>
          </p:cNvPr>
          <p:cNvSpPr/>
          <p:nvPr/>
        </p:nvSpPr>
        <p:spPr>
          <a:xfrm>
            <a:off x="1120708" y="3748182"/>
            <a:ext cx="77955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46B088-7DF0-0E76-D5D9-A9925FF91C35}"/>
              </a:ext>
            </a:extLst>
          </p:cNvPr>
          <p:cNvSpPr/>
          <p:nvPr/>
        </p:nvSpPr>
        <p:spPr>
          <a:xfrm>
            <a:off x="219637" y="3748182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08CF7E-9F73-8556-D544-714164F0DDE8}"/>
              </a:ext>
            </a:extLst>
          </p:cNvPr>
          <p:cNvSpPr/>
          <p:nvPr/>
        </p:nvSpPr>
        <p:spPr>
          <a:xfrm>
            <a:off x="1112468" y="4324432"/>
            <a:ext cx="148374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Vendor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2E722D5-0A6F-6A41-9FCE-61696CD744EF}"/>
              </a:ext>
            </a:extLst>
          </p:cNvPr>
          <p:cNvSpPr txBox="1"/>
          <p:nvPr/>
        </p:nvSpPr>
        <p:spPr>
          <a:xfrm>
            <a:off x="4146554" y="3323704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07/2025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CDD6F8-8D77-DB09-479E-350508A0310B}"/>
              </a:ext>
            </a:extLst>
          </p:cNvPr>
          <p:cNvSpPr txBox="1"/>
          <p:nvPr/>
        </p:nvSpPr>
        <p:spPr>
          <a:xfrm>
            <a:off x="3701989" y="5444661"/>
            <a:ext cx="507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</a:t>
            </a:r>
            <a:r>
              <a:rPr lang="en-US" sz="1200" b="1" i="1" dirty="0"/>
              <a:t>Go-Live date reflects 12/5/2025 as first Operating Day</a:t>
            </a:r>
          </a:p>
          <a:p>
            <a:r>
              <a:rPr lang="en-US" sz="1200" b="1" i="1" dirty="0"/>
              <a:t>  where 12/4/2025 is planned software migration.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516738-E1C9-AADA-D496-E42BEACB11B1}"/>
              </a:ext>
            </a:extLst>
          </p:cNvPr>
          <p:cNvSpPr/>
          <p:nvPr/>
        </p:nvSpPr>
        <p:spPr>
          <a:xfrm>
            <a:off x="2620222" y="4321932"/>
            <a:ext cx="158297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ACC8269-0987-6B45-8A8F-8FC5FEDBE2B5}"/>
              </a:ext>
            </a:extLst>
          </p:cNvPr>
          <p:cNvSpPr/>
          <p:nvPr/>
        </p:nvSpPr>
        <p:spPr>
          <a:xfrm>
            <a:off x="4187726" y="4321932"/>
            <a:ext cx="174472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CABC67C-36A5-B62E-9F71-9AF3AAD766F4}"/>
              </a:ext>
            </a:extLst>
          </p:cNvPr>
          <p:cNvSpPr/>
          <p:nvPr/>
        </p:nvSpPr>
        <p:spPr>
          <a:xfrm>
            <a:off x="5952530" y="4330736"/>
            <a:ext cx="1883647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A706CD-1457-7D5B-C79F-E6808FA81FEC}"/>
              </a:ext>
            </a:extLst>
          </p:cNvPr>
          <p:cNvSpPr/>
          <p:nvPr/>
        </p:nvSpPr>
        <p:spPr>
          <a:xfrm>
            <a:off x="242738" y="3745682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1B799F6-4FFF-75C4-BE1C-144EA658EA79}"/>
              </a:ext>
            </a:extLst>
          </p:cNvPr>
          <p:cNvSpPr/>
          <p:nvPr/>
        </p:nvSpPr>
        <p:spPr>
          <a:xfrm>
            <a:off x="1135569" y="4321932"/>
            <a:ext cx="148374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Optional: RTC QSE/Vendor Developer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A115E9E-96F7-EFD5-9025-13F10F1E9518}"/>
              </a:ext>
            </a:extLst>
          </p:cNvPr>
          <p:cNvSpPr txBox="1"/>
          <p:nvPr/>
        </p:nvSpPr>
        <p:spPr>
          <a:xfrm>
            <a:off x="189815" y="983656"/>
            <a:ext cx="8573696" cy="1739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This presentation covers the </a:t>
            </a:r>
            <a:r>
              <a:rPr lang="en-US" sz="1600" b="1" dirty="0"/>
              <a:t>draft</a:t>
            </a:r>
            <a:r>
              <a:rPr lang="en-US" sz="1600" dirty="0"/>
              <a:t> plan for ERCOT RTC+B Market Trial system configurations and </a:t>
            </a:r>
            <a:r>
              <a:rPr lang="en-US" sz="1600"/>
              <a:t>digital certificates to </a:t>
            </a:r>
            <a:r>
              <a:rPr lang="en-US" sz="1600" dirty="0"/>
              <a:t>support the stages of market trials and go-live to achieve the following: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Isolate initial testing path for QSE/Vendor Sandbox testing from current production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Minimize risk of RTC+B market submissions impacting current production</a:t>
            </a:r>
          </a:p>
        </p:txBody>
      </p:sp>
    </p:spTree>
    <p:extLst>
      <p:ext uri="{BB962C8B-B14F-4D97-AF65-F5344CB8AC3E}">
        <p14:creationId xmlns:p14="http://schemas.microsoft.com/office/powerpoint/2010/main" val="66777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4DB268F-57EF-D5F3-4C06-FF1106E59A1E}"/>
              </a:ext>
            </a:extLst>
          </p:cNvPr>
          <p:cNvCxnSpPr>
            <a:cxnSpLocks/>
          </p:cNvCxnSpPr>
          <p:nvPr/>
        </p:nvCxnSpPr>
        <p:spPr>
          <a:xfrm>
            <a:off x="7828513" y="1130528"/>
            <a:ext cx="25868" cy="29740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712934A-26A9-BE81-294F-7959E8CC0F88}"/>
              </a:ext>
            </a:extLst>
          </p:cNvPr>
          <p:cNvCxnSpPr>
            <a:cxnSpLocks/>
          </p:cNvCxnSpPr>
          <p:nvPr/>
        </p:nvCxnSpPr>
        <p:spPr>
          <a:xfrm>
            <a:off x="5822442" y="1226820"/>
            <a:ext cx="4885" cy="17401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llout: Up Arrow 48">
            <a:extLst>
              <a:ext uri="{FF2B5EF4-FFF2-40B4-BE49-F238E27FC236}">
                <a16:creationId xmlns:a16="http://schemas.microsoft.com/office/drawing/2014/main" id="{C4CFD68A-8338-20FF-1D15-DA6E7E0B42DC}"/>
              </a:ext>
            </a:extLst>
          </p:cNvPr>
          <p:cNvSpPr/>
          <p:nvPr/>
        </p:nvSpPr>
        <p:spPr>
          <a:xfrm>
            <a:off x="7860496" y="3098440"/>
            <a:ext cx="1118477" cy="992570"/>
          </a:xfrm>
          <a:prstGeom prst="upArrow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allout: Up Arrow 45">
            <a:extLst>
              <a:ext uri="{FF2B5EF4-FFF2-40B4-BE49-F238E27FC236}">
                <a16:creationId xmlns:a16="http://schemas.microsoft.com/office/drawing/2014/main" id="{258F6389-5056-30A5-20DD-6E03B20A6426}"/>
              </a:ext>
            </a:extLst>
          </p:cNvPr>
          <p:cNvSpPr/>
          <p:nvPr/>
        </p:nvSpPr>
        <p:spPr>
          <a:xfrm>
            <a:off x="4139825" y="3098440"/>
            <a:ext cx="3688688" cy="992570"/>
          </a:xfrm>
          <a:prstGeom prst="upArrowCallou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llout: Up Arrow 44">
            <a:extLst>
              <a:ext uri="{FF2B5EF4-FFF2-40B4-BE49-F238E27FC236}">
                <a16:creationId xmlns:a16="http://schemas.microsoft.com/office/drawing/2014/main" id="{A8B296CF-89BF-A21C-30E4-3C25A415F79B}"/>
              </a:ext>
            </a:extLst>
          </p:cNvPr>
          <p:cNvSpPr/>
          <p:nvPr/>
        </p:nvSpPr>
        <p:spPr>
          <a:xfrm>
            <a:off x="1087260" y="3099348"/>
            <a:ext cx="3064045" cy="992570"/>
          </a:xfrm>
          <a:prstGeom prst="upArrow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C99DA3-0E15-3E33-06DE-669A0E837A28}"/>
              </a:ext>
            </a:extLst>
          </p:cNvPr>
          <p:cNvCxnSpPr>
            <a:cxnSpLocks/>
          </p:cNvCxnSpPr>
          <p:nvPr/>
        </p:nvCxnSpPr>
        <p:spPr>
          <a:xfrm flipH="1">
            <a:off x="4157581" y="1226820"/>
            <a:ext cx="6729" cy="2219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CFAA3BE-1DF0-B1BA-D3A8-151B1601CC6A}"/>
              </a:ext>
            </a:extLst>
          </p:cNvPr>
          <p:cNvCxnSpPr>
            <a:cxnSpLocks/>
          </p:cNvCxnSpPr>
          <p:nvPr/>
        </p:nvCxnSpPr>
        <p:spPr>
          <a:xfrm flipH="1">
            <a:off x="2592155" y="1226820"/>
            <a:ext cx="28969" cy="1626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BA8E16-40F8-6DE7-3654-1F5652E27357}"/>
              </a:ext>
            </a:extLst>
          </p:cNvPr>
          <p:cNvCxnSpPr>
            <a:cxnSpLocks/>
          </p:cNvCxnSpPr>
          <p:nvPr/>
        </p:nvCxnSpPr>
        <p:spPr>
          <a:xfrm flipH="1">
            <a:off x="1087261" y="1226820"/>
            <a:ext cx="34798" cy="28487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RTC+B Market Submissions -</a:t>
            </a:r>
            <a:r>
              <a:rPr lang="en-US" sz="1600" dirty="0"/>
              <a:t> </a:t>
            </a:r>
            <a:r>
              <a:rPr lang="en-US" dirty="0"/>
              <a:t>Systems configurations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2618441" y="2125535"/>
            <a:ext cx="156165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4164625" y="2125535"/>
            <a:ext cx="1657817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822443" y="2126590"/>
            <a:ext cx="2006070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2619727" y="1556611"/>
            <a:ext cx="789194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3362585" y="1556611"/>
            <a:ext cx="81751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4151305" y="1556611"/>
            <a:ext cx="84511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4971533" y="1565280"/>
            <a:ext cx="79653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748506" y="1565280"/>
            <a:ext cx="7587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486711" y="1565280"/>
            <a:ext cx="6038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068495" y="1565280"/>
            <a:ext cx="71728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785777" y="1565280"/>
            <a:ext cx="1091523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1062586" y="112320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03/2025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550642" y="1130528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05/2025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801810" y="112597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09/2025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7867389" y="108762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8063DA-CBE7-2F20-B567-C6BEDD268778}"/>
              </a:ext>
            </a:extLst>
          </p:cNvPr>
          <p:cNvSpPr/>
          <p:nvPr/>
        </p:nvSpPr>
        <p:spPr>
          <a:xfrm>
            <a:off x="1830924" y="1549285"/>
            <a:ext cx="78751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657172-2A8A-1133-136D-39B6F9AA4A3D}"/>
              </a:ext>
            </a:extLst>
          </p:cNvPr>
          <p:cNvSpPr/>
          <p:nvPr/>
        </p:nvSpPr>
        <p:spPr>
          <a:xfrm>
            <a:off x="1120708" y="1549285"/>
            <a:ext cx="77955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0A4BE0-7FC2-429B-C93E-DF976D694308}"/>
              </a:ext>
            </a:extLst>
          </p:cNvPr>
          <p:cNvSpPr/>
          <p:nvPr/>
        </p:nvSpPr>
        <p:spPr>
          <a:xfrm>
            <a:off x="219637" y="1549285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21F118-260E-F037-9CFA-D81A17929FA6}"/>
              </a:ext>
            </a:extLst>
          </p:cNvPr>
          <p:cNvSpPr/>
          <p:nvPr/>
        </p:nvSpPr>
        <p:spPr>
          <a:xfrm>
            <a:off x="1120708" y="2125535"/>
            <a:ext cx="147765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Optional: RTC QSE/Vendor Developer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2B9A18-6378-834C-6B94-1AE875932493}"/>
              </a:ext>
            </a:extLst>
          </p:cNvPr>
          <p:cNvSpPr txBox="1"/>
          <p:nvPr/>
        </p:nvSpPr>
        <p:spPr>
          <a:xfrm>
            <a:off x="4146554" y="1089298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07/2025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5AA021C-15FE-AF84-3DE5-A4D44D5E07E3}"/>
              </a:ext>
            </a:extLst>
          </p:cNvPr>
          <p:cNvSpPr/>
          <p:nvPr/>
        </p:nvSpPr>
        <p:spPr>
          <a:xfrm>
            <a:off x="788864" y="3320558"/>
            <a:ext cx="36167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Certificate</a:t>
            </a:r>
            <a:r>
              <a:rPr lang="en-US" sz="1100" dirty="0">
                <a:solidFill>
                  <a:schemeClr val="tx1"/>
                </a:solidFill>
              </a:rPr>
              <a:t>: Current MOTE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Env</a:t>
            </a:r>
            <a:r>
              <a:rPr lang="en-US" sz="1100" dirty="0">
                <a:solidFill>
                  <a:schemeClr val="tx1"/>
                </a:solidFill>
              </a:rPr>
              <a:t>: ERCOT RTC Market Trial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URL</a:t>
            </a:r>
            <a:r>
              <a:rPr lang="en-US" sz="1100" dirty="0">
                <a:solidFill>
                  <a:schemeClr val="tx1"/>
                </a:solidFill>
              </a:rPr>
              <a:t>: RTC MIS MOTE URL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3E1150-A6CE-E8EF-27D9-A13A443730CF}"/>
              </a:ext>
            </a:extLst>
          </p:cNvPr>
          <p:cNvSpPr/>
          <p:nvPr/>
        </p:nvSpPr>
        <p:spPr>
          <a:xfrm>
            <a:off x="3571372" y="3320558"/>
            <a:ext cx="439638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Certificate</a:t>
            </a:r>
            <a:r>
              <a:rPr lang="en-US" sz="1100" dirty="0">
                <a:solidFill>
                  <a:schemeClr val="tx1"/>
                </a:solidFill>
              </a:rPr>
              <a:t>: Current Production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Env</a:t>
            </a:r>
            <a:r>
              <a:rPr lang="en-US" sz="1100" dirty="0">
                <a:solidFill>
                  <a:schemeClr val="tx1"/>
                </a:solidFill>
              </a:rPr>
              <a:t>: ERCOT RTC Market Trial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URL</a:t>
            </a:r>
            <a:r>
              <a:rPr lang="en-US" sz="1100" dirty="0">
                <a:solidFill>
                  <a:schemeClr val="tx1"/>
                </a:solidFill>
              </a:rPr>
              <a:t>: RTC MIS Market Trial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646BEF0-EAEE-C3E7-2D0D-8118E0E63277}"/>
              </a:ext>
            </a:extLst>
          </p:cNvPr>
          <p:cNvSpPr/>
          <p:nvPr/>
        </p:nvSpPr>
        <p:spPr>
          <a:xfrm>
            <a:off x="7805168" y="3320558"/>
            <a:ext cx="116730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Cert</a:t>
            </a:r>
            <a:r>
              <a:rPr lang="en-US" sz="1050" dirty="0">
                <a:solidFill>
                  <a:schemeClr val="tx1"/>
                </a:solidFill>
              </a:rPr>
              <a:t>: Production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Env</a:t>
            </a:r>
            <a:r>
              <a:rPr lang="en-US" sz="1050" dirty="0">
                <a:solidFill>
                  <a:schemeClr val="tx1"/>
                </a:solidFill>
              </a:rPr>
              <a:t>: Prod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URL</a:t>
            </a:r>
            <a:r>
              <a:rPr lang="en-US" sz="1050" dirty="0">
                <a:solidFill>
                  <a:schemeClr val="tx1"/>
                </a:solidFill>
              </a:rPr>
              <a:t>: MIS Prod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111D675-D684-D8CB-2FC9-424D6C033CC7}"/>
              </a:ext>
            </a:extLst>
          </p:cNvPr>
          <p:cNvSpPr txBox="1"/>
          <p:nvPr/>
        </p:nvSpPr>
        <p:spPr>
          <a:xfrm>
            <a:off x="395202" y="4350754"/>
            <a:ext cx="82419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QSE/Vendor developer can use MOTE certificates &amp; RTC MIS MOTE API URL to test the submissions until end of submission testing phase (end of June) as needed. </a:t>
            </a:r>
            <a:r>
              <a:rPr lang="en-US" sz="1200" i="1" dirty="0"/>
              <a:t>At the start of the Open Loop testing, RTC MOTE MIS URLs will be disabled.</a:t>
            </a:r>
          </a:p>
          <a:p>
            <a:r>
              <a:rPr lang="en-US" sz="1200" b="1" u="sng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URL links:</a:t>
            </a:r>
            <a:r>
              <a:rPr lang="en-US" sz="1200" b="1" dirty="0"/>
              <a:t> </a:t>
            </a:r>
            <a:r>
              <a:rPr lang="en-US" sz="1200" dirty="0"/>
              <a:t>RTC MOTE and Market Trial URL links to be used for MMSUI, OSUI and API submissions. Actual links will be communicated to QSEs by Feb 2025.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For notifications/responses to MPs from RTC Market Trials environment, MP will need to provide the listener URL to ERCOT</a:t>
            </a:r>
          </a:p>
        </p:txBody>
      </p:sp>
    </p:spTree>
    <p:extLst>
      <p:ext uri="{BB962C8B-B14F-4D97-AF65-F5344CB8AC3E}">
        <p14:creationId xmlns:p14="http://schemas.microsoft.com/office/powerpoint/2010/main" val="41880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D551-A04F-2165-E81D-E0D8C267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Market Submissions -</a:t>
            </a:r>
            <a:r>
              <a:rPr lang="en-US" sz="2000" dirty="0"/>
              <a:t> </a:t>
            </a:r>
            <a:r>
              <a:rPr lang="en-US" dirty="0"/>
              <a:t>Systems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EE897-1BAA-DD43-F7BE-777297054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22647"/>
            <a:ext cx="3006665" cy="82459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Currently (pre-RTC)</a:t>
            </a:r>
            <a:r>
              <a:rPr lang="en-US" dirty="0"/>
              <a:t>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3A2A5-7F17-7263-7E2B-1CDEC7071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E059CBF-1175-9A77-21F8-BB408DE54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316263"/>
              </p:ext>
            </p:extLst>
          </p:nvPr>
        </p:nvGraphicFramePr>
        <p:xfrm>
          <a:off x="300129" y="2047240"/>
          <a:ext cx="8234273" cy="241183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19842">
                  <a:extLst>
                    <a:ext uri="{9D8B030D-6E8A-4147-A177-3AD203B41FA5}">
                      <a16:colId xmlns:a16="http://schemas.microsoft.com/office/drawing/2014/main" val="2909460065"/>
                    </a:ext>
                  </a:extLst>
                </a:gridCol>
                <a:gridCol w="1431985">
                  <a:extLst>
                    <a:ext uri="{9D8B030D-6E8A-4147-A177-3AD203B41FA5}">
                      <a16:colId xmlns:a16="http://schemas.microsoft.com/office/drawing/2014/main" val="3294577722"/>
                    </a:ext>
                  </a:extLst>
                </a:gridCol>
                <a:gridCol w="2094202">
                  <a:extLst>
                    <a:ext uri="{9D8B030D-6E8A-4147-A177-3AD203B41FA5}">
                      <a16:colId xmlns:a16="http://schemas.microsoft.com/office/drawing/2014/main" val="1925719675"/>
                    </a:ext>
                  </a:extLst>
                </a:gridCol>
                <a:gridCol w="3388244">
                  <a:extLst>
                    <a:ext uri="{9D8B030D-6E8A-4147-A177-3AD203B41FA5}">
                      <a16:colId xmlns:a16="http://schemas.microsoft.com/office/drawing/2014/main" val="3089650510"/>
                    </a:ext>
                  </a:extLst>
                </a:gridCol>
              </a:tblGrid>
              <a:tr h="217278"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Digital Certificate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MMSUI/OSUI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API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479185"/>
                  </a:ext>
                </a:extLst>
              </a:tr>
              <a:tr h="448982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200" u="none" strike="noStrike" dirty="0">
                          <a:effectLst/>
                        </a:rPr>
                        <a:t>Current MOTE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Current MOTE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 dirty="0">
                          <a:effectLst/>
                        </a:rPr>
                        <a:t>MOTE MIS URL: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testmis.ercot.com/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mmsui</a:t>
                      </a:r>
                      <a:b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testmis.ercot.com/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osui</a:t>
                      </a:r>
                      <a:endParaRPr lang="en-US" sz="1200" u="sng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 dirty="0">
                          <a:effectLst/>
                        </a:rPr>
                        <a:t>MOTE MIS API URL: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testmisapi.ercot.com /2007-08/Nodal/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eEDS</a:t>
                      </a: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/EWS/</a:t>
                      </a:r>
                      <a:b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testmisapi.wan.ercot.com:9443/2007-08/Nodal/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eEDS</a:t>
                      </a: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/EWS/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196995"/>
                  </a:ext>
                </a:extLst>
              </a:tr>
              <a:tr h="651834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200" u="none" strike="noStrike" dirty="0">
                          <a:effectLst/>
                        </a:rPr>
                        <a:t>Current Prod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Current Production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 dirty="0">
                          <a:effectLst/>
                        </a:rPr>
                        <a:t>PROD MIS URL: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mis.ercot.com/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mmsui</a:t>
                      </a:r>
                      <a:b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mis.ercot.com/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osui</a:t>
                      </a:r>
                      <a:endParaRPr lang="en-US" sz="1200" u="sng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sng" strike="noStrike" dirty="0">
                          <a:effectLst/>
                        </a:rPr>
                        <a:t>PROD MIS API URL:</a:t>
                      </a:r>
                      <a:br>
                        <a:rPr lang="en-US" sz="1200" u="none" strike="noStrike" dirty="0">
                          <a:effectLst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misapi.ercot.com/2007-08/Nodal/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eEDS</a:t>
                      </a: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/EWS/</a:t>
                      </a:r>
                      <a:b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api.wan.ercot.com:8443/2007-08/Nodal/</a:t>
                      </a:r>
                      <a:r>
                        <a:rPr lang="en-US" sz="12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eEDS</a:t>
                      </a:r>
                      <a:r>
                        <a:rPr lang="en-US" sz="12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/EWS/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234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22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D551-A04F-2165-E81D-E0D8C267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RTC+B Market Submissions -</a:t>
            </a:r>
            <a:r>
              <a:rPr lang="en-US" sz="2000" dirty="0"/>
              <a:t> </a:t>
            </a:r>
            <a:r>
              <a:rPr lang="en-US" dirty="0"/>
              <a:t>Systems configurations</a:t>
            </a:r>
            <a:br>
              <a:rPr lang="en-US" dirty="0"/>
            </a:br>
            <a:r>
              <a:rPr lang="en-US" sz="2000" dirty="0"/>
              <a:t>(Updated with URLs)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3A2A5-7F17-7263-7E2B-1CDEC7071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B2D2FC-6B82-231F-FD22-37E96BBFA599}"/>
              </a:ext>
            </a:extLst>
          </p:cNvPr>
          <p:cNvSpPr txBox="1">
            <a:spLocks/>
          </p:cNvSpPr>
          <p:nvPr/>
        </p:nvSpPr>
        <p:spPr>
          <a:xfrm>
            <a:off x="-85060" y="764406"/>
            <a:ext cx="8534400" cy="854015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RTC+B Market Trials and Go-live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13A883-B02D-CB28-F0A7-64F42809F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143614"/>
              </p:ext>
            </p:extLst>
          </p:nvPr>
        </p:nvGraphicFramePr>
        <p:xfrm>
          <a:off x="182033" y="1477823"/>
          <a:ext cx="8657167" cy="39471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41785">
                  <a:extLst>
                    <a:ext uri="{9D8B030D-6E8A-4147-A177-3AD203B41FA5}">
                      <a16:colId xmlns:a16="http://schemas.microsoft.com/office/drawing/2014/main" val="1201586897"/>
                    </a:ext>
                  </a:extLst>
                </a:gridCol>
                <a:gridCol w="1003927">
                  <a:extLst>
                    <a:ext uri="{9D8B030D-6E8A-4147-A177-3AD203B41FA5}">
                      <a16:colId xmlns:a16="http://schemas.microsoft.com/office/drawing/2014/main" val="4091205400"/>
                    </a:ext>
                  </a:extLst>
                </a:gridCol>
                <a:gridCol w="3224470">
                  <a:extLst>
                    <a:ext uri="{9D8B030D-6E8A-4147-A177-3AD203B41FA5}">
                      <a16:colId xmlns:a16="http://schemas.microsoft.com/office/drawing/2014/main" val="2932045821"/>
                    </a:ext>
                  </a:extLst>
                </a:gridCol>
                <a:gridCol w="3086985">
                  <a:extLst>
                    <a:ext uri="{9D8B030D-6E8A-4147-A177-3AD203B41FA5}">
                      <a16:colId xmlns:a16="http://schemas.microsoft.com/office/drawing/2014/main" val="2830311425"/>
                    </a:ext>
                  </a:extLst>
                </a:gridCol>
              </a:tblGrid>
              <a:tr h="318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RTC Phase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Digital Certificate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MMSUI / OSUI URL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API / WAN URL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590528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Vendor/QSE Submissions Testing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MOTE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RTC MOTE MIS URLs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https://testmarkettrials.ercot.com/mmsui/mmsui/displayTradesLanding.action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https://testmarkettrials.ercot.com/osrui/osrui/Summary.action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RTC MOTE API/WAN URL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https://testmarkettrialsapi.ercot.com/NodalAPI/EWS/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https://testmarkettrialsapi.wan.ercot.com/NodalAPI/EWS/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878641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Open Loop and Closed Loop Testing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Production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RTC Market Trial URL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https://markettrials.ercot.com/mmsui/mmsui/displayTradesLanding.action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https://markettrials.ercot.com/osrui/osrui/Summary.action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RTC Market Trial API/WAN URL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https://markettrialsapi.ercot.com/NodalAPI/EWS/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https://markettrialsapi.wan.ercot.com/NodalAPI/EWS/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966834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From RTC Go-live onwards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Production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</a:rPr>
                        <a:t>Current Prod MIS URL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1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mis.ercot.com/</a:t>
                      </a:r>
                      <a:r>
                        <a:rPr lang="en-US" sz="11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mmsui</a:t>
                      </a:r>
                      <a:br>
                        <a:rPr lang="en-US" sz="11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mis.ercot.com/</a:t>
                      </a:r>
                      <a:r>
                        <a:rPr lang="en-US" sz="11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osui</a:t>
                      </a:r>
                      <a:endParaRPr lang="en-US" sz="1100" u="sng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New Production API/WAN URL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221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961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D551-A04F-2165-E81D-E0D8C267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RTC+B Market Submissions -</a:t>
            </a:r>
            <a:r>
              <a:rPr lang="en-US" sz="2000" dirty="0"/>
              <a:t> </a:t>
            </a:r>
            <a:r>
              <a:rPr lang="en-US" dirty="0"/>
              <a:t>Systems configurations</a:t>
            </a:r>
            <a:br>
              <a:rPr lang="en-US" dirty="0"/>
            </a:br>
            <a:r>
              <a:rPr lang="en-US" u="sng" dirty="0"/>
              <a:t>Public Key Update for WAN/API submissions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3208117-FCBF-86B6-E8F1-E9022CB75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46298"/>
            <a:ext cx="8534400" cy="5096525"/>
          </a:xfrm>
        </p:spPr>
        <p:txBody>
          <a:bodyPr/>
          <a:lstStyle/>
          <a:p>
            <a:r>
              <a:rPr lang="en-US" sz="1400" dirty="0"/>
              <a:t>For API/WAN submissions into Market Trials environments, need to download public keys and place into the keystore location in system being used for RTC+B submissions.</a:t>
            </a:r>
          </a:p>
          <a:p>
            <a:endParaRPr lang="en-US" sz="1400" dirty="0"/>
          </a:p>
          <a:p>
            <a:r>
              <a:rPr lang="en-US" sz="1400" dirty="0"/>
              <a:t>No change to digital user certificates – continue to use existing MOTE and Production Certificates</a:t>
            </a:r>
          </a:p>
          <a:p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Market Trail API Public key location: </a:t>
            </a:r>
            <a:r>
              <a:rPr lang="en-US" sz="16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https://www.ercot.com/services/mdt/webservices</a:t>
            </a:r>
            <a:endParaRPr lang="en-US" sz="1600" dirty="0">
              <a:effectLst/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3A2A5-7F17-7263-7E2B-1CDEC7071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B2D2FC-6B82-231F-FD22-37E96BBFA599}"/>
              </a:ext>
            </a:extLst>
          </p:cNvPr>
          <p:cNvSpPr txBox="1">
            <a:spLocks/>
          </p:cNvSpPr>
          <p:nvPr/>
        </p:nvSpPr>
        <p:spPr>
          <a:xfrm>
            <a:off x="380999" y="1254642"/>
            <a:ext cx="8358963" cy="4508205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972B08E5-B28E-06FF-17E2-551CB88CA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55" y="3300146"/>
            <a:ext cx="8358964" cy="2462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45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6CBF9-33D4-457C-7B6B-3B0E0C84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7362F-2C1C-51B9-C5CB-21FFBB63D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Review the RTC+B Market Trials System configurations details provided in the previous slides.</a:t>
            </a:r>
            <a:endParaRPr lang="en-US" sz="2000" dirty="0"/>
          </a:p>
          <a:p>
            <a:pPr lvl="1">
              <a:buFontTx/>
              <a:buChar char="-"/>
            </a:pPr>
            <a:endParaRPr lang="en-US" sz="2000" dirty="0"/>
          </a:p>
          <a:p>
            <a:r>
              <a:rPr lang="en-US" sz="2400" dirty="0"/>
              <a:t>Provide feedback to ERCOT on any concerns/questions at </a:t>
            </a:r>
            <a:r>
              <a:rPr lang="en-US" sz="2400" dirty="0">
                <a:solidFill>
                  <a:srgbClr val="00AEC7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Sreenivas.Badri@ercot.com</a:t>
            </a:r>
            <a:r>
              <a:rPr lang="en-US" sz="2400" dirty="0">
                <a:solidFill>
                  <a:srgbClr val="00AEC7"/>
                </a:solidFill>
              </a:rPr>
              <a:t> 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Questions?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14D95-AAB8-C83F-D9A9-903A9D7F2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3628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</TotalTime>
  <Words>878</Words>
  <Application>Microsoft Office PowerPoint</Application>
  <PresentationFormat>On-screen Show (4:3)</PresentationFormat>
  <Paragraphs>175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Wingdings</vt:lpstr>
      <vt:lpstr>Cover Slide</vt:lpstr>
      <vt:lpstr>Horizontal Theme</vt:lpstr>
      <vt:lpstr>PowerPoint Presentation</vt:lpstr>
      <vt:lpstr>RTC+B Market Trials – Submissions Testing</vt:lpstr>
      <vt:lpstr>PowerPoint Presentation</vt:lpstr>
      <vt:lpstr>RTC+B Market Submissions - Systems configurations</vt:lpstr>
      <vt:lpstr>RTC+B Market Submissions - Systems configurations (Updated with URLs)</vt:lpstr>
      <vt:lpstr>RTC+B Market Submissions - Systems configurations Public Key Update for WAN/API submissions</vt:lpstr>
      <vt:lpstr>Next Steps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8</cp:revision>
  <cp:lastPrinted>2017-10-10T21:31:05Z</cp:lastPrinted>
  <dcterms:created xsi:type="dcterms:W3CDTF">2016-01-21T15:20:31Z</dcterms:created>
  <dcterms:modified xsi:type="dcterms:W3CDTF">2025-01-28T22:55:12Z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