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notesMasterIdLst>
    <p:notesMasterId r:id="rId9"/>
  </p:notesMasterIdLst>
  <p:sldIdLst>
    <p:sldId id="256" r:id="rId5"/>
    <p:sldId id="285" r:id="rId6"/>
    <p:sldId id="289" r:id="rId7"/>
    <p:sldId id="28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7" autoAdjust="0"/>
    <p:restoredTop sz="87310" autoAdjust="0"/>
  </p:normalViewPr>
  <p:slideViewPr>
    <p:cSldViewPr snapToGrid="0">
      <p:cViewPr varScale="1">
        <p:scale>
          <a:sx n="70" d="100"/>
          <a:sy n="70" d="100"/>
        </p:scale>
        <p:origin x="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EFAFA-34C6-4193-8439-F5DD41942FAD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4CDBA-CD6A-4A0A-8B97-F97DD661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232280"/>
          </a:xfrm>
        </p:spPr>
        <p:txBody>
          <a:bodyPr>
            <a:normAutofit fontScale="90000"/>
          </a:bodyPr>
          <a:lstStyle/>
          <a:p>
            <a:r>
              <a:rPr lang="en-US" dirty="0"/>
              <a:t>Congestion Management Working Group -</a:t>
            </a:r>
            <a:br>
              <a:rPr lang="en-US" sz="7200" dirty="0"/>
            </a:br>
            <a:r>
              <a:rPr lang="en-US" sz="6700" dirty="0"/>
              <a:t>1/16/2025 Meeting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514874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/>
              <a:t>february</a:t>
            </a:r>
            <a:r>
              <a:rPr lang="en-US" dirty="0"/>
              <a:t> 5, 2025</a:t>
            </a:r>
          </a:p>
          <a:p>
            <a:endParaRPr lang="en-US" dirty="0"/>
          </a:p>
          <a:p>
            <a:r>
              <a:rPr lang="en-US" dirty="0"/>
              <a:t>Alexandra miller</a:t>
            </a:r>
          </a:p>
          <a:p>
            <a:r>
              <a:rPr lang="en-US" dirty="0" err="1"/>
              <a:t>Chenyan</a:t>
            </a:r>
            <a:r>
              <a:rPr lang="en-US" dirty="0"/>
              <a:t> </a:t>
            </a:r>
            <a:r>
              <a:rPr lang="en-US" dirty="0" err="1"/>
              <a:t>guo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CRR Long Term Auction Solution Time, Transaction Limits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400"/>
          </a:xfrm>
        </p:spPr>
        <p:txBody>
          <a:bodyPr>
            <a:normAutofit fontScale="925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Updated graph showing solution times across auctions showed recent slight uptick despite fewer transactions per account holder (using 3000 limit until NPRR 1261 is implemented)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Discussion of optimal ranges for transaction limits per account holder and growth of market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Market Redesign: removing multi-month product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Continuing to study impact of removing multi-month product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Pricing report to curb participation for price discovery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Staff continued working with vendor to explore pricing report concept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New TOU super peak obligation to avoid some option bidding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CMWG will have discussion in February on super peak TOU concept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Survey was suggested to gather comprehensive market feedback to inform changes in limits, products, and bid minimums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200" dirty="0"/>
          </a:p>
          <a:p>
            <a:pPr lvl="1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25307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CRR Calendar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40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Updated calendar was shared, as presented to WMS, adding dates through 2028.MAR.Monthly.Auction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Model build process begins 3 weeks prior to model posting date – added a 3</a:t>
            </a:r>
            <a:r>
              <a:rPr lang="en-US" sz="2200" baseline="30000" dirty="0"/>
              <a:t>rd</a:t>
            </a:r>
            <a:r>
              <a:rPr lang="en-US" sz="2200" dirty="0"/>
              <a:t> week at the beginning of 2023 due to changes to model build tools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Monthly and long-term auction every month of the year, usually sequential weeks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Monthly results post one week after bid window closes; long term results posted two weeks after bid window closes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Approved calendar will be posted by April 1, 2025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11168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B0FFC-3847-AAAF-1AE1-0F6B99E5B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818494" cy="1450757"/>
          </a:xfrm>
        </p:spPr>
        <p:txBody>
          <a:bodyPr>
            <a:normAutofit/>
          </a:bodyPr>
          <a:lstStyle/>
          <a:p>
            <a:r>
              <a:rPr lang="en-US" sz="4000" dirty="0"/>
              <a:t>Other Business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0E5C0-4DEE-635D-196B-E6B797FE1F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332997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Noted conflicts with CMWG meeting dates and CRR auction closing dates – CMWG leadership will review and adjust meeting dates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Solar TOU CRR product proposal to be discussed next month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NPRR 1214 comments expected to be fundamentally consistent with version reviewed by CMWG and to be returned to WMS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51316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27489</TotalTime>
  <Words>283</Words>
  <Application>Microsoft Office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Courier New</vt:lpstr>
      <vt:lpstr>Retrospect</vt:lpstr>
      <vt:lpstr>Congestion Management Working Group - 1/16/2025 Meeting Update</vt:lpstr>
      <vt:lpstr>CRR Long Term Auction Solution Time, Transaction Limits</vt:lpstr>
      <vt:lpstr>CRR Calendar</vt:lpstr>
      <vt:lpstr>Other Business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Alexandra Miller</cp:lastModifiedBy>
  <cp:revision>62</cp:revision>
  <dcterms:created xsi:type="dcterms:W3CDTF">2019-09-10T19:44:15Z</dcterms:created>
  <dcterms:modified xsi:type="dcterms:W3CDTF">2025-01-29T20:55:52Z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  <property fmtid="{D5CDD505-2E9C-101B-9397-08002B2CF9AE}" pid="3" name="MSIP_Label_dfe1a8d7-e404-4561-a6ce-09441972395c_Enabled">
    <vt:lpwstr>true</vt:lpwstr>
  </property>
  <property fmtid="{D5CDD505-2E9C-101B-9397-08002B2CF9AE}" pid="4" name="MSIP_Label_dfe1a8d7-e404-4561-a6ce-09441972395c_SetDate">
    <vt:lpwstr>2023-11-13T15:48:02Z</vt:lpwstr>
  </property>
  <property fmtid="{D5CDD505-2E9C-101B-9397-08002B2CF9AE}" pid="5" name="MSIP_Label_dfe1a8d7-e404-4561-a6ce-09441972395c_Method">
    <vt:lpwstr>Standard</vt:lpwstr>
  </property>
  <property fmtid="{D5CDD505-2E9C-101B-9397-08002B2CF9AE}" pid="6" name="MSIP_Label_dfe1a8d7-e404-4561-a6ce-09441972395c_Name">
    <vt:lpwstr>Company Confidential Information</vt:lpwstr>
  </property>
  <property fmtid="{D5CDD505-2E9C-101B-9397-08002B2CF9AE}" pid="7" name="MSIP_Label_dfe1a8d7-e404-4561-a6ce-09441972395c_SiteId">
    <vt:lpwstr>d8fb9c07-c19e-4e8c-a1cb-717cd3cf8ffe</vt:lpwstr>
  </property>
  <property fmtid="{D5CDD505-2E9C-101B-9397-08002B2CF9AE}" pid="8" name="MSIP_Label_dfe1a8d7-e404-4561-a6ce-09441972395c_ActionId">
    <vt:lpwstr>adbf3881-2480-45db-b801-1987df6fe63f</vt:lpwstr>
  </property>
  <property fmtid="{D5CDD505-2E9C-101B-9397-08002B2CF9AE}" pid="9" name="MSIP_Label_dfe1a8d7-e404-4561-a6ce-09441972395c_ContentBits">
    <vt:lpwstr>0</vt:lpwstr>
  </property>
  <property fmtid="{D5CDD505-2E9C-101B-9397-08002B2CF9AE}" pid="10" name="MSIP_Label_00b5fe95-8f20-4bf1-a4bc-7cba4c4dcd39_Enabled">
    <vt:lpwstr>true</vt:lpwstr>
  </property>
  <property fmtid="{D5CDD505-2E9C-101B-9397-08002B2CF9AE}" pid="11" name="MSIP_Label_00b5fe95-8f20-4bf1-a4bc-7cba4c4dcd39_SetDate">
    <vt:lpwstr>2024-02-29T18:06:38Z</vt:lpwstr>
  </property>
  <property fmtid="{D5CDD505-2E9C-101B-9397-08002B2CF9AE}" pid="12" name="MSIP_Label_00b5fe95-8f20-4bf1-a4bc-7cba4c4dcd39_Method">
    <vt:lpwstr>Standard</vt:lpwstr>
  </property>
  <property fmtid="{D5CDD505-2E9C-101B-9397-08002B2CF9AE}" pid="13" name="MSIP_Label_00b5fe95-8f20-4bf1-a4bc-7cba4c4dcd39_Name">
    <vt:lpwstr>Internal access</vt:lpwstr>
  </property>
  <property fmtid="{D5CDD505-2E9C-101B-9397-08002B2CF9AE}" pid="14" name="MSIP_Label_00b5fe95-8f20-4bf1-a4bc-7cba4c4dcd39_SiteId">
    <vt:lpwstr>34c5e68e-b374-47fe-91da-0e3d638792fb</vt:lpwstr>
  </property>
  <property fmtid="{D5CDD505-2E9C-101B-9397-08002B2CF9AE}" pid="15" name="MSIP_Label_00b5fe95-8f20-4bf1-a4bc-7cba4c4dcd39_ActionId">
    <vt:lpwstr>a8cc2449-53cf-4d23-a1e2-531234fd10b6</vt:lpwstr>
  </property>
  <property fmtid="{D5CDD505-2E9C-101B-9397-08002B2CF9AE}" pid="16" name="MSIP_Label_00b5fe95-8f20-4bf1-a4bc-7cba4c4dcd39_ContentBits">
    <vt:lpwstr>0</vt:lpwstr>
  </property>
</Properties>
</file>