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0"/>
  </p:notesMasterIdLst>
  <p:sldIdLst>
    <p:sldId id="256" r:id="rId2"/>
    <p:sldId id="281" r:id="rId3"/>
    <p:sldId id="280" r:id="rId4"/>
    <p:sldId id="278" r:id="rId5"/>
    <p:sldId id="282" r:id="rId6"/>
    <p:sldId id="283" r:id="rId7"/>
    <p:sldId id="275" r:id="rId8"/>
    <p:sldId id="262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60" d="100"/>
          <a:sy n="160" d="100"/>
        </p:scale>
        <p:origin x="270" y="1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8A13450-4CF3-4745-9550-7541FFD94A2B}" type="datetimeFigureOut">
              <a:rPr lang="en-US" smtClean="0"/>
              <a:t>1/30/2025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332BAD7-6ACB-44F4-B36D-40EA5E0A975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44517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7/08/2021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E3C8A-25C0-43C8-8B90-29268A384E9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42025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7/08/2021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E3C8A-25C0-43C8-8B90-29268A384E9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69307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7/08/2021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E3C8A-25C0-43C8-8B90-29268A384E9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37789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7/08/2021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E3C8A-25C0-43C8-8B90-29268A384E9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45807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7/08/2021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E3C8A-25C0-43C8-8B90-29268A384E9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77244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7/08/2021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E3C8A-25C0-43C8-8B90-29268A384E9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12911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7/08/2021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E3C8A-25C0-43C8-8B90-29268A384E9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46978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7/08/2021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E3C8A-25C0-43C8-8B90-29268A384E9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05172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7/08/2021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E3C8A-25C0-43C8-8B90-29268A384E9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19612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7/08/2021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E3C8A-25C0-43C8-8B90-29268A384E9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56934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7/08/2021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E3C8A-25C0-43C8-8B90-29268A384E9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67313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7/08/2021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8E3C8A-25C0-43C8-8B90-29268A384E9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52014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742426"/>
            <a:ext cx="9144000" cy="2034229"/>
          </a:xfrm>
        </p:spPr>
        <p:txBody>
          <a:bodyPr/>
          <a:lstStyle/>
          <a:p>
            <a:r>
              <a:rPr lang="en-US" b="1" dirty="0"/>
              <a:t>Planning Working Group Report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2938743"/>
            <a:ext cx="9144000" cy="2894202"/>
          </a:xfrm>
        </p:spPr>
        <p:txBody>
          <a:bodyPr>
            <a:noAutofit/>
          </a:bodyPr>
          <a:lstStyle/>
          <a:p>
            <a:r>
              <a:rPr lang="en-US" sz="3200" dirty="0"/>
              <a:t>to</a:t>
            </a:r>
          </a:p>
          <a:p>
            <a:pPr>
              <a:spcAft>
                <a:spcPts val="1000"/>
              </a:spcAft>
            </a:pPr>
            <a:r>
              <a:rPr lang="en-US" sz="3200" dirty="0"/>
              <a:t>The Reliability and Operations Subcommittee</a:t>
            </a:r>
          </a:p>
          <a:p>
            <a:r>
              <a:rPr lang="en-US" sz="3200" dirty="0"/>
              <a:t>Dylan Preas, PLWG Chair</a:t>
            </a:r>
          </a:p>
          <a:p>
            <a:r>
              <a:rPr lang="en-US" sz="3200" dirty="0"/>
              <a:t>Mina Turner, PLWG Vice-Chair</a:t>
            </a:r>
          </a:p>
          <a:p>
            <a:r>
              <a:rPr lang="en-US" sz="2000" dirty="0"/>
              <a:t> </a:t>
            </a:r>
            <a:br>
              <a:rPr lang="en-US" sz="3200" dirty="0"/>
            </a:br>
            <a:r>
              <a:rPr lang="en-US" sz="3200" dirty="0"/>
              <a:t>February 6, 2025</a:t>
            </a:r>
          </a:p>
        </p:txBody>
      </p:sp>
    </p:spTree>
    <p:extLst>
      <p:ext uri="{BB962C8B-B14F-4D97-AF65-F5344CB8AC3E}">
        <p14:creationId xmlns:p14="http://schemas.microsoft.com/office/powerpoint/2010/main" val="13192443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3BBCB48-4D1D-72BA-CE8F-FB905AFDAE7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E820F2F-C187-2751-3415-55007F11F34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2428" y="1915863"/>
            <a:ext cx="10980914" cy="4610208"/>
          </a:xfrm>
        </p:spPr>
        <p:txBody>
          <a:bodyPr>
            <a:noAutofit/>
          </a:bodyPr>
          <a:lstStyle/>
          <a:p>
            <a:pPr marL="0" indent="0">
              <a:spcBef>
                <a:spcPts val="2400"/>
              </a:spcBef>
              <a:spcAft>
                <a:spcPts val="1200"/>
              </a:spcAft>
              <a:buNone/>
            </a:pPr>
            <a:r>
              <a:rPr lang="en-US" b="1" dirty="0">
                <a:latin typeface="Calibri" panose="020F0502020204030204" pitchFamily="34" charset="0"/>
                <a:cs typeface="Times New Roman" panose="02020603050405020304" pitchFamily="18" charset="0"/>
              </a:rPr>
              <a:t>PGRR115 (related to NPRR1234) </a:t>
            </a:r>
            <a:r>
              <a:rPr lang="en-US" dirty="0">
                <a:latin typeface="Calibri" panose="020F0502020204030204" pitchFamily="34" charset="0"/>
                <a:cs typeface="Times New Roman" panose="02020603050405020304" pitchFamily="18" charset="0"/>
              </a:rPr>
              <a:t>– Interconnection Requirements for Large Loads and Modeling Standards for Loads 25 MW or Greater </a:t>
            </a:r>
          </a:p>
          <a:p>
            <a:pPr marL="640080" marR="0" lvl="1" indent="-342900">
              <a:lnSpc>
                <a:spcPct val="115000"/>
              </a:lnSpc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PLWG reviewed recent comments from ERCOT Steel Mills (dated 12/19/24) and ERCOT (dated 01/24/25).</a:t>
            </a:r>
          </a:p>
          <a:p>
            <a:pPr marL="640080" marR="0" lvl="1" indent="-342900">
              <a:lnSpc>
                <a:spcPct val="115000"/>
              </a:lnSpc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Starting with ERCOT Jan 24 comments, PLWG provided desktop edits and submitted </a:t>
            </a:r>
            <a:r>
              <a:rPr lang="en-US" i="1" dirty="0">
                <a:latin typeface="Calibri" panose="020F0502020204030204" pitchFamily="34" charset="0"/>
                <a:cs typeface="Calibri" panose="020F0502020204030204" pitchFamily="34" charset="0"/>
              </a:rPr>
              <a:t>115PGRR-19 PLWG Comments 013025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 with a majority consensus.</a:t>
            </a:r>
          </a:p>
          <a:p>
            <a:pPr marL="640080" lvl="1" indent="-342900">
              <a:lnSpc>
                <a:spcPct val="115000"/>
              </a:lnSpc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ERCOT Steel Mills offered language not accepted by the majority and submitted </a:t>
            </a:r>
            <a:r>
              <a:rPr lang="en-US" i="1" dirty="0">
                <a:latin typeface="Calibri" panose="020F0502020204030204" pitchFamily="34" charset="0"/>
                <a:cs typeface="Calibri" panose="020F0502020204030204" pitchFamily="34" charset="0"/>
              </a:rPr>
              <a:t>115PGRR-18 ERCOT Steel Mills Comments 012925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pPr marL="640080" lvl="1" indent="-342900">
              <a:lnSpc>
                <a:spcPct val="115000"/>
              </a:lnSpc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</a:rPr>
              <a:t>Action: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  PLWG completed its work on PGRR115 and recommends that ROS consider approving this revision request.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F65B0F7-3210-42B9-5FE3-3CA7440AC2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89313" y="331929"/>
            <a:ext cx="5837903" cy="1325563"/>
          </a:xfrm>
        </p:spPr>
        <p:txBody>
          <a:bodyPr>
            <a:noAutofit/>
          </a:bodyPr>
          <a:lstStyle/>
          <a:p>
            <a:pPr algn="ctr"/>
            <a:r>
              <a:rPr lang="en-US" sz="4800" b="1" dirty="0"/>
              <a:t>PLWG Update</a:t>
            </a:r>
            <a:br>
              <a:rPr lang="en-US" sz="4800" b="1" dirty="0"/>
            </a:br>
            <a:r>
              <a:rPr lang="en-US" sz="4800" b="1" dirty="0"/>
              <a:t>Jan 29 Meeting</a:t>
            </a:r>
          </a:p>
        </p:txBody>
      </p:sp>
    </p:spTree>
    <p:extLst>
      <p:ext uri="{BB962C8B-B14F-4D97-AF65-F5344CB8AC3E}">
        <p14:creationId xmlns:p14="http://schemas.microsoft.com/office/powerpoint/2010/main" val="40740349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2379" y="2051126"/>
            <a:ext cx="11215539" cy="3818251"/>
          </a:xfrm>
        </p:spPr>
        <p:txBody>
          <a:bodyPr>
            <a:noAutofit/>
          </a:bodyPr>
          <a:lstStyle/>
          <a:p>
            <a:pPr marL="0" indent="0">
              <a:spcBef>
                <a:spcPts val="2400"/>
              </a:spcBef>
              <a:spcAft>
                <a:spcPts val="1200"/>
              </a:spcAft>
              <a:buNone/>
            </a:pPr>
            <a:r>
              <a:rPr lang="en-US" b="1" dirty="0">
                <a:latin typeface="Calibri" panose="020F0502020204030204" pitchFamily="34" charset="0"/>
                <a:cs typeface="Times New Roman" panose="02020603050405020304" pitchFamily="18" charset="0"/>
              </a:rPr>
              <a:t>PGRR119 </a:t>
            </a:r>
            <a:r>
              <a:rPr lang="en-US" dirty="0">
                <a:latin typeface="Calibri" panose="020F0502020204030204" pitchFamily="34" charset="0"/>
                <a:cs typeface="Times New Roman" panose="02020603050405020304" pitchFamily="18" charset="0"/>
              </a:rPr>
              <a:t>– Stability Constraint Modeling Assumptions in the Regional Transmission Plan</a:t>
            </a:r>
          </a:p>
          <a:p>
            <a:pPr marL="640080" lvl="1" indent="-342900">
              <a:lnSpc>
                <a:spcPct val="115000"/>
              </a:lnSpc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PLWG reviewed recent comments for Joint Commenters:</a:t>
            </a:r>
          </a:p>
          <a:p>
            <a:pPr marL="1097280" lvl="2" indent="-342900">
              <a:lnSpc>
                <a:spcPct val="115000"/>
              </a:lnSpc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119PGRR-07 Joint Commenters (EDF Renewables/Invenergy/Pattern Energy) Comments 012225</a:t>
            </a:r>
          </a:p>
          <a:p>
            <a:pPr marL="640080" lvl="1" indent="-342900">
              <a:lnSpc>
                <a:spcPct val="115000"/>
              </a:lnSpc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Based on the discussion, PLWG reached consensus on 119PGRR-07.</a:t>
            </a:r>
          </a:p>
          <a:p>
            <a:pPr marL="640080" lvl="1" indent="-342900">
              <a:lnSpc>
                <a:spcPct val="115000"/>
              </a:lnSpc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</a:rPr>
              <a:t>Action: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 PLWG completed its work on PGRR119 and recommends that ROS consider approving this revision request.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617EF68-C3A7-4448-3089-1283DFE6D3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89313" y="331929"/>
            <a:ext cx="5837903" cy="1325563"/>
          </a:xfrm>
        </p:spPr>
        <p:txBody>
          <a:bodyPr>
            <a:noAutofit/>
          </a:bodyPr>
          <a:lstStyle/>
          <a:p>
            <a:pPr algn="ctr"/>
            <a:r>
              <a:rPr lang="en-US" sz="4800" b="1" dirty="0"/>
              <a:t>PLWG Update</a:t>
            </a:r>
            <a:br>
              <a:rPr lang="en-US" sz="4800" b="1" dirty="0"/>
            </a:br>
            <a:r>
              <a:rPr lang="en-US" sz="4800" b="1" dirty="0"/>
              <a:t>Jan 29 Meeting</a:t>
            </a:r>
          </a:p>
        </p:txBody>
      </p:sp>
    </p:spTree>
    <p:extLst>
      <p:ext uri="{BB962C8B-B14F-4D97-AF65-F5344CB8AC3E}">
        <p14:creationId xmlns:p14="http://schemas.microsoft.com/office/powerpoint/2010/main" val="35594093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4876" y="2015267"/>
            <a:ext cx="11246776" cy="3818251"/>
          </a:xfrm>
        </p:spPr>
        <p:txBody>
          <a:bodyPr>
            <a:noAutofit/>
          </a:bodyPr>
          <a:lstStyle/>
          <a:p>
            <a:pPr marL="0" indent="0">
              <a:spcBef>
                <a:spcPts val="2400"/>
              </a:spcBef>
              <a:spcAft>
                <a:spcPts val="1200"/>
              </a:spcAft>
              <a:buNone/>
            </a:pPr>
            <a:r>
              <a:rPr lang="en-US" b="1" dirty="0">
                <a:latin typeface="Calibri" panose="020F0502020204030204" pitchFamily="34" charset="0"/>
                <a:cs typeface="Times New Roman" panose="02020603050405020304" pitchFamily="18" charset="0"/>
              </a:rPr>
              <a:t>PGRR120 </a:t>
            </a:r>
            <a:r>
              <a:rPr lang="en-US" dirty="0">
                <a:latin typeface="Calibri" panose="020F0502020204030204" pitchFamily="34" charset="0"/>
                <a:cs typeface="Times New Roman" panose="02020603050405020304" pitchFamily="18" charset="0"/>
              </a:rPr>
              <a:t>– SSO Prevention for Generator Interconnection</a:t>
            </a:r>
          </a:p>
          <a:p>
            <a:pPr marL="640080" lvl="1" indent="-342900">
              <a:lnSpc>
                <a:spcPct val="115000"/>
              </a:lnSpc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PLWG reviewed ERCOT draft comments and AEP comments (dated 01/28/25).</a:t>
            </a:r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640080" lvl="1" indent="-342900">
              <a:lnSpc>
                <a:spcPct val="115000"/>
              </a:lnSpc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Discussion included ERCOT edits to ensure that language is explicitly applicable to Transmission Generation Resources; as well as AEP proposed language which would permit new generation resources to interconnect on a series-compensated circuit if the system is reinforced such that an N-1 contingency event will no longer cause the generation resource to become radial to a series capacitor.</a:t>
            </a:r>
          </a:p>
          <a:p>
            <a:pPr marL="640080" lvl="1" indent="-342900">
              <a:lnSpc>
                <a:spcPct val="115000"/>
              </a:lnSpc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</a:rPr>
              <a:t>Action:  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PLWG tabled PGRR120 pending further discussion at its February meeting.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617EF68-C3A7-4448-3089-1283DFE6D3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89313" y="331929"/>
            <a:ext cx="5837903" cy="1325563"/>
          </a:xfrm>
        </p:spPr>
        <p:txBody>
          <a:bodyPr>
            <a:noAutofit/>
          </a:bodyPr>
          <a:lstStyle/>
          <a:p>
            <a:pPr algn="ctr"/>
            <a:r>
              <a:rPr lang="en-US" sz="4800" b="1" dirty="0"/>
              <a:t>PLWG Update</a:t>
            </a:r>
            <a:br>
              <a:rPr lang="en-US" sz="4800" b="1" dirty="0"/>
            </a:br>
            <a:r>
              <a:rPr lang="en-US" sz="4800" b="1" dirty="0"/>
              <a:t>Jan 29 Meeting</a:t>
            </a:r>
          </a:p>
        </p:txBody>
      </p:sp>
    </p:spTree>
    <p:extLst>
      <p:ext uri="{BB962C8B-B14F-4D97-AF65-F5344CB8AC3E}">
        <p14:creationId xmlns:p14="http://schemas.microsoft.com/office/powerpoint/2010/main" val="38939543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78C3787-2846-FC46-CF39-CD27CDDA415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E68B5F4-9786-C32E-CD49-AD08E1EC735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1484" y="1949526"/>
            <a:ext cx="11246776" cy="3818251"/>
          </a:xfrm>
        </p:spPr>
        <p:txBody>
          <a:bodyPr>
            <a:noAutofit/>
          </a:bodyPr>
          <a:lstStyle/>
          <a:p>
            <a:pPr marL="0" indent="0">
              <a:spcBef>
                <a:spcPts val="2400"/>
              </a:spcBef>
              <a:spcAft>
                <a:spcPts val="1200"/>
              </a:spcAft>
              <a:buNone/>
            </a:pPr>
            <a:r>
              <a:rPr lang="en-US" b="1" dirty="0">
                <a:latin typeface="Calibri" panose="020F0502020204030204" pitchFamily="34" charset="0"/>
                <a:cs typeface="Times New Roman" panose="02020603050405020304" pitchFamily="18" charset="0"/>
              </a:rPr>
              <a:t>PGRR122 </a:t>
            </a:r>
            <a:r>
              <a:rPr lang="en-US" dirty="0">
                <a:latin typeface="Calibri" panose="020F0502020204030204" pitchFamily="34" charset="0"/>
                <a:cs typeface="Times New Roman" panose="02020603050405020304" pitchFamily="18" charset="0"/>
              </a:rPr>
              <a:t>– Reliability Performance Criteria for Loss of Load</a:t>
            </a:r>
          </a:p>
          <a:p>
            <a:pPr marL="640080" lvl="1" indent="-342900">
              <a:lnSpc>
                <a:spcPct val="115000"/>
              </a:lnSpc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PLWG reviewed AEP comments (dated 01/27/25).</a:t>
            </a:r>
          </a:p>
          <a:p>
            <a:pPr marL="640080" lvl="1" indent="-342900">
              <a:lnSpc>
                <a:spcPct val="115000"/>
              </a:lnSpc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Discussion included the addition of the term “non-consequential Load loss” and concerns that the term does not include the loss of voltage-sensitive load.  Maintenance outage events, versus two non-related (N-1) events, where load loss is 1,000 MW or more, was also discussed. </a:t>
            </a:r>
          </a:p>
          <a:p>
            <a:pPr marL="640080" lvl="1" indent="-342900">
              <a:lnSpc>
                <a:spcPct val="115000"/>
              </a:lnSpc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</a:rPr>
              <a:t>Action: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  PLWG tabled PGRR122 pending further discussion at its February meeting.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A4D78D0-75E9-839A-DAE6-065B3BEF88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89313" y="331929"/>
            <a:ext cx="5837903" cy="1325563"/>
          </a:xfrm>
        </p:spPr>
        <p:txBody>
          <a:bodyPr>
            <a:noAutofit/>
          </a:bodyPr>
          <a:lstStyle/>
          <a:p>
            <a:pPr algn="ctr"/>
            <a:r>
              <a:rPr lang="en-US" sz="4800" b="1" dirty="0"/>
              <a:t>PLWG Update</a:t>
            </a:r>
            <a:br>
              <a:rPr lang="en-US" sz="4800" b="1" dirty="0"/>
            </a:br>
            <a:r>
              <a:rPr lang="en-US" sz="4800" b="1" dirty="0"/>
              <a:t>Jan 29 Meeting</a:t>
            </a:r>
          </a:p>
        </p:txBody>
      </p:sp>
    </p:spTree>
    <p:extLst>
      <p:ext uri="{BB962C8B-B14F-4D97-AF65-F5344CB8AC3E}">
        <p14:creationId xmlns:p14="http://schemas.microsoft.com/office/powerpoint/2010/main" val="33351426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5BC8C66-B934-DCEA-53E2-096A68EBABB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503C8A8-27CB-3CE7-879B-2C8F0DAF5B9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1484" y="1949526"/>
            <a:ext cx="10774634" cy="3818251"/>
          </a:xfrm>
        </p:spPr>
        <p:txBody>
          <a:bodyPr>
            <a:noAutofit/>
          </a:bodyPr>
          <a:lstStyle/>
          <a:p>
            <a:pPr marL="0" indent="0">
              <a:spcBef>
                <a:spcPts val="2400"/>
              </a:spcBef>
              <a:spcAft>
                <a:spcPts val="1200"/>
              </a:spcAft>
              <a:buNone/>
            </a:pPr>
            <a:r>
              <a:rPr lang="en-US" b="1" dirty="0">
                <a:latin typeface="Calibri" panose="020F0502020204030204" pitchFamily="34" charset="0"/>
                <a:cs typeface="Times New Roman" panose="02020603050405020304" pitchFamily="18" charset="0"/>
              </a:rPr>
              <a:t>Congestion Cost Savings Test White Paper</a:t>
            </a:r>
            <a:endParaRPr lang="en-US" dirty="0"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marL="640080" lvl="1" indent="-342900">
              <a:lnSpc>
                <a:spcPct val="115000"/>
              </a:lnSpc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ERCOT Planning presented that the inflation rate in the </a:t>
            </a:r>
            <a:r>
              <a:rPr lang="en-US" sz="2400" i="1" dirty="0">
                <a:latin typeface="Calibri" panose="020F0502020204030204" pitchFamily="34" charset="0"/>
                <a:cs typeface="Calibri" panose="020F0502020204030204" pitchFamily="34" charset="0"/>
              </a:rPr>
              <a:t>Congestion Cost Savings Test Evaluation Guideline </a:t>
            </a: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will change from 2 percent to 2.2 percent.</a:t>
            </a:r>
          </a:p>
          <a:p>
            <a:pPr marL="640080" lvl="1" indent="-342900">
              <a:lnSpc>
                <a:spcPct val="115000"/>
              </a:lnSpc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ERCOT plans to post the final document to the ERCOT Planning website soon; the new inflation rate is the only change from the draft whitepaper.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BD69091-5E6C-0C91-5720-3E931900DA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89313" y="331929"/>
            <a:ext cx="5837903" cy="1325563"/>
          </a:xfrm>
        </p:spPr>
        <p:txBody>
          <a:bodyPr>
            <a:noAutofit/>
          </a:bodyPr>
          <a:lstStyle/>
          <a:p>
            <a:pPr algn="ctr"/>
            <a:r>
              <a:rPr lang="en-US" sz="4800" b="1" dirty="0"/>
              <a:t>PLWG Update</a:t>
            </a:r>
            <a:br>
              <a:rPr lang="en-US" sz="4800" b="1" dirty="0"/>
            </a:br>
            <a:r>
              <a:rPr lang="en-US" sz="4800" b="1" dirty="0"/>
              <a:t>Jan 29 Meeting</a:t>
            </a:r>
          </a:p>
        </p:txBody>
      </p:sp>
    </p:spTree>
    <p:extLst>
      <p:ext uri="{BB962C8B-B14F-4D97-AF65-F5344CB8AC3E}">
        <p14:creationId xmlns:p14="http://schemas.microsoft.com/office/powerpoint/2010/main" val="343576060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C060DEF-FB1F-AEF0-FA8E-C994F7F4747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55BF2AA-27A0-9908-976D-195C0AC949A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5223" y="2880813"/>
            <a:ext cx="10986082" cy="3818251"/>
          </a:xfrm>
        </p:spPr>
        <p:txBody>
          <a:bodyPr>
            <a:normAutofit/>
          </a:bodyPr>
          <a:lstStyle/>
          <a:p>
            <a:pPr marL="0" indent="0">
              <a:spcAft>
                <a:spcPts val="600"/>
              </a:spcAft>
              <a:buNone/>
            </a:pPr>
            <a:r>
              <a:rPr lang="en-US" sz="3200" b="1" dirty="0">
                <a:latin typeface="Calibri" panose="020F0502020204030204" pitchFamily="34" charset="0"/>
                <a:cs typeface="Calibri" panose="020F0502020204030204" pitchFamily="34" charset="0"/>
              </a:rPr>
              <a:t>Review use of “Load” in the Planning Guide, revise as needed</a:t>
            </a:r>
            <a:r>
              <a:rPr lang="en-US" sz="2800" b="1" dirty="0"/>
              <a:t>.</a:t>
            </a:r>
          </a:p>
          <a:p>
            <a:pPr lvl="1">
              <a:spcAft>
                <a:spcPts val="600"/>
              </a:spcAft>
            </a:pPr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Align the use of the terms “load” and “Load” in the Planning Guide with the defined term in Protocol Section 2.</a:t>
            </a:r>
          </a:p>
          <a:p>
            <a:pPr lvl="1">
              <a:spcAft>
                <a:spcPts val="600"/>
              </a:spcAft>
            </a:pPr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PLWG reviewed Planning Guide Section 4 for occurrences of “load” or “Load” and made edits to align with the defined term in Protocol Section 2.</a:t>
            </a:r>
          </a:p>
          <a:p>
            <a:pPr lvl="1">
              <a:spcAft>
                <a:spcPts val="600"/>
              </a:spcAft>
            </a:pPr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Edits will be posted to the PLWG events page and PLWG will continue its review in future PLWG meetings.</a:t>
            </a:r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070BCDA-440D-9BD7-785E-332EE9646B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89313" y="331929"/>
            <a:ext cx="5837903" cy="1325563"/>
          </a:xfrm>
        </p:spPr>
        <p:txBody>
          <a:bodyPr>
            <a:noAutofit/>
          </a:bodyPr>
          <a:lstStyle/>
          <a:p>
            <a:pPr algn="ctr"/>
            <a:r>
              <a:rPr lang="en-US" sz="4800" b="1" dirty="0"/>
              <a:t>PLWG Update</a:t>
            </a:r>
            <a:br>
              <a:rPr lang="en-US" sz="4800" b="1" dirty="0"/>
            </a:br>
            <a:r>
              <a:rPr lang="en-US" sz="4800" b="1" dirty="0"/>
              <a:t>Jan 29 Meeting</a:t>
            </a: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BBCF7938-347F-53F0-F896-21874FDC2EA1}"/>
              </a:ext>
            </a:extLst>
          </p:cNvPr>
          <p:cNvSpPr txBox="1">
            <a:spLocks/>
          </p:cNvSpPr>
          <p:nvPr/>
        </p:nvSpPr>
        <p:spPr>
          <a:xfrm>
            <a:off x="588776" y="2012565"/>
            <a:ext cx="5819714" cy="84880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b="1" dirty="0">
                <a:latin typeface="+mn-lt"/>
              </a:rPr>
              <a:t>Open Action Item(s)</a:t>
            </a:r>
          </a:p>
        </p:txBody>
      </p:sp>
    </p:spTree>
    <p:extLst>
      <p:ext uri="{BB962C8B-B14F-4D97-AF65-F5344CB8AC3E}">
        <p14:creationId xmlns:p14="http://schemas.microsoft.com/office/powerpoint/2010/main" val="347311572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7200" b="1" dirty="0"/>
              <a:t>Questions?</a:t>
            </a:r>
          </a:p>
        </p:txBody>
      </p:sp>
    </p:spTree>
    <p:extLst>
      <p:ext uri="{BB962C8B-B14F-4D97-AF65-F5344CB8AC3E}">
        <p14:creationId xmlns:p14="http://schemas.microsoft.com/office/powerpoint/2010/main" val="331757056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9828</TotalTime>
  <Words>551</Words>
  <Application>Microsoft Office PowerPoint</Application>
  <PresentationFormat>Widescreen</PresentationFormat>
  <Paragraphs>39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Arial</vt:lpstr>
      <vt:lpstr>Calibri</vt:lpstr>
      <vt:lpstr>Calibri Light</vt:lpstr>
      <vt:lpstr>Symbol</vt:lpstr>
      <vt:lpstr>Office Theme</vt:lpstr>
      <vt:lpstr>Planning Working Group Report</vt:lpstr>
      <vt:lpstr>PLWG Update Jan 29 Meeting</vt:lpstr>
      <vt:lpstr>PLWG Update Jan 29 Meeting</vt:lpstr>
      <vt:lpstr>PLWG Update Jan 29 Meeting</vt:lpstr>
      <vt:lpstr>PLWG Update Jan 29 Meeting</vt:lpstr>
      <vt:lpstr>PLWG Update Jan 29 Meeting</vt:lpstr>
      <vt:lpstr>PLWG Update Jan 29 Meeting</vt:lpstr>
      <vt:lpstr>Questions?</vt:lpstr>
    </vt:vector>
  </TitlesOfParts>
  <Company>Pedernales Electric Cooperative, Inc.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Planning Working Group Update</dc:title>
  <dc:creator>Dewitt, Charles</dc:creator>
  <cp:lastModifiedBy>Dylan Preas</cp:lastModifiedBy>
  <cp:revision>285</cp:revision>
  <dcterms:created xsi:type="dcterms:W3CDTF">2021-03-22T15:18:30Z</dcterms:created>
  <dcterms:modified xsi:type="dcterms:W3CDTF">2025-01-31T00:31:57Z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81ce7164-e805-4ab4-ac95-a582ab107225_Enabled">
    <vt:lpwstr>true</vt:lpwstr>
  </property>
  <property fmtid="{D5CDD505-2E9C-101B-9397-08002B2CF9AE}" pid="3" name="MSIP_Label_81ce7164-e805-4ab4-ac95-a582ab107225_SetDate">
    <vt:lpwstr>2023-02-22T17:19:51Z</vt:lpwstr>
  </property>
  <property fmtid="{D5CDD505-2E9C-101B-9397-08002B2CF9AE}" pid="4" name="MSIP_Label_81ce7164-e805-4ab4-ac95-a582ab107225_Method">
    <vt:lpwstr>Privileged</vt:lpwstr>
  </property>
  <property fmtid="{D5CDD505-2E9C-101B-9397-08002B2CF9AE}" pid="5" name="MSIP_Label_81ce7164-e805-4ab4-ac95-a582ab107225_Name">
    <vt:lpwstr>Public</vt:lpwstr>
  </property>
  <property fmtid="{D5CDD505-2E9C-101B-9397-08002B2CF9AE}" pid="6" name="MSIP_Label_81ce7164-e805-4ab4-ac95-a582ab107225_SiteId">
    <vt:lpwstr>34c5e68e-b374-47fe-91da-0e3d638792fb</vt:lpwstr>
  </property>
  <property fmtid="{D5CDD505-2E9C-101B-9397-08002B2CF9AE}" pid="7" name="MSIP_Label_81ce7164-e805-4ab4-ac95-a582ab107225_ActionId">
    <vt:lpwstr>2faea785-853e-46b5-8b20-5e49bf39d443</vt:lpwstr>
  </property>
  <property fmtid="{D5CDD505-2E9C-101B-9397-08002B2CF9AE}" pid="8" name="MSIP_Label_81ce7164-e805-4ab4-ac95-a582ab107225_ContentBits">
    <vt:lpwstr>0</vt:lpwstr>
  </property>
</Properties>
</file>