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3"/>
  </p:notesMasterIdLst>
  <p:handoutMasterIdLst>
    <p:handoutMasterId r:id="rId14"/>
  </p:handoutMasterIdLst>
  <p:sldIdLst>
    <p:sldId id="260" r:id="rId7"/>
    <p:sldId id="257" r:id="rId8"/>
    <p:sldId id="265" r:id="rId9"/>
    <p:sldId id="268" r:id="rId10"/>
    <p:sldId id="266" r:id="rId11"/>
    <p:sldId id="267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45" autoAdjust="0"/>
    <p:restoredTop sz="90129" autoAdjust="0"/>
  </p:normalViewPr>
  <p:slideViewPr>
    <p:cSldViewPr showGuides="1">
      <p:cViewPr varScale="1">
        <p:scale>
          <a:sx n="100" d="100"/>
          <a:sy n="100" d="100"/>
        </p:scale>
        <p:origin x="2196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dirty="0"/>
              <a:t>Historical Performance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QueryDetail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Sheet1!$A$17:$A$28</c:f>
              <c:strCache>
                <c:ptCount val="12"/>
                <c:pt idx="0">
                  <c:v>2024/02</c:v>
                </c:pt>
                <c:pt idx="1">
                  <c:v>2024/03</c:v>
                </c:pt>
                <c:pt idx="2">
                  <c:v>2024/04</c:v>
                </c:pt>
                <c:pt idx="3">
                  <c:v>2024/05</c:v>
                </c:pt>
                <c:pt idx="4">
                  <c:v>2024/06</c:v>
                </c:pt>
                <c:pt idx="5">
                  <c:v>2024/07</c:v>
                </c:pt>
                <c:pt idx="6">
                  <c:v>2024/08</c:v>
                </c:pt>
                <c:pt idx="7">
                  <c:v>2024/09</c:v>
                </c:pt>
                <c:pt idx="8">
                  <c:v>2024/10</c:v>
                </c:pt>
                <c:pt idx="9">
                  <c:v>2024/11</c:v>
                </c:pt>
                <c:pt idx="10">
                  <c:v>2024/12</c:v>
                </c:pt>
                <c:pt idx="11">
                  <c:v>2025/01</c:v>
                </c:pt>
              </c:strCache>
            </c:strRef>
          </c:cat>
          <c:val>
            <c:numRef>
              <c:f>Sheet1!$B$17:$B$28</c:f>
              <c:numCache>
                <c:formatCode>General</c:formatCode>
                <c:ptCount val="12"/>
                <c:pt idx="0">
                  <c:v>0.4</c:v>
                </c:pt>
                <c:pt idx="1">
                  <c:v>0.32</c:v>
                </c:pt>
                <c:pt idx="2">
                  <c:v>0.24</c:v>
                </c:pt>
                <c:pt idx="3">
                  <c:v>0.24</c:v>
                </c:pt>
                <c:pt idx="4">
                  <c:v>0.26</c:v>
                </c:pt>
                <c:pt idx="5">
                  <c:v>0.22</c:v>
                </c:pt>
                <c:pt idx="6">
                  <c:v>0.22</c:v>
                </c:pt>
                <c:pt idx="7">
                  <c:v>0.31</c:v>
                </c:pt>
                <c:pt idx="8">
                  <c:v>0.28999999999999998</c:v>
                </c:pt>
                <c:pt idx="9">
                  <c:v>0.27</c:v>
                </c:pt>
                <c:pt idx="10">
                  <c:v>0.21</c:v>
                </c:pt>
                <c:pt idx="11">
                  <c:v>0.23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4CD-4206-A26E-620836DBFDF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QueryList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Sheet1!$A$17:$A$28</c:f>
              <c:strCache>
                <c:ptCount val="12"/>
                <c:pt idx="0">
                  <c:v>2024/02</c:v>
                </c:pt>
                <c:pt idx="1">
                  <c:v>2024/03</c:v>
                </c:pt>
                <c:pt idx="2">
                  <c:v>2024/04</c:v>
                </c:pt>
                <c:pt idx="3">
                  <c:v>2024/05</c:v>
                </c:pt>
                <c:pt idx="4">
                  <c:v>2024/06</c:v>
                </c:pt>
                <c:pt idx="5">
                  <c:v>2024/07</c:v>
                </c:pt>
                <c:pt idx="6">
                  <c:v>2024/08</c:v>
                </c:pt>
                <c:pt idx="7">
                  <c:v>2024/09</c:v>
                </c:pt>
                <c:pt idx="8">
                  <c:v>2024/10</c:v>
                </c:pt>
                <c:pt idx="9">
                  <c:v>2024/11</c:v>
                </c:pt>
                <c:pt idx="10">
                  <c:v>2024/12</c:v>
                </c:pt>
                <c:pt idx="11">
                  <c:v>2025/01</c:v>
                </c:pt>
              </c:strCache>
            </c:strRef>
          </c:cat>
          <c:val>
            <c:numRef>
              <c:f>Sheet1!$C$17:$C$28</c:f>
              <c:numCache>
                <c:formatCode>General</c:formatCode>
                <c:ptCount val="12"/>
                <c:pt idx="0">
                  <c:v>1.94</c:v>
                </c:pt>
                <c:pt idx="1">
                  <c:v>1.77</c:v>
                </c:pt>
                <c:pt idx="2">
                  <c:v>0.56999999999999995</c:v>
                </c:pt>
                <c:pt idx="3">
                  <c:v>0.66</c:v>
                </c:pt>
                <c:pt idx="4">
                  <c:v>0.69</c:v>
                </c:pt>
                <c:pt idx="5">
                  <c:v>0.99</c:v>
                </c:pt>
                <c:pt idx="6">
                  <c:v>1.1000000000000001</c:v>
                </c:pt>
                <c:pt idx="7">
                  <c:v>1.33</c:v>
                </c:pt>
                <c:pt idx="8">
                  <c:v>0.97</c:v>
                </c:pt>
                <c:pt idx="9">
                  <c:v>0.92</c:v>
                </c:pt>
                <c:pt idx="10">
                  <c:v>1.05</c:v>
                </c:pt>
                <c:pt idx="11">
                  <c:v>0.79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4CD-4206-A26E-620836DBFDF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Update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Sheet1!$A$17:$A$28</c:f>
              <c:strCache>
                <c:ptCount val="12"/>
                <c:pt idx="0">
                  <c:v>2024/02</c:v>
                </c:pt>
                <c:pt idx="1">
                  <c:v>2024/03</c:v>
                </c:pt>
                <c:pt idx="2">
                  <c:v>2024/04</c:v>
                </c:pt>
                <c:pt idx="3">
                  <c:v>2024/05</c:v>
                </c:pt>
                <c:pt idx="4">
                  <c:v>2024/06</c:v>
                </c:pt>
                <c:pt idx="5">
                  <c:v>2024/07</c:v>
                </c:pt>
                <c:pt idx="6">
                  <c:v>2024/08</c:v>
                </c:pt>
                <c:pt idx="7">
                  <c:v>2024/09</c:v>
                </c:pt>
                <c:pt idx="8">
                  <c:v>2024/10</c:v>
                </c:pt>
                <c:pt idx="9">
                  <c:v>2024/11</c:v>
                </c:pt>
                <c:pt idx="10">
                  <c:v>2024/12</c:v>
                </c:pt>
                <c:pt idx="11">
                  <c:v>2025/01</c:v>
                </c:pt>
              </c:strCache>
            </c:strRef>
          </c:cat>
          <c:val>
            <c:numRef>
              <c:f>Sheet1!$D$17:$D$28</c:f>
              <c:numCache>
                <c:formatCode>General</c:formatCode>
                <c:ptCount val="12"/>
                <c:pt idx="0">
                  <c:v>0.6</c:v>
                </c:pt>
                <c:pt idx="1">
                  <c:v>0.53</c:v>
                </c:pt>
                <c:pt idx="2">
                  <c:v>0.35</c:v>
                </c:pt>
                <c:pt idx="3">
                  <c:v>0.35</c:v>
                </c:pt>
                <c:pt idx="4">
                  <c:v>0.63</c:v>
                </c:pt>
                <c:pt idx="5">
                  <c:v>0.34</c:v>
                </c:pt>
                <c:pt idx="6">
                  <c:v>0.33</c:v>
                </c:pt>
                <c:pt idx="7">
                  <c:v>0.41</c:v>
                </c:pt>
                <c:pt idx="8">
                  <c:v>0.41</c:v>
                </c:pt>
                <c:pt idx="9">
                  <c:v>0.4</c:v>
                </c:pt>
                <c:pt idx="10">
                  <c:v>0.38</c:v>
                </c:pt>
                <c:pt idx="11">
                  <c:v>0.37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4CD-4206-A26E-620836DBFD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dirty="0"/>
              <a:t>Historical Volume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QueryDetail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Sheet1!$A$17:$A$28</c:f>
              <c:strCache>
                <c:ptCount val="12"/>
                <c:pt idx="0">
                  <c:v>2024/02</c:v>
                </c:pt>
                <c:pt idx="1">
                  <c:v>2024/03</c:v>
                </c:pt>
                <c:pt idx="2">
                  <c:v>2024/04</c:v>
                </c:pt>
                <c:pt idx="3">
                  <c:v>2024/05</c:v>
                </c:pt>
                <c:pt idx="4">
                  <c:v>2024/06</c:v>
                </c:pt>
                <c:pt idx="5">
                  <c:v>2024/07</c:v>
                </c:pt>
                <c:pt idx="6">
                  <c:v>2024/08</c:v>
                </c:pt>
                <c:pt idx="7">
                  <c:v>2024/09</c:v>
                </c:pt>
                <c:pt idx="8">
                  <c:v>2024/10</c:v>
                </c:pt>
                <c:pt idx="9">
                  <c:v>2024/11</c:v>
                </c:pt>
                <c:pt idx="10">
                  <c:v>2024/12</c:v>
                </c:pt>
                <c:pt idx="11">
                  <c:v>2025/01</c:v>
                </c:pt>
              </c:strCache>
            </c:strRef>
          </c:cat>
          <c:val>
            <c:numRef>
              <c:f>Sheet1!$B$17:$B$28</c:f>
              <c:numCache>
                <c:formatCode>General</c:formatCode>
                <c:ptCount val="12"/>
                <c:pt idx="0">
                  <c:v>141536</c:v>
                </c:pt>
                <c:pt idx="1">
                  <c:v>132566</c:v>
                </c:pt>
                <c:pt idx="2">
                  <c:v>127185</c:v>
                </c:pt>
                <c:pt idx="3">
                  <c:v>133972</c:v>
                </c:pt>
                <c:pt idx="4">
                  <c:v>146063</c:v>
                </c:pt>
                <c:pt idx="5">
                  <c:v>190614</c:v>
                </c:pt>
                <c:pt idx="6">
                  <c:v>215922</c:v>
                </c:pt>
                <c:pt idx="7">
                  <c:v>181856</c:v>
                </c:pt>
                <c:pt idx="8">
                  <c:v>296322</c:v>
                </c:pt>
                <c:pt idx="9">
                  <c:v>119115</c:v>
                </c:pt>
                <c:pt idx="10">
                  <c:v>110959</c:v>
                </c:pt>
                <c:pt idx="11">
                  <c:v>118843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4CD-4206-A26E-620836DBFDF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QueryList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Sheet1!$A$17:$A$28</c:f>
              <c:strCache>
                <c:ptCount val="12"/>
                <c:pt idx="0">
                  <c:v>2024/02</c:v>
                </c:pt>
                <c:pt idx="1">
                  <c:v>2024/03</c:v>
                </c:pt>
                <c:pt idx="2">
                  <c:v>2024/04</c:v>
                </c:pt>
                <c:pt idx="3">
                  <c:v>2024/05</c:v>
                </c:pt>
                <c:pt idx="4">
                  <c:v>2024/06</c:v>
                </c:pt>
                <c:pt idx="5">
                  <c:v>2024/07</c:v>
                </c:pt>
                <c:pt idx="6">
                  <c:v>2024/08</c:v>
                </c:pt>
                <c:pt idx="7">
                  <c:v>2024/09</c:v>
                </c:pt>
                <c:pt idx="8">
                  <c:v>2024/10</c:v>
                </c:pt>
                <c:pt idx="9">
                  <c:v>2024/11</c:v>
                </c:pt>
                <c:pt idx="10">
                  <c:v>2024/12</c:v>
                </c:pt>
                <c:pt idx="11">
                  <c:v>2025/01</c:v>
                </c:pt>
              </c:strCache>
            </c:strRef>
          </c:cat>
          <c:val>
            <c:numRef>
              <c:f>Sheet1!$C$17:$C$28</c:f>
              <c:numCache>
                <c:formatCode>General</c:formatCode>
                <c:ptCount val="12"/>
                <c:pt idx="0">
                  <c:v>65083</c:v>
                </c:pt>
                <c:pt idx="1">
                  <c:v>71377</c:v>
                </c:pt>
                <c:pt idx="2">
                  <c:v>68536</c:v>
                </c:pt>
                <c:pt idx="3">
                  <c:v>69410</c:v>
                </c:pt>
                <c:pt idx="4">
                  <c:v>67206</c:v>
                </c:pt>
                <c:pt idx="5">
                  <c:v>70787</c:v>
                </c:pt>
                <c:pt idx="6">
                  <c:v>72105</c:v>
                </c:pt>
                <c:pt idx="7">
                  <c:v>63958</c:v>
                </c:pt>
                <c:pt idx="8">
                  <c:v>75309</c:v>
                </c:pt>
                <c:pt idx="9">
                  <c:v>66984</c:v>
                </c:pt>
                <c:pt idx="10">
                  <c:v>73053</c:v>
                </c:pt>
                <c:pt idx="11">
                  <c:v>72775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4CD-4206-A26E-620836DBFDF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Update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Sheet1!$A$17:$A$28</c:f>
              <c:strCache>
                <c:ptCount val="12"/>
                <c:pt idx="0">
                  <c:v>2024/02</c:v>
                </c:pt>
                <c:pt idx="1">
                  <c:v>2024/03</c:v>
                </c:pt>
                <c:pt idx="2">
                  <c:v>2024/04</c:v>
                </c:pt>
                <c:pt idx="3">
                  <c:v>2024/05</c:v>
                </c:pt>
                <c:pt idx="4">
                  <c:v>2024/06</c:v>
                </c:pt>
                <c:pt idx="5">
                  <c:v>2024/07</c:v>
                </c:pt>
                <c:pt idx="6">
                  <c:v>2024/08</c:v>
                </c:pt>
                <c:pt idx="7">
                  <c:v>2024/09</c:v>
                </c:pt>
                <c:pt idx="8">
                  <c:v>2024/10</c:v>
                </c:pt>
                <c:pt idx="9">
                  <c:v>2024/11</c:v>
                </c:pt>
                <c:pt idx="10">
                  <c:v>2024/12</c:v>
                </c:pt>
                <c:pt idx="11">
                  <c:v>2025/01</c:v>
                </c:pt>
              </c:strCache>
            </c:strRef>
          </c:cat>
          <c:val>
            <c:numRef>
              <c:f>Sheet1!$D$17:$D$28</c:f>
              <c:numCache>
                <c:formatCode>General</c:formatCode>
                <c:ptCount val="12"/>
                <c:pt idx="0">
                  <c:v>36294</c:v>
                </c:pt>
                <c:pt idx="1">
                  <c:v>24652</c:v>
                </c:pt>
                <c:pt idx="2">
                  <c:v>21233</c:v>
                </c:pt>
                <c:pt idx="3">
                  <c:v>22952</c:v>
                </c:pt>
                <c:pt idx="4">
                  <c:v>26208</c:v>
                </c:pt>
                <c:pt idx="5">
                  <c:v>38191</c:v>
                </c:pt>
                <c:pt idx="6">
                  <c:v>41440</c:v>
                </c:pt>
                <c:pt idx="7">
                  <c:v>34240</c:v>
                </c:pt>
                <c:pt idx="8">
                  <c:v>39923</c:v>
                </c:pt>
                <c:pt idx="9">
                  <c:v>18447</c:v>
                </c:pt>
                <c:pt idx="10">
                  <c:v>19430</c:v>
                </c:pt>
                <c:pt idx="11">
                  <c:v>21971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4CD-4206-A26E-620836DBFD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ListServ</a:t>
            </a:r>
            <a:r>
              <a:rPr lang="en-US" dirty="0"/>
              <a:t> Recipient</a:t>
            </a:r>
            <a:r>
              <a:rPr lang="en-US" baseline="0" dirty="0"/>
              <a:t> Trends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Sheet1!$A$18:$A$29</c:f>
              <c:strCache>
                <c:ptCount val="12"/>
                <c:pt idx="0">
                  <c:v>2024/02</c:v>
                </c:pt>
                <c:pt idx="1">
                  <c:v>2024/03</c:v>
                </c:pt>
                <c:pt idx="2">
                  <c:v>2024/04</c:v>
                </c:pt>
                <c:pt idx="3">
                  <c:v>2024/05</c:v>
                </c:pt>
                <c:pt idx="4">
                  <c:v>2024/06</c:v>
                </c:pt>
                <c:pt idx="5">
                  <c:v>2024/07</c:v>
                </c:pt>
                <c:pt idx="6">
                  <c:v>2024/08</c:v>
                </c:pt>
                <c:pt idx="7">
                  <c:v>2024/09</c:v>
                </c:pt>
                <c:pt idx="8">
                  <c:v>2024/10</c:v>
                </c:pt>
                <c:pt idx="9">
                  <c:v>2024/11</c:v>
                </c:pt>
                <c:pt idx="10">
                  <c:v>2024/12</c:v>
                </c:pt>
                <c:pt idx="11">
                  <c:v>2025/01</c:v>
                </c:pt>
              </c:strCache>
            </c:strRef>
          </c:cat>
          <c:val>
            <c:numRef>
              <c:f>Sheet1!$B$18:$B$29</c:f>
              <c:numCache>
                <c:formatCode>General</c:formatCode>
                <c:ptCount val="12"/>
                <c:pt idx="0">
                  <c:v>325727</c:v>
                </c:pt>
                <c:pt idx="1">
                  <c:v>391033</c:v>
                </c:pt>
                <c:pt idx="2">
                  <c:v>378310</c:v>
                </c:pt>
                <c:pt idx="3">
                  <c:v>505788</c:v>
                </c:pt>
                <c:pt idx="4">
                  <c:v>480493</c:v>
                </c:pt>
                <c:pt idx="5">
                  <c:v>524774</c:v>
                </c:pt>
                <c:pt idx="6">
                  <c:v>448774</c:v>
                </c:pt>
                <c:pt idx="7">
                  <c:v>531670</c:v>
                </c:pt>
                <c:pt idx="8">
                  <c:v>369309</c:v>
                </c:pt>
                <c:pt idx="9">
                  <c:v>324810</c:v>
                </c:pt>
                <c:pt idx="10">
                  <c:v>308225</c:v>
                </c:pt>
                <c:pt idx="11">
                  <c:v>412489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20C-4D04-9061-802338FC25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ListServ</a:t>
            </a:r>
            <a:r>
              <a:rPr lang="en-US" dirty="0"/>
              <a:t> Post Trends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Sheet1!$A$16:$A$27</c:f>
              <c:strCache>
                <c:ptCount val="12"/>
                <c:pt idx="0">
                  <c:v>2024/02</c:v>
                </c:pt>
                <c:pt idx="1">
                  <c:v>2024/03</c:v>
                </c:pt>
                <c:pt idx="2">
                  <c:v>2024/04</c:v>
                </c:pt>
                <c:pt idx="3">
                  <c:v>2024/05</c:v>
                </c:pt>
                <c:pt idx="4">
                  <c:v>2024/06</c:v>
                </c:pt>
                <c:pt idx="5">
                  <c:v>2024/07</c:v>
                </c:pt>
                <c:pt idx="6">
                  <c:v>2024/08</c:v>
                </c:pt>
                <c:pt idx="7">
                  <c:v>2024/09</c:v>
                </c:pt>
                <c:pt idx="8">
                  <c:v>2024/10</c:v>
                </c:pt>
                <c:pt idx="9">
                  <c:v>2024/11</c:v>
                </c:pt>
                <c:pt idx="10">
                  <c:v>2024/12</c:v>
                </c:pt>
                <c:pt idx="11">
                  <c:v>2025/01</c:v>
                </c:pt>
              </c:strCache>
            </c:strRef>
          </c:cat>
          <c:val>
            <c:numRef>
              <c:f>Sheet1!$B$16:$B$27</c:f>
              <c:numCache>
                <c:formatCode>General</c:formatCode>
                <c:ptCount val="12"/>
                <c:pt idx="0">
                  <c:v>3496</c:v>
                </c:pt>
                <c:pt idx="1">
                  <c:v>3835</c:v>
                </c:pt>
                <c:pt idx="2">
                  <c:v>3821</c:v>
                </c:pt>
                <c:pt idx="3">
                  <c:v>3839</c:v>
                </c:pt>
                <c:pt idx="4">
                  <c:v>3876</c:v>
                </c:pt>
                <c:pt idx="5">
                  <c:v>3896</c:v>
                </c:pt>
                <c:pt idx="6">
                  <c:v>3950</c:v>
                </c:pt>
                <c:pt idx="7">
                  <c:v>3778</c:v>
                </c:pt>
                <c:pt idx="8">
                  <c:v>3800</c:v>
                </c:pt>
                <c:pt idx="9">
                  <c:v>3598</c:v>
                </c:pt>
                <c:pt idx="10">
                  <c:v>3481</c:v>
                </c:pt>
                <c:pt idx="11">
                  <c:v>3638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DA7-4579-BB2D-9A856D9D133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 rot="2700000"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3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6478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1984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756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ERCOT Public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ERCOT Public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services/sl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Mick Hanna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Market Applications Services Support</a:t>
            </a:r>
          </a:p>
          <a:p>
            <a:endParaRPr lang="en-US" dirty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Public</a:t>
            </a:r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February 2025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 – January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3640" y="723900"/>
            <a:ext cx="8534400" cy="56769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Service Availability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targets.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Market Data Transparency IT systems met all SLA targets.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Retail Incidents &amp; Maintenance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1/12 Site Failover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*2/10 MarkeTrak incident where some features were not working. </a:t>
            </a:r>
          </a:p>
          <a:p>
            <a:pPr marL="0" indent="0" algn="l"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Non-Retail Incidents &amp; Maintenance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1/9 Site Failover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1/29 and 1/30 Application Release</a:t>
            </a:r>
          </a:p>
          <a:p>
            <a:pPr marL="0" indent="0">
              <a:buNone/>
            </a:pPr>
            <a:r>
              <a:rPr lang="en-US" sz="1600" b="1" kern="0" dirty="0" err="1">
                <a:solidFill>
                  <a:srgbClr val="000000"/>
                </a:solidFill>
              </a:rPr>
              <a:t>ListServ</a:t>
            </a:r>
            <a:r>
              <a:rPr lang="en-US" sz="1600" b="1" kern="0" dirty="0">
                <a:solidFill>
                  <a:srgbClr val="000000"/>
                </a:solidFill>
              </a:rPr>
              <a:t> Incidents &amp; Maintenance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1/12 Site Failover</a:t>
            </a:r>
          </a:p>
          <a:p>
            <a:pPr marL="0" lvl="1" indent="0" fontAlgn="base">
              <a:spcAft>
                <a:spcPct val="0"/>
              </a:spcAft>
              <a:buClr>
                <a:srgbClr val="00B050"/>
              </a:buClr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SLA Documents and Incident Reporting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  <a:hlinkClick r:id="rId3"/>
              </a:rPr>
              <a:t>https://www.ercot.com/services/sla/</a:t>
            </a:r>
            <a:endParaRPr lang="en-US" sz="1600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endParaRPr lang="en-US" sz="1600" kern="0" dirty="0">
              <a:solidFill>
                <a:srgbClr val="000000"/>
              </a:solidFill>
            </a:endParaRPr>
          </a:p>
          <a:p>
            <a:pPr algn="l"/>
            <a:endParaRPr lang="en-US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/>
            <a:endParaRPr lang="en-US" sz="11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l"/>
            <a:endParaRPr lang="en-US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 algn="l">
              <a:buNone/>
            </a:pPr>
            <a:endParaRPr lang="en-US" sz="11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l"/>
            <a:endParaRPr lang="en-US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 algn="l">
              <a:buNone/>
            </a:pPr>
            <a:r>
              <a:rPr lang="en-US" sz="1100" i="1" dirty="0">
                <a:solidFill>
                  <a:srgbClr val="000000"/>
                </a:solidFill>
                <a:latin typeface="Arial" panose="020B0604020202020204" pitchFamily="34" charset="0"/>
              </a:rPr>
              <a:t>*Will also be reported on in February’s report.</a:t>
            </a:r>
            <a:endParaRPr lang="en-US" sz="1100" i="1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6604986"/>
              </p:ext>
            </p:extLst>
          </p:nvPr>
        </p:nvGraphicFramePr>
        <p:xfrm>
          <a:off x="302690" y="838200"/>
          <a:ext cx="8688910" cy="2059174"/>
        </p:xfrm>
        <a:graphic>
          <a:graphicData uri="http://schemas.openxmlformats.org/drawingml/2006/table">
            <a:tbl>
              <a:tblPr/>
              <a:tblGrid>
                <a:gridCol w="1411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4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10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2327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MarkeTrak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January</a:t>
                      </a:r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2025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Availability (%)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Response Time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SLO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Monthly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Month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QueryDetail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.23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.79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9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QueryList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.79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Update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.37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.43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99.88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.90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1.25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435646E1-E2CD-494F-A913-6948F6A136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7157081"/>
              </p:ext>
            </p:extLst>
          </p:nvPr>
        </p:nvGraphicFramePr>
        <p:xfrm>
          <a:off x="0" y="2971800"/>
          <a:ext cx="8991600" cy="3127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Volumes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1938205"/>
              </p:ext>
            </p:extLst>
          </p:nvPr>
        </p:nvGraphicFramePr>
        <p:xfrm>
          <a:off x="302690" y="838200"/>
          <a:ext cx="8688910" cy="1586518"/>
        </p:xfrm>
        <a:graphic>
          <a:graphicData uri="http://schemas.openxmlformats.org/drawingml/2006/table">
            <a:tbl>
              <a:tblPr/>
              <a:tblGrid>
                <a:gridCol w="2189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14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79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2327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MarkeTrak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January</a:t>
                      </a:r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2025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Volume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Monthly 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Month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QueryDetail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118843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157904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9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QueryList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72775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69698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Update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21971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28648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435646E1-E2CD-494F-A913-6948F6A136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37663374"/>
              </p:ext>
            </p:extLst>
          </p:nvPr>
        </p:nvGraphicFramePr>
        <p:xfrm>
          <a:off x="0" y="2971800"/>
          <a:ext cx="8991600" cy="3127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94524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/>
              <a:t>January </a:t>
            </a:r>
            <a:r>
              <a:rPr lang="en-US" dirty="0" err="1"/>
              <a:t>ListServ</a:t>
            </a:r>
            <a:r>
              <a:rPr lang="en-US" dirty="0"/>
              <a:t> Stats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69AA1256-8F72-4E96-940D-EBEF73D42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55858"/>
            <a:ext cx="8915400" cy="4319832"/>
          </a:xfrm>
        </p:spPr>
        <p:txBody>
          <a:bodyPr/>
          <a:lstStyle/>
          <a:p>
            <a:r>
              <a:rPr lang="en-US" sz="2000" dirty="0"/>
              <a:t>3638 Posts</a:t>
            </a:r>
          </a:p>
          <a:p>
            <a:r>
              <a:rPr lang="en-US" sz="2000" dirty="0"/>
              <a:t>412489 Recipients</a:t>
            </a:r>
          </a:p>
          <a:p>
            <a:r>
              <a:rPr lang="en-US" sz="2000" dirty="0"/>
              <a:t>RMS List Highlights</a:t>
            </a:r>
          </a:p>
          <a:p>
            <a:pPr lvl="1"/>
            <a:r>
              <a:rPr lang="en-US" sz="2000" dirty="0"/>
              <a:t>57 Posts</a:t>
            </a:r>
          </a:p>
          <a:p>
            <a:pPr lvl="1"/>
            <a:r>
              <a:rPr lang="en-US" sz="2000" dirty="0"/>
              <a:t>19 New Subscriptions</a:t>
            </a:r>
          </a:p>
          <a:p>
            <a:pPr lvl="1"/>
            <a:r>
              <a:rPr lang="en-US" sz="2000" dirty="0"/>
              <a:t>3 Unsubscribes</a:t>
            </a:r>
          </a:p>
          <a:p>
            <a:r>
              <a:rPr lang="en-US" sz="2000" dirty="0"/>
              <a:t>TDTMS List Highlights</a:t>
            </a:r>
          </a:p>
          <a:p>
            <a:pPr lvl="1"/>
            <a:r>
              <a:rPr lang="en-US" sz="2000" dirty="0"/>
              <a:t>2 Posts</a:t>
            </a:r>
          </a:p>
          <a:p>
            <a:pPr lvl="1"/>
            <a:r>
              <a:rPr lang="en-US" sz="2000" dirty="0"/>
              <a:t>2 New Subscriptions</a:t>
            </a:r>
          </a:p>
          <a:p>
            <a:pPr lvl="1"/>
            <a:r>
              <a:rPr lang="en-US" sz="2000" dirty="0"/>
              <a:t>5 Unsubscribe</a:t>
            </a:r>
          </a:p>
          <a:p>
            <a:pPr lvl="1"/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87E04CBA-5A6A-48FE-92B5-61D91FA1C8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57187588"/>
              </p:ext>
            </p:extLst>
          </p:nvPr>
        </p:nvGraphicFramePr>
        <p:xfrm>
          <a:off x="3581400" y="3392197"/>
          <a:ext cx="5562599" cy="2910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E9F40177-2F52-4E9D-B5B1-F492DEA250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45516226"/>
              </p:ext>
            </p:extLst>
          </p:nvPr>
        </p:nvGraphicFramePr>
        <p:xfrm>
          <a:off x="3733800" y="381000"/>
          <a:ext cx="5472331" cy="3127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9003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Weather Moratorium Removals</a:t>
            </a:r>
            <a:br>
              <a:rPr lang="en-US" sz="2400" dirty="0"/>
            </a:b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3640" y="723900"/>
            <a:ext cx="8534400" cy="5676900"/>
          </a:xfrm>
        </p:spPr>
        <p:txBody>
          <a:bodyPr/>
          <a:lstStyle/>
          <a:p>
            <a:pPr marL="457200" lvl="1" indent="0" eaLnBrk="0" fontAlgn="base" hangingPunct="0">
              <a:spcAft>
                <a:spcPct val="0"/>
              </a:spcAft>
              <a:buClr>
                <a:srgbClr val="00B050"/>
              </a:buClr>
              <a:buNone/>
              <a:defRPr/>
            </a:pPr>
            <a:endParaRPr lang="en-US" sz="1600" kern="0" dirty="0">
              <a:solidFill>
                <a:srgbClr val="000000"/>
              </a:solidFill>
            </a:endParaRPr>
          </a:p>
          <a:p>
            <a:pPr algn="l"/>
            <a:endParaRPr lang="en-US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C1B9E603-9A61-3E7E-18FD-A5774CF220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5467294"/>
              </p:ext>
            </p:extLst>
          </p:nvPr>
        </p:nvGraphicFramePr>
        <p:xfrm>
          <a:off x="324590" y="855738"/>
          <a:ext cx="8419360" cy="51465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81018">
                  <a:extLst>
                    <a:ext uri="{9D8B030D-6E8A-4147-A177-3AD203B41FA5}">
                      <a16:colId xmlns:a16="http://schemas.microsoft.com/office/drawing/2014/main" val="3963868438"/>
                    </a:ext>
                  </a:extLst>
                </a:gridCol>
                <a:gridCol w="1735144">
                  <a:extLst>
                    <a:ext uri="{9D8B030D-6E8A-4147-A177-3AD203B41FA5}">
                      <a16:colId xmlns:a16="http://schemas.microsoft.com/office/drawing/2014/main" val="501349505"/>
                    </a:ext>
                  </a:extLst>
                </a:gridCol>
                <a:gridCol w="2998198">
                  <a:extLst>
                    <a:ext uri="{9D8B030D-6E8A-4147-A177-3AD203B41FA5}">
                      <a16:colId xmlns:a16="http://schemas.microsoft.com/office/drawing/2014/main" val="2216702305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127333652"/>
                    </a:ext>
                  </a:extLst>
                </a:gridCol>
              </a:tblGrid>
              <a:tr h="32748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 dirty="0">
                          <a:effectLst/>
                        </a:rPr>
                        <a:t>DATE</a:t>
                      </a:r>
                      <a:endParaRPr lang="en-US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LIST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EMAIL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ACTION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 anchor="b"/>
                </a:tc>
                <a:extLst>
                  <a:ext uri="{0D108BD9-81ED-4DB2-BD59-A6C34878D82A}">
                    <a16:rowId xmlns:a16="http://schemas.microsoft.com/office/drawing/2014/main" val="2330488522"/>
                  </a:ext>
                </a:extLst>
              </a:tr>
              <a:tr h="5354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 dirty="0">
                          <a:effectLst/>
                        </a:rPr>
                        <a:t>2025-12-23 12:58:57</a:t>
                      </a:r>
                      <a:endParaRPr lang="en-US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weather_moratoriums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Vrushal.Bonde@PNMRESOURCES.COM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SIGNOFF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extLst>
                  <a:ext uri="{0D108BD9-81ED-4DB2-BD59-A6C34878D82A}">
                    <a16:rowId xmlns:a16="http://schemas.microsoft.com/office/drawing/2014/main" val="3172425462"/>
                  </a:ext>
                </a:extLst>
              </a:tr>
              <a:tr h="5354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2025-01-06 21:04:18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weather_moratoriums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Penst8wx@GMAIL.COM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SIGNOFF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extLst>
                  <a:ext uri="{0D108BD9-81ED-4DB2-BD59-A6C34878D82A}">
                    <a16:rowId xmlns:a16="http://schemas.microsoft.com/office/drawing/2014/main" val="3814755097"/>
                  </a:ext>
                </a:extLst>
              </a:tr>
              <a:tr h="5354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2025-01-07 08:09:01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weather_moratoriums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juan.castillo@UBIQUITY.COM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SIGNOFF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extLst>
                  <a:ext uri="{0D108BD9-81ED-4DB2-BD59-A6C34878D82A}">
                    <a16:rowId xmlns:a16="http://schemas.microsoft.com/office/drawing/2014/main" val="1338722181"/>
                  </a:ext>
                </a:extLst>
              </a:tr>
              <a:tr h="5354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2025-01-13 00:00:04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weather_moratoriums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bsallen@MDANDERSON.ORG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AUTODEL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extLst>
                  <a:ext uri="{0D108BD9-81ED-4DB2-BD59-A6C34878D82A}">
                    <a16:rowId xmlns:a16="http://schemas.microsoft.com/office/drawing/2014/main" val="3558679365"/>
                  </a:ext>
                </a:extLst>
              </a:tr>
              <a:tr h="5354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2025-01-13 00:00:04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weather_moratoriums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Sarah.Valle@SHELL.COM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AUTODEL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extLst>
                  <a:ext uri="{0D108BD9-81ED-4DB2-BD59-A6C34878D82A}">
                    <a16:rowId xmlns:a16="http://schemas.microsoft.com/office/drawing/2014/main" val="1043590818"/>
                  </a:ext>
                </a:extLst>
              </a:tr>
              <a:tr h="5354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2025-01-13 00:00:04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weather_moratoriums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leslie.dill@SHELLENERGY.COM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AUTODEL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extLst>
                  <a:ext uri="{0D108BD9-81ED-4DB2-BD59-A6C34878D82A}">
                    <a16:rowId xmlns:a16="http://schemas.microsoft.com/office/drawing/2014/main" val="2037817965"/>
                  </a:ext>
                </a:extLst>
              </a:tr>
              <a:tr h="5354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2025-01-13 00:00:04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weather_moratoriums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tina.scott@SHELLENERGY.COM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AUTODEL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extLst>
                  <a:ext uri="{0D108BD9-81ED-4DB2-BD59-A6C34878D82A}">
                    <a16:rowId xmlns:a16="http://schemas.microsoft.com/office/drawing/2014/main" val="3124354430"/>
                  </a:ext>
                </a:extLst>
              </a:tr>
              <a:tr h="5354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2025-01-16 00:00:03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weather_moratoriums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mitchell.reel@REPSOL.COM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AUTODEL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extLst>
                  <a:ext uri="{0D108BD9-81ED-4DB2-BD59-A6C34878D82A}">
                    <a16:rowId xmlns:a16="http://schemas.microsoft.com/office/drawing/2014/main" val="739348573"/>
                  </a:ext>
                </a:extLst>
              </a:tr>
              <a:tr h="5354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2025-01-24 00:00:03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weather_moratoriums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Paula.oviedo@UBIQUITY.COM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 dirty="0">
                          <a:effectLst/>
                        </a:rPr>
                        <a:t>AUTODEL</a:t>
                      </a:r>
                      <a:endParaRPr lang="en-US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extLst>
                  <a:ext uri="{0D108BD9-81ED-4DB2-BD59-A6C34878D82A}">
                    <a16:rowId xmlns:a16="http://schemas.microsoft.com/office/drawing/2014/main" val="37887732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455563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42261</TotalTime>
  <Words>351</Words>
  <Application>Microsoft Office PowerPoint</Application>
  <PresentationFormat>On-screen Show (4:3)</PresentationFormat>
  <Paragraphs>143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Aptos</vt:lpstr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 – January</vt:lpstr>
      <vt:lpstr>MarkeTrak Performance</vt:lpstr>
      <vt:lpstr>MarkeTrak Volumes</vt:lpstr>
      <vt:lpstr>January ListServ Stats</vt:lpstr>
      <vt:lpstr>Weather Moratorium Removals 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Hanna, Mick</cp:lastModifiedBy>
  <cp:revision>364</cp:revision>
  <cp:lastPrinted>2019-05-06T20:09:17Z</cp:lastPrinted>
  <dcterms:created xsi:type="dcterms:W3CDTF">2016-01-21T15:20:31Z</dcterms:created>
  <dcterms:modified xsi:type="dcterms:W3CDTF">2025-02-10T22:50:51Z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2023-08-01T05:27:35Z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430f0d0e-e128-4a50-a083-2a356b17a1a8</vt:lpwstr>
  </property>
  <property fmtid="{D5CDD505-2E9C-101B-9397-08002B2CF9AE}" pid="9" name="MSIP_Label_7084cbda-52b8-46fb-a7b7-cb5bd465ed85_ContentBits">
    <vt:lpwstr>0</vt:lpwstr>
  </property>
</Properties>
</file>