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24"/>
  </p:notesMasterIdLst>
  <p:handoutMasterIdLst>
    <p:handoutMasterId r:id="rId25"/>
  </p:handoutMasterIdLst>
  <p:sldIdLst>
    <p:sldId id="445" r:id="rId7"/>
    <p:sldId id="463" r:id="rId8"/>
    <p:sldId id="491" r:id="rId9"/>
    <p:sldId id="608" r:id="rId10"/>
    <p:sldId id="612" r:id="rId11"/>
    <p:sldId id="614" r:id="rId12"/>
    <p:sldId id="613" r:id="rId13"/>
    <p:sldId id="611" r:id="rId14"/>
    <p:sldId id="565" r:id="rId15"/>
    <p:sldId id="599" r:id="rId16"/>
    <p:sldId id="592" r:id="rId17"/>
    <p:sldId id="598" r:id="rId18"/>
    <p:sldId id="454" r:id="rId19"/>
    <p:sldId id="464" r:id="rId20"/>
    <p:sldId id="534" r:id="rId21"/>
    <p:sldId id="546" r:id="rId22"/>
    <p:sldId id="548"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83" autoAdjust="0"/>
    <p:restoredTop sz="90485" autoAdjust="0"/>
  </p:normalViewPr>
  <p:slideViewPr>
    <p:cSldViewPr showGuides="1">
      <p:cViewPr varScale="1">
        <p:scale>
          <a:sx n="111" d="100"/>
          <a:sy n="111" d="100"/>
        </p:scale>
        <p:origin x="342" y="96"/>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FERNANDES\Downloads\RPT.00015933.0000000000000000.20250203.152423155.GIS_Report_January202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FERNANDES\Downloads\RPT.00015933.0000000000000000.20250203.152423155.GIS_Report_January202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a:solidFill>
                  <a:srgbClr val="000000"/>
                </a:solidFill>
                <a:latin typeface="Arial"/>
                <a:ea typeface="Arial"/>
                <a:cs typeface="Arial"/>
              </a:defRPr>
            </a:pPr>
            <a:r>
              <a:rPr lang="en-US"/>
              <a:t>Large Generator Monthly Capacity by GIM Milestone plus Project Count, 13-Month Rolling Basis</a:t>
            </a:r>
          </a:p>
        </c:rich>
      </c:tx>
      <c:overlay val="0"/>
    </c:title>
    <c:autoTitleDeleted val="0"/>
    <c:plotArea>
      <c:layout/>
      <c:barChart>
        <c:barDir val="col"/>
        <c:grouping val="stacked"/>
        <c:varyColors val="0"/>
        <c:ser>
          <c:idx val="0"/>
          <c:order val="0"/>
          <c:tx>
            <c:strRef>
              <c:f>'data_GIM Trends_1'!$B$1</c:f>
              <c:strCache>
                <c:ptCount val="1"/>
                <c:pt idx="0">
                  <c:v># Signed Interconnect Agreement</c:v>
                </c:pt>
              </c:strCache>
            </c:strRef>
          </c:tx>
          <c:spPr>
            <a:solidFill>
              <a:srgbClr val="26D07C"/>
            </a:solidFill>
            <a:ln>
              <a:noFill/>
            </a:ln>
          </c:spPr>
          <c:invertIfNegative val="0"/>
          <c:cat>
            <c:strRef>
              <c:f>'data_GIM Trends_1'!$A$2:$A$14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Trends_1'!$B$2:$B$14</c:f>
              <c:numCache>
                <c:formatCode>General</c:formatCode>
                <c:ptCount val="13"/>
                <c:pt idx="0">
                  <c:v>386</c:v>
                </c:pt>
                <c:pt idx="1">
                  <c:v>391</c:v>
                </c:pt>
                <c:pt idx="2">
                  <c:v>391</c:v>
                </c:pt>
                <c:pt idx="3">
                  <c:v>395</c:v>
                </c:pt>
                <c:pt idx="4">
                  <c:v>408</c:v>
                </c:pt>
                <c:pt idx="5">
                  <c:v>414</c:v>
                </c:pt>
                <c:pt idx="6">
                  <c:v>427</c:v>
                </c:pt>
                <c:pt idx="7">
                  <c:v>437</c:v>
                </c:pt>
                <c:pt idx="8">
                  <c:v>435</c:v>
                </c:pt>
                <c:pt idx="9">
                  <c:v>440</c:v>
                </c:pt>
                <c:pt idx="10">
                  <c:v>449</c:v>
                </c:pt>
                <c:pt idx="11">
                  <c:v>447</c:v>
                </c:pt>
                <c:pt idx="12">
                  <c:v>445</c:v>
                </c:pt>
              </c:numCache>
            </c:numRef>
          </c:val>
          <c:extLst>
            <c:ext xmlns:c16="http://schemas.microsoft.com/office/drawing/2014/chart" uri="{C3380CC4-5D6E-409C-BE32-E72D297353CC}">
              <c16:uniqueId val="{00000000-FE2B-4FCB-9E62-3F78E8A052E0}"/>
            </c:ext>
          </c:extLst>
        </c:ser>
        <c:ser>
          <c:idx val="1"/>
          <c:order val="1"/>
          <c:tx>
            <c:strRef>
              <c:f>'data_GIM Trends_1'!$C$1</c:f>
              <c:strCache>
                <c:ptCount val="1"/>
                <c:pt idx="0">
                  <c:v># Completed Full Study</c:v>
                </c:pt>
              </c:strCache>
            </c:strRef>
          </c:tx>
          <c:spPr>
            <a:solidFill>
              <a:srgbClr val="000080"/>
            </a:solidFill>
            <a:ln>
              <a:noFill/>
            </a:ln>
          </c:spPr>
          <c:invertIfNegative val="0"/>
          <c:cat>
            <c:strRef>
              <c:f>'data_GIM Trends_1'!$A$2:$A$14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Trends_1'!$C$2:$C$14</c:f>
              <c:numCache>
                <c:formatCode>General</c:formatCode>
                <c:ptCount val="13"/>
                <c:pt idx="0">
                  <c:v>95</c:v>
                </c:pt>
                <c:pt idx="1">
                  <c:v>102</c:v>
                </c:pt>
                <c:pt idx="2">
                  <c:v>101</c:v>
                </c:pt>
                <c:pt idx="3">
                  <c:v>112</c:v>
                </c:pt>
                <c:pt idx="4">
                  <c:v>125</c:v>
                </c:pt>
                <c:pt idx="5">
                  <c:v>140</c:v>
                </c:pt>
                <c:pt idx="6">
                  <c:v>158</c:v>
                </c:pt>
                <c:pt idx="7">
                  <c:v>152</c:v>
                </c:pt>
                <c:pt idx="8">
                  <c:v>158</c:v>
                </c:pt>
                <c:pt idx="9">
                  <c:v>159</c:v>
                </c:pt>
                <c:pt idx="10">
                  <c:v>156</c:v>
                </c:pt>
                <c:pt idx="11">
                  <c:v>147</c:v>
                </c:pt>
                <c:pt idx="12">
                  <c:v>133</c:v>
                </c:pt>
              </c:numCache>
            </c:numRef>
          </c:val>
          <c:extLst>
            <c:ext xmlns:c16="http://schemas.microsoft.com/office/drawing/2014/chart" uri="{C3380CC4-5D6E-409C-BE32-E72D297353CC}">
              <c16:uniqueId val="{00000001-FE2B-4FCB-9E62-3F78E8A052E0}"/>
            </c:ext>
          </c:extLst>
        </c:ser>
        <c:ser>
          <c:idx val="2"/>
          <c:order val="2"/>
          <c:tx>
            <c:strRef>
              <c:f>'data_GIM Trends_1'!$D$1</c:f>
              <c:strCache>
                <c:ptCount val="1"/>
                <c:pt idx="0">
                  <c:v># in Full Study</c:v>
                </c:pt>
              </c:strCache>
            </c:strRef>
          </c:tx>
          <c:spPr>
            <a:solidFill>
              <a:srgbClr val="00AEC7"/>
            </a:solidFill>
            <a:ln>
              <a:noFill/>
            </a:ln>
          </c:spPr>
          <c:invertIfNegative val="0"/>
          <c:cat>
            <c:strRef>
              <c:f>'data_GIM Trends_1'!$A$2:$A$14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Trends_1'!$D$2:$D$14</c:f>
              <c:numCache>
                <c:formatCode>General</c:formatCode>
                <c:ptCount val="13"/>
                <c:pt idx="0">
                  <c:v>1011</c:v>
                </c:pt>
                <c:pt idx="1">
                  <c:v>1023</c:v>
                </c:pt>
                <c:pt idx="2">
                  <c:v>1035</c:v>
                </c:pt>
                <c:pt idx="3">
                  <c:v>1025</c:v>
                </c:pt>
                <c:pt idx="4">
                  <c:v>1023</c:v>
                </c:pt>
                <c:pt idx="5">
                  <c:v>1023</c:v>
                </c:pt>
                <c:pt idx="6">
                  <c:v>1033</c:v>
                </c:pt>
                <c:pt idx="7">
                  <c:v>1057</c:v>
                </c:pt>
                <c:pt idx="8">
                  <c:v>1050</c:v>
                </c:pt>
                <c:pt idx="9">
                  <c:v>1039</c:v>
                </c:pt>
                <c:pt idx="10">
                  <c:v>1070</c:v>
                </c:pt>
                <c:pt idx="11">
                  <c:v>1103</c:v>
                </c:pt>
                <c:pt idx="12">
                  <c:v>1163</c:v>
                </c:pt>
              </c:numCache>
            </c:numRef>
          </c:val>
          <c:extLst>
            <c:ext xmlns:c16="http://schemas.microsoft.com/office/drawing/2014/chart" uri="{C3380CC4-5D6E-409C-BE32-E72D297353CC}">
              <c16:uniqueId val="{00000002-FE2B-4FCB-9E62-3F78E8A052E0}"/>
            </c:ext>
          </c:extLst>
        </c:ser>
        <c:ser>
          <c:idx val="3"/>
          <c:order val="3"/>
          <c:tx>
            <c:strRef>
              <c:f>'data_GIM Trends_1'!$E$1</c:f>
              <c:strCache>
                <c:ptCount val="1"/>
                <c:pt idx="0">
                  <c:v># Screening Study Complete</c:v>
                </c:pt>
              </c:strCache>
            </c:strRef>
          </c:tx>
          <c:spPr>
            <a:solidFill>
              <a:srgbClr val="FEDD00"/>
            </a:solidFill>
            <a:ln>
              <a:noFill/>
            </a:ln>
          </c:spPr>
          <c:invertIfNegative val="0"/>
          <c:cat>
            <c:strRef>
              <c:f>'data_GIM Trends_1'!$A$2:$A$14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Trends_1'!$E$2:$E$14</c:f>
              <c:numCache>
                <c:formatCode>General</c:formatCode>
                <c:ptCount val="13"/>
                <c:pt idx="0">
                  <c:v>133</c:v>
                </c:pt>
                <c:pt idx="1">
                  <c:v>132</c:v>
                </c:pt>
                <c:pt idx="2">
                  <c:v>100</c:v>
                </c:pt>
                <c:pt idx="3">
                  <c:v>115</c:v>
                </c:pt>
                <c:pt idx="4">
                  <c:v>129</c:v>
                </c:pt>
                <c:pt idx="5">
                  <c:v>137</c:v>
                </c:pt>
                <c:pt idx="6">
                  <c:v>136</c:v>
                </c:pt>
                <c:pt idx="7">
                  <c:v>140</c:v>
                </c:pt>
                <c:pt idx="8">
                  <c:v>140</c:v>
                </c:pt>
                <c:pt idx="9">
                  <c:v>127</c:v>
                </c:pt>
                <c:pt idx="10">
                  <c:v>126</c:v>
                </c:pt>
                <c:pt idx="11">
                  <c:v>120</c:v>
                </c:pt>
                <c:pt idx="12">
                  <c:v>119</c:v>
                </c:pt>
              </c:numCache>
            </c:numRef>
          </c:val>
          <c:extLst>
            <c:ext xmlns:c16="http://schemas.microsoft.com/office/drawing/2014/chart" uri="{C3380CC4-5D6E-409C-BE32-E72D297353CC}">
              <c16:uniqueId val="{00000003-FE2B-4FCB-9E62-3F78E8A052E0}"/>
            </c:ext>
          </c:extLst>
        </c:ser>
        <c:ser>
          <c:idx val="4"/>
          <c:order val="4"/>
          <c:tx>
            <c:strRef>
              <c:f>'data_GIM Trends_1'!$F$1</c:f>
              <c:strCache>
                <c:ptCount val="1"/>
                <c:pt idx="0">
                  <c:v># Initial Screening study</c:v>
                </c:pt>
              </c:strCache>
            </c:strRef>
          </c:tx>
          <c:spPr>
            <a:solidFill>
              <a:srgbClr val="890C58"/>
            </a:solidFill>
            <a:ln>
              <a:noFill/>
            </a:ln>
          </c:spPr>
          <c:invertIfNegative val="0"/>
          <c:cat>
            <c:strRef>
              <c:f>'data_GIM Trends_1'!$A$2:$A$14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Trends_1'!$F$2:$F$14</c:f>
              <c:numCache>
                <c:formatCode>General</c:formatCode>
                <c:ptCount val="13"/>
                <c:pt idx="0">
                  <c:v>35</c:v>
                </c:pt>
                <c:pt idx="1">
                  <c:v>65</c:v>
                </c:pt>
                <c:pt idx="2">
                  <c:v>80</c:v>
                </c:pt>
                <c:pt idx="3">
                  <c:v>58</c:v>
                </c:pt>
                <c:pt idx="4">
                  <c:v>48</c:v>
                </c:pt>
                <c:pt idx="5">
                  <c:v>20</c:v>
                </c:pt>
                <c:pt idx="6">
                  <c:v>27</c:v>
                </c:pt>
                <c:pt idx="7">
                  <c:v>24</c:v>
                </c:pt>
                <c:pt idx="8">
                  <c:v>21</c:v>
                </c:pt>
                <c:pt idx="9">
                  <c:v>28</c:v>
                </c:pt>
                <c:pt idx="10">
                  <c:v>21</c:v>
                </c:pt>
                <c:pt idx="11">
                  <c:v>22</c:v>
                </c:pt>
                <c:pt idx="12">
                  <c:v>16</c:v>
                </c:pt>
              </c:numCache>
            </c:numRef>
          </c:val>
          <c:extLst>
            <c:ext xmlns:c16="http://schemas.microsoft.com/office/drawing/2014/chart" uri="{C3380CC4-5D6E-409C-BE32-E72D297353CC}">
              <c16:uniqueId val="{00000004-FE2B-4FCB-9E62-3F78E8A052E0}"/>
            </c:ext>
          </c:extLst>
        </c:ser>
        <c:dLbls>
          <c:showLegendKey val="0"/>
          <c:showVal val="0"/>
          <c:showCatName val="0"/>
          <c:showSerName val="0"/>
          <c:showPercent val="0"/>
          <c:showBubbleSize val="0"/>
        </c:dLbls>
        <c:gapWidth val="150"/>
        <c:overlap val="100"/>
        <c:axId val="1895211855"/>
        <c:axId val="2"/>
      </c:barChart>
      <c:lineChart>
        <c:grouping val="standard"/>
        <c:varyColors val="0"/>
        <c:ser>
          <c:idx val="5"/>
          <c:order val="5"/>
          <c:tx>
            <c:strRef>
              <c:f>'data_GIM Trends_1'!$G$1</c:f>
              <c:strCache>
                <c:ptCount val="1"/>
                <c:pt idx="0">
                  <c:v>GW  Capacity</c:v>
                </c:pt>
              </c:strCache>
            </c:strRef>
          </c:tx>
          <c:spPr>
            <a:ln w="0">
              <a:solidFill>
                <a:srgbClr val="000000"/>
              </a:solidFill>
              <a:prstDash val="solid"/>
            </a:ln>
          </c:spPr>
          <c:marker>
            <c:symbol val="circle"/>
            <c:size val="6"/>
            <c:spPr>
              <a:solidFill>
                <a:srgbClr val="000000"/>
              </a:solidFill>
              <a:ln>
                <a:noFill/>
              </a:ln>
            </c:spPr>
          </c:marker>
          <c:cat>
            <c:strRef>
              <c:f>'data_GIM Trends_1'!$A$2:$A$14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Trends_1'!$G$2:$G$14</c:f>
              <c:numCache>
                <c:formatCode>General</c:formatCode>
                <c:ptCount val="13"/>
                <c:pt idx="0">
                  <c:v>335.16365999999999</c:v>
                </c:pt>
                <c:pt idx="1">
                  <c:v>347.86002999999999</c:v>
                </c:pt>
                <c:pt idx="2">
                  <c:v>348.99540000000002</c:v>
                </c:pt>
                <c:pt idx="3">
                  <c:v>348.07265000000001</c:v>
                </c:pt>
                <c:pt idx="4">
                  <c:v>354.63765999999998</c:v>
                </c:pt>
                <c:pt idx="5">
                  <c:v>350.32389000000001</c:v>
                </c:pt>
                <c:pt idx="6">
                  <c:v>363.95542999999998</c:v>
                </c:pt>
                <c:pt idx="7">
                  <c:v>370.60442</c:v>
                </c:pt>
                <c:pt idx="8">
                  <c:v>370.96332999999998</c:v>
                </c:pt>
                <c:pt idx="9">
                  <c:v>369.82821999999999</c:v>
                </c:pt>
                <c:pt idx="10">
                  <c:v>377.02992</c:v>
                </c:pt>
                <c:pt idx="11">
                  <c:v>378.74439000000001</c:v>
                </c:pt>
                <c:pt idx="12">
                  <c:v>388.61579</c:v>
                </c:pt>
              </c:numCache>
            </c:numRef>
          </c:val>
          <c:smooth val="0"/>
          <c:extLst>
            <c:ext xmlns:c16="http://schemas.microsoft.com/office/drawing/2014/chart" uri="{C3380CC4-5D6E-409C-BE32-E72D297353CC}">
              <c16:uniqueId val="{00000005-FE2B-4FCB-9E62-3F78E8A052E0}"/>
            </c:ext>
          </c:extLst>
        </c:ser>
        <c:dLbls>
          <c:showLegendKey val="0"/>
          <c:showVal val="0"/>
          <c:showCatName val="0"/>
          <c:showSerName val="0"/>
          <c:showPercent val="0"/>
          <c:showBubbleSize val="0"/>
        </c:dLbls>
        <c:marker val="1"/>
        <c:smooth val="0"/>
        <c:axId val="1"/>
        <c:axId val="3"/>
      </c:lineChart>
      <c:catAx>
        <c:axId val="1895211855"/>
        <c:scaling>
          <c:orientation val="minMax"/>
        </c:scaling>
        <c:delete val="0"/>
        <c:axPos val="b"/>
        <c:title>
          <c:tx>
            <c:rich>
              <a:bodyPr/>
              <a:lstStyle/>
              <a:p>
                <a:pPr>
                  <a:defRPr sz="800" b="1" i="0" u="none" strike="noStrike">
                    <a:solidFill>
                      <a:srgbClr val="000000"/>
                    </a:solidFill>
                    <a:latin typeface="Arial"/>
                    <a:ea typeface="Arial"/>
                    <a:cs typeface="Arial"/>
                  </a:defRPr>
                </a:pPr>
                <a:r>
                  <a:rPr lang="en-US"/>
                  <a:t> </a:t>
                </a:r>
              </a:p>
            </c:rich>
          </c:tx>
          <c:overlay val="0"/>
        </c:title>
        <c:numFmt formatCode="General" sourceLinked="1"/>
        <c:majorTickMark val="none"/>
        <c:minorTickMark val="none"/>
        <c:tickLblPos val="low"/>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2"/>
        <c:crosses val="autoZero"/>
        <c:auto val="0"/>
        <c:lblAlgn val="ctr"/>
        <c:lblOffset val="100"/>
        <c:noMultiLvlLbl val="0"/>
      </c:catAx>
      <c:valAx>
        <c:axId val="2"/>
        <c:scaling>
          <c:orientation val="minMax"/>
          <c:min val="0"/>
        </c:scaling>
        <c:delete val="0"/>
        <c:axPos val="l"/>
        <c:majorGridlines>
          <c:spPr>
            <a:ln w="0">
              <a:solidFill>
                <a:srgbClr val="CCCCCC"/>
              </a:solidFill>
              <a:prstDash val="solid"/>
            </a:ln>
          </c:spPr>
        </c:majorGridlines>
        <c:title>
          <c:tx>
            <c:rich>
              <a:bodyPr/>
              <a:lstStyle/>
              <a:p>
                <a:pPr>
                  <a:defRPr sz="800" b="1" i="0" u="none" strike="noStrike">
                    <a:solidFill>
                      <a:srgbClr val="000000"/>
                    </a:solidFill>
                    <a:latin typeface="Arial"/>
                    <a:ea typeface="Arial"/>
                    <a:cs typeface="Arial"/>
                  </a:defRPr>
                </a:pPr>
                <a:r>
                  <a:rPr lang="en-US"/>
                  <a:t>Project Count</a:t>
                </a:r>
              </a:p>
            </c:rich>
          </c:tx>
          <c:overlay val="0"/>
        </c:title>
        <c:numFmt formatCode="#,##0" sourceLinked="0"/>
        <c:majorTickMark val="none"/>
        <c:minorTickMark val="none"/>
        <c:tickLblPos val="nextTo"/>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1895211855"/>
        <c:crosses val="autoZero"/>
        <c:crossBetween val="between"/>
        <c:majorUnit val="200"/>
      </c:valAx>
      <c:catAx>
        <c:axId val="1"/>
        <c:scaling>
          <c:orientation val="minMax"/>
        </c:scaling>
        <c:delete val="1"/>
        <c:axPos val="b"/>
        <c:numFmt formatCode="General" sourceLinked="1"/>
        <c:majorTickMark val="out"/>
        <c:minorTickMark val="none"/>
        <c:tickLblPos val="nextTo"/>
        <c:crossAx val="3"/>
        <c:crosses val="autoZero"/>
        <c:auto val="0"/>
        <c:lblAlgn val="ctr"/>
        <c:lblOffset val="100"/>
        <c:noMultiLvlLbl val="0"/>
      </c:catAx>
      <c:valAx>
        <c:axId val="3"/>
        <c:scaling>
          <c:orientation val="minMax"/>
          <c:min val="0"/>
        </c:scaling>
        <c:delete val="0"/>
        <c:axPos val="r"/>
        <c:majorGridlines>
          <c:spPr>
            <a:ln w="0">
              <a:solidFill>
                <a:srgbClr val="99CCFF"/>
              </a:solidFill>
              <a:prstDash val="dash"/>
            </a:ln>
          </c:spPr>
        </c:majorGridlines>
        <c:title>
          <c:tx>
            <c:rich>
              <a:bodyPr rot="5400000" vert="horz"/>
              <a:lstStyle/>
              <a:p>
                <a:pPr>
                  <a:defRPr sz="800" b="1" i="0" u="none" strike="noStrike">
                    <a:solidFill>
                      <a:srgbClr val="0066CC"/>
                    </a:solidFill>
                    <a:latin typeface="Arial"/>
                    <a:ea typeface="Arial"/>
                    <a:cs typeface="Arial"/>
                  </a:defRPr>
                </a:pPr>
                <a:r>
                  <a:rPr lang="en-US"/>
                  <a:t>GW Capacity </a:t>
                </a:r>
              </a:p>
            </c:rich>
          </c:tx>
          <c:overlay val="0"/>
        </c:title>
        <c:numFmt formatCode="#,##0" sourceLinked="0"/>
        <c:majorTickMark val="none"/>
        <c:minorTickMark val="none"/>
        <c:tickLblPos val="nextTo"/>
        <c:spPr>
          <a:ln w="0">
            <a:solidFill>
              <a:srgbClr val="99CCFF"/>
            </a:solidFill>
            <a:prstDash val="solid"/>
          </a:ln>
        </c:spPr>
        <c:txPr>
          <a:bodyPr/>
          <a:lstStyle/>
          <a:p>
            <a:pPr>
              <a:defRPr sz="800" b="0" i="0" u="none" strike="noStrike">
                <a:solidFill>
                  <a:srgbClr val="0066CC"/>
                </a:solidFill>
                <a:latin typeface="Arial"/>
                <a:ea typeface="Arial"/>
                <a:cs typeface="Arial"/>
              </a:defRPr>
            </a:pPr>
            <a:endParaRPr lang="en-US"/>
          </a:p>
        </c:txPr>
        <c:crossAx val="1"/>
        <c:crosses val="max"/>
        <c:crossBetween val="between"/>
        <c:majorUnit val="45"/>
      </c:valAx>
      <c:spPr>
        <a:noFill/>
      </c:spPr>
    </c:plotArea>
    <c:legend>
      <c:legendPos val="b"/>
      <c:overlay val="0"/>
      <c:spPr>
        <a:noFill/>
        <a:ln>
          <a:noFill/>
        </a:ln>
      </c:spPr>
      <c:txPr>
        <a:bodyPr/>
        <a:lstStyle/>
        <a:p>
          <a:pPr>
            <a:defRPr sz="800" b="0" i="0" u="none" strike="noStrike">
              <a:solidFill>
                <a:srgbClr val="000000"/>
              </a:solidFill>
              <a:latin typeface="Arial"/>
              <a:ea typeface="Arial"/>
              <a:cs typeface="Arial"/>
            </a:defRPr>
          </a:pPr>
          <a:endParaRPr lang="en-US"/>
        </a:p>
      </c:txPr>
    </c:legend>
    <c:plotVisOnly val="0"/>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a:solidFill>
                  <a:srgbClr val="000000"/>
                </a:solidFill>
                <a:latin typeface="Arial"/>
                <a:ea typeface="Arial"/>
                <a:cs typeface="Arial"/>
              </a:defRPr>
            </a:pPr>
            <a:r>
              <a:rPr lang="en-US"/>
              <a:t>Small Generator Monthly Capacity by GIM Milestone plus Project Count, 13-Month Rolling Basis</a:t>
            </a:r>
          </a:p>
        </c:rich>
      </c:tx>
      <c:overlay val="0"/>
    </c:title>
    <c:autoTitleDeleted val="0"/>
    <c:plotArea>
      <c:layout/>
      <c:barChart>
        <c:barDir val="col"/>
        <c:grouping val="stacked"/>
        <c:varyColors val="0"/>
        <c:ser>
          <c:idx val="0"/>
          <c:order val="0"/>
          <c:tx>
            <c:strRef>
              <c:f>'data_GIM Trends_3'!$B$1</c:f>
              <c:strCache>
                <c:ptCount val="1"/>
                <c:pt idx="0">
                  <c:v># Not Model Ready</c:v>
                </c:pt>
              </c:strCache>
            </c:strRef>
          </c:tx>
          <c:spPr>
            <a:pattFill prst="wdUpDiag">
              <a:fgClr>
                <a:srgbClr val="26D07C"/>
              </a:fgClr>
              <a:bgClr>
                <a:srgbClr val="26D07C"/>
              </a:bgClr>
            </a:pattFill>
            <a:ln>
              <a:noFill/>
            </a:ln>
          </c:spPr>
          <c:invertIfNegative val="0"/>
          <c:cat>
            <c:strRef>
              <c:f>'data_GIM Trends_3'!$A$2:$A$14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Trends_3'!$B$2:$B$14</c:f>
              <c:numCache>
                <c:formatCode>General</c:formatCode>
                <c:ptCount val="13"/>
                <c:pt idx="0">
                  <c:v>42</c:v>
                </c:pt>
                <c:pt idx="1">
                  <c:v>43</c:v>
                </c:pt>
                <c:pt idx="2">
                  <c:v>39</c:v>
                </c:pt>
                <c:pt idx="3">
                  <c:v>42</c:v>
                </c:pt>
                <c:pt idx="4">
                  <c:v>39</c:v>
                </c:pt>
                <c:pt idx="5">
                  <c:v>34</c:v>
                </c:pt>
                <c:pt idx="6">
                  <c:v>31</c:v>
                </c:pt>
                <c:pt idx="7">
                  <c:v>27</c:v>
                </c:pt>
                <c:pt idx="8">
                  <c:v>29</c:v>
                </c:pt>
                <c:pt idx="9">
                  <c:v>35</c:v>
                </c:pt>
                <c:pt idx="10">
                  <c:v>33</c:v>
                </c:pt>
                <c:pt idx="11">
                  <c:v>32</c:v>
                </c:pt>
                <c:pt idx="12">
                  <c:v>30</c:v>
                </c:pt>
              </c:numCache>
            </c:numRef>
          </c:val>
          <c:extLst>
            <c:ext xmlns:c16="http://schemas.microsoft.com/office/drawing/2014/chart" uri="{C3380CC4-5D6E-409C-BE32-E72D297353CC}">
              <c16:uniqueId val="{00000000-45E9-4CA2-8B57-7C57648FF93E}"/>
            </c:ext>
          </c:extLst>
        </c:ser>
        <c:ser>
          <c:idx val="1"/>
          <c:order val="1"/>
          <c:tx>
            <c:strRef>
              <c:f>'data_GIM Trends_3'!$C$1</c:f>
              <c:strCache>
                <c:ptCount val="1"/>
                <c:pt idx="0">
                  <c:v># Model Ready</c:v>
                </c:pt>
              </c:strCache>
            </c:strRef>
          </c:tx>
          <c:spPr>
            <a:solidFill>
              <a:srgbClr val="003865"/>
            </a:solidFill>
            <a:ln>
              <a:noFill/>
            </a:ln>
          </c:spPr>
          <c:invertIfNegative val="0"/>
          <c:cat>
            <c:strRef>
              <c:f>'data_GIM Trends_3'!$A$2:$A$14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Trends_3'!$C$2:$C$14</c:f>
              <c:numCache>
                <c:formatCode>General</c:formatCode>
                <c:ptCount val="13"/>
                <c:pt idx="0">
                  <c:v>29</c:v>
                </c:pt>
                <c:pt idx="1">
                  <c:v>27</c:v>
                </c:pt>
                <c:pt idx="2">
                  <c:v>29</c:v>
                </c:pt>
                <c:pt idx="3">
                  <c:v>33</c:v>
                </c:pt>
                <c:pt idx="4">
                  <c:v>41</c:v>
                </c:pt>
                <c:pt idx="5">
                  <c:v>44</c:v>
                </c:pt>
                <c:pt idx="6">
                  <c:v>46</c:v>
                </c:pt>
                <c:pt idx="7">
                  <c:v>49</c:v>
                </c:pt>
                <c:pt idx="8">
                  <c:v>48</c:v>
                </c:pt>
                <c:pt idx="9">
                  <c:v>44</c:v>
                </c:pt>
                <c:pt idx="10">
                  <c:v>48</c:v>
                </c:pt>
                <c:pt idx="11">
                  <c:v>46</c:v>
                </c:pt>
                <c:pt idx="12">
                  <c:v>46</c:v>
                </c:pt>
              </c:numCache>
            </c:numRef>
          </c:val>
          <c:extLst>
            <c:ext xmlns:c16="http://schemas.microsoft.com/office/drawing/2014/chart" uri="{C3380CC4-5D6E-409C-BE32-E72D297353CC}">
              <c16:uniqueId val="{00000001-45E9-4CA2-8B57-7C57648FF93E}"/>
            </c:ext>
          </c:extLst>
        </c:ser>
        <c:dLbls>
          <c:showLegendKey val="0"/>
          <c:showVal val="0"/>
          <c:showCatName val="0"/>
          <c:showSerName val="0"/>
          <c:showPercent val="0"/>
          <c:showBubbleSize val="0"/>
        </c:dLbls>
        <c:gapWidth val="150"/>
        <c:overlap val="100"/>
        <c:axId val="1895214735"/>
        <c:axId val="2"/>
      </c:barChart>
      <c:lineChart>
        <c:grouping val="stacked"/>
        <c:varyColors val="0"/>
        <c:ser>
          <c:idx val="2"/>
          <c:order val="2"/>
          <c:tx>
            <c:strRef>
              <c:f>'data_GIM Trends_3'!$D$1</c:f>
              <c:strCache>
                <c:ptCount val="1"/>
                <c:pt idx="0">
                  <c:v>MW Capacity</c:v>
                </c:pt>
              </c:strCache>
            </c:strRef>
          </c:tx>
          <c:spPr>
            <a:ln w="0">
              <a:solidFill>
                <a:srgbClr val="5B6770"/>
              </a:solidFill>
              <a:prstDash val="solid"/>
            </a:ln>
          </c:spPr>
          <c:marker>
            <c:symbol val="circle"/>
            <c:size val="6"/>
            <c:spPr>
              <a:solidFill>
                <a:srgbClr val="5B6770"/>
              </a:solidFill>
              <a:ln>
                <a:noFill/>
              </a:ln>
            </c:spPr>
          </c:marker>
          <c:cat>
            <c:strRef>
              <c:f>'data_GIM Trends_3'!$A$2:$A$14</c:f>
              <c:strCache>
                <c:ptCount val="13"/>
                <c:pt idx="0">
                  <c:v>Jan-24</c:v>
                </c:pt>
                <c:pt idx="1">
                  <c:v>Feb-24</c:v>
                </c:pt>
                <c:pt idx="2">
                  <c:v>Mar-24</c:v>
                </c:pt>
                <c:pt idx="3">
                  <c:v>Apr-24</c:v>
                </c:pt>
                <c:pt idx="4">
                  <c:v>May-24</c:v>
                </c:pt>
                <c:pt idx="5">
                  <c:v>Jun-24</c:v>
                </c:pt>
                <c:pt idx="6">
                  <c:v>Jul-24</c:v>
                </c:pt>
                <c:pt idx="7">
                  <c:v>Aug-24</c:v>
                </c:pt>
                <c:pt idx="8">
                  <c:v>Sep-24</c:v>
                </c:pt>
                <c:pt idx="9">
                  <c:v>Oct-24</c:v>
                </c:pt>
                <c:pt idx="10">
                  <c:v>Nov-24</c:v>
                </c:pt>
                <c:pt idx="11">
                  <c:v>Dec-24</c:v>
                </c:pt>
                <c:pt idx="12">
                  <c:v>Jan-25</c:v>
                </c:pt>
              </c:strCache>
            </c:strRef>
          </c:cat>
          <c:val>
            <c:numRef>
              <c:f>'data_GIM Trends_3'!$D$2:$D$14</c:f>
              <c:numCache>
                <c:formatCode>General</c:formatCode>
                <c:ptCount val="13"/>
                <c:pt idx="0">
                  <c:v>670.99</c:v>
                </c:pt>
                <c:pt idx="1">
                  <c:v>660.94</c:v>
                </c:pt>
                <c:pt idx="2">
                  <c:v>641.11</c:v>
                </c:pt>
                <c:pt idx="3">
                  <c:v>705.33</c:v>
                </c:pt>
                <c:pt idx="4">
                  <c:v>745.73</c:v>
                </c:pt>
                <c:pt idx="5">
                  <c:v>725.74</c:v>
                </c:pt>
                <c:pt idx="6">
                  <c:v>715.94</c:v>
                </c:pt>
                <c:pt idx="7">
                  <c:v>708.34</c:v>
                </c:pt>
                <c:pt idx="8">
                  <c:v>725.62</c:v>
                </c:pt>
                <c:pt idx="9">
                  <c:v>745.8</c:v>
                </c:pt>
                <c:pt idx="10">
                  <c:v>755.62</c:v>
                </c:pt>
                <c:pt idx="11">
                  <c:v>726.03</c:v>
                </c:pt>
                <c:pt idx="12">
                  <c:v>701.78</c:v>
                </c:pt>
              </c:numCache>
            </c:numRef>
          </c:val>
          <c:smooth val="0"/>
          <c:extLst>
            <c:ext xmlns:c16="http://schemas.microsoft.com/office/drawing/2014/chart" uri="{C3380CC4-5D6E-409C-BE32-E72D297353CC}">
              <c16:uniqueId val="{00000002-45E9-4CA2-8B57-7C57648FF93E}"/>
            </c:ext>
          </c:extLst>
        </c:ser>
        <c:dLbls>
          <c:showLegendKey val="0"/>
          <c:showVal val="0"/>
          <c:showCatName val="0"/>
          <c:showSerName val="0"/>
          <c:showPercent val="0"/>
          <c:showBubbleSize val="0"/>
        </c:dLbls>
        <c:marker val="1"/>
        <c:smooth val="0"/>
        <c:axId val="1"/>
        <c:axId val="3"/>
      </c:lineChart>
      <c:catAx>
        <c:axId val="1895214735"/>
        <c:scaling>
          <c:orientation val="minMax"/>
        </c:scaling>
        <c:delete val="0"/>
        <c:axPos val="b"/>
        <c:title>
          <c:tx>
            <c:rich>
              <a:bodyPr/>
              <a:lstStyle/>
              <a:p>
                <a:pPr>
                  <a:defRPr sz="800" b="1" i="0" u="none" strike="noStrike">
                    <a:solidFill>
                      <a:srgbClr val="000000"/>
                    </a:solidFill>
                    <a:latin typeface="Arial"/>
                    <a:ea typeface="Arial"/>
                    <a:cs typeface="Arial"/>
                  </a:defRPr>
                </a:pPr>
                <a:r>
                  <a:rPr lang="en-US"/>
                  <a:t> </a:t>
                </a:r>
              </a:p>
            </c:rich>
          </c:tx>
          <c:overlay val="0"/>
        </c:title>
        <c:numFmt formatCode="General" sourceLinked="1"/>
        <c:majorTickMark val="none"/>
        <c:minorTickMark val="none"/>
        <c:tickLblPos val="low"/>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2"/>
        <c:crosses val="autoZero"/>
        <c:auto val="0"/>
        <c:lblAlgn val="ctr"/>
        <c:lblOffset val="100"/>
        <c:noMultiLvlLbl val="0"/>
      </c:catAx>
      <c:valAx>
        <c:axId val="2"/>
        <c:scaling>
          <c:orientation val="minMax"/>
          <c:min val="0"/>
        </c:scaling>
        <c:delete val="0"/>
        <c:axPos val="l"/>
        <c:majorGridlines>
          <c:spPr>
            <a:ln w="0">
              <a:solidFill>
                <a:srgbClr val="CCCCCC"/>
              </a:solidFill>
              <a:prstDash val="solid"/>
            </a:ln>
          </c:spPr>
        </c:majorGridlines>
        <c:title>
          <c:tx>
            <c:rich>
              <a:bodyPr/>
              <a:lstStyle/>
              <a:p>
                <a:pPr>
                  <a:defRPr sz="800" b="1" i="0" u="none" strike="noStrike">
                    <a:solidFill>
                      <a:srgbClr val="000000"/>
                    </a:solidFill>
                    <a:latin typeface="Arial"/>
                    <a:ea typeface="Arial"/>
                    <a:cs typeface="Arial"/>
                  </a:defRPr>
                </a:pPr>
                <a:r>
                  <a:rPr lang="en-US"/>
                  <a:t>Project Count</a:t>
                </a:r>
              </a:p>
            </c:rich>
          </c:tx>
          <c:overlay val="0"/>
        </c:title>
        <c:numFmt formatCode="#,##0" sourceLinked="0"/>
        <c:majorTickMark val="none"/>
        <c:minorTickMark val="none"/>
        <c:tickLblPos val="nextTo"/>
        <c:spPr>
          <a:ln w="0">
            <a:solidFill>
              <a:srgbClr val="000000"/>
            </a:solidFill>
            <a:prstDash val="solid"/>
          </a:ln>
        </c:spPr>
        <c:txPr>
          <a:bodyPr/>
          <a:lstStyle/>
          <a:p>
            <a:pPr>
              <a:defRPr sz="800" b="0" i="0" u="none" strike="noStrike">
                <a:solidFill>
                  <a:srgbClr val="000000"/>
                </a:solidFill>
                <a:latin typeface="Arial"/>
                <a:ea typeface="Arial"/>
                <a:cs typeface="Arial"/>
              </a:defRPr>
            </a:pPr>
            <a:endParaRPr lang="en-US"/>
          </a:p>
        </c:txPr>
        <c:crossAx val="1895214735"/>
        <c:crosses val="autoZero"/>
        <c:crossBetween val="between"/>
      </c:valAx>
      <c:catAx>
        <c:axId val="1"/>
        <c:scaling>
          <c:orientation val="minMax"/>
        </c:scaling>
        <c:delete val="1"/>
        <c:axPos val="b"/>
        <c:numFmt formatCode="General" sourceLinked="1"/>
        <c:majorTickMark val="out"/>
        <c:minorTickMark val="none"/>
        <c:tickLblPos val="nextTo"/>
        <c:crossAx val="3"/>
        <c:crosses val="autoZero"/>
        <c:auto val="0"/>
        <c:lblAlgn val="ctr"/>
        <c:lblOffset val="100"/>
        <c:noMultiLvlLbl val="0"/>
      </c:catAx>
      <c:valAx>
        <c:axId val="3"/>
        <c:scaling>
          <c:orientation val="minMax"/>
          <c:min val="0"/>
        </c:scaling>
        <c:delete val="0"/>
        <c:axPos val="r"/>
        <c:title>
          <c:tx>
            <c:rich>
              <a:bodyPr rot="5400000" vert="horz"/>
              <a:lstStyle/>
              <a:p>
                <a:pPr>
                  <a:defRPr sz="800" b="1" i="0" u="none" strike="noStrike">
                    <a:solidFill>
                      <a:srgbClr val="0066CC"/>
                    </a:solidFill>
                    <a:latin typeface="Arial"/>
                    <a:ea typeface="Arial"/>
                    <a:cs typeface="Arial"/>
                  </a:defRPr>
                </a:pPr>
                <a:r>
                  <a:rPr lang="en-US"/>
                  <a:t>MW Capacity </a:t>
                </a:r>
              </a:p>
            </c:rich>
          </c:tx>
          <c:overlay val="0"/>
        </c:title>
        <c:numFmt formatCode="#,##0" sourceLinked="0"/>
        <c:majorTickMark val="none"/>
        <c:minorTickMark val="none"/>
        <c:tickLblPos val="nextTo"/>
        <c:spPr>
          <a:ln w="0">
            <a:solidFill>
              <a:srgbClr val="99CCFF"/>
            </a:solidFill>
            <a:prstDash val="solid"/>
          </a:ln>
        </c:spPr>
        <c:txPr>
          <a:bodyPr/>
          <a:lstStyle/>
          <a:p>
            <a:pPr>
              <a:defRPr sz="800" b="0" i="0" u="none" strike="noStrike">
                <a:solidFill>
                  <a:srgbClr val="0066CC"/>
                </a:solidFill>
                <a:latin typeface="Arial"/>
                <a:ea typeface="Arial"/>
                <a:cs typeface="Arial"/>
              </a:defRPr>
            </a:pPr>
            <a:endParaRPr lang="en-US"/>
          </a:p>
        </c:txPr>
        <c:crossAx val="1"/>
        <c:crosses val="max"/>
        <c:crossBetween val="between"/>
      </c:valAx>
      <c:spPr>
        <a:noFill/>
      </c:spPr>
    </c:plotArea>
    <c:legend>
      <c:legendPos val="b"/>
      <c:overlay val="0"/>
      <c:spPr>
        <a:noFill/>
        <a:ln>
          <a:noFill/>
        </a:ln>
      </c:spPr>
      <c:txPr>
        <a:bodyPr/>
        <a:lstStyle/>
        <a:p>
          <a:pPr>
            <a:defRPr sz="800" b="0" i="0" u="none" strike="noStrike">
              <a:solidFill>
                <a:srgbClr val="000000"/>
              </a:solidFill>
              <a:latin typeface="Arial"/>
              <a:ea typeface="Arial"/>
              <a:cs typeface="Arial"/>
            </a:defRPr>
          </a:pPr>
          <a:endParaRPr lang="en-US"/>
        </a:p>
      </c:txPr>
    </c:legend>
    <c:plotVisOnly val="0"/>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2/10/2025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2/10/2025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2AC51D-6DAA-4455-8EA7-D54B64909A8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78369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hyperlink" Target="mailto:CommissioningRequests@ercot.com"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ercot.com/gridinfo/transmission/opsys-change-schedule/"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Jenifer Fernandes</a:t>
            </a:r>
          </a:p>
          <a:p>
            <a:endParaRPr lang="en-US" dirty="0"/>
          </a:p>
          <a:p>
            <a:r>
              <a:rPr lang="en-US" dirty="0"/>
              <a:t>ERCOT</a:t>
            </a:r>
          </a:p>
          <a:p>
            <a:r>
              <a:rPr lang="en-US" dirty="0"/>
              <a:t>Resource Integration Working Group</a:t>
            </a:r>
            <a:r>
              <a:rPr lang="en-US" b="1" dirty="0"/>
              <a:t> </a:t>
            </a:r>
          </a:p>
          <a:p>
            <a:r>
              <a:rPr lang="en-US" dirty="0"/>
              <a:t>February 11</a:t>
            </a:r>
            <a:r>
              <a:rPr lang="en-US" baseline="30000" dirty="0"/>
              <a:t>th</a:t>
            </a:r>
            <a:r>
              <a:rPr lang="en-US" dirty="0"/>
              <a:t>, 2025</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4395-5DCB-7817-D4D7-16EC61BB2F5A}"/>
              </a:ext>
            </a:extLst>
          </p:cNvPr>
          <p:cNvSpPr>
            <a:spLocks noGrp="1"/>
          </p:cNvSpPr>
          <p:nvPr>
            <p:ph type="title"/>
          </p:nvPr>
        </p:nvSpPr>
        <p:spPr/>
        <p:txBody>
          <a:bodyPr/>
          <a:lstStyle/>
          <a:p>
            <a:r>
              <a:rPr lang="en-US" sz="3000" dirty="0"/>
              <a:t>Commissioning Requests Submission- Clarification</a:t>
            </a:r>
          </a:p>
        </p:txBody>
      </p:sp>
      <p:sp>
        <p:nvSpPr>
          <p:cNvPr id="3" name="Content Placeholder 2">
            <a:extLst>
              <a:ext uri="{FF2B5EF4-FFF2-40B4-BE49-F238E27FC236}">
                <a16:creationId xmlns:a16="http://schemas.microsoft.com/office/drawing/2014/main" id="{5A957A6D-F827-6DC6-3B7B-2DAD16884ED2}"/>
              </a:ext>
            </a:extLst>
          </p:cNvPr>
          <p:cNvSpPr>
            <a:spLocks noGrp="1"/>
          </p:cNvSpPr>
          <p:nvPr>
            <p:ph idx="1"/>
          </p:nvPr>
        </p:nvSpPr>
        <p:spPr>
          <a:xfrm>
            <a:off x="406400" y="914400"/>
            <a:ext cx="11557000" cy="5486400"/>
          </a:xfrm>
        </p:spPr>
        <p:txBody>
          <a:bodyPr/>
          <a:lstStyle/>
          <a:p>
            <a:r>
              <a:rPr lang="en-US" sz="2800" dirty="0"/>
              <a:t>ERCOT has established a new, dedicated email address for Market Participants to submit new generator Commissioning Checklist for review. </a:t>
            </a:r>
          </a:p>
          <a:p>
            <a:r>
              <a:rPr lang="en-US" sz="2800" dirty="0"/>
              <a:t>Starting June 10, 2024, all new Commissioning Checklists (Parts 1-3) should be emailed to </a:t>
            </a:r>
            <a:r>
              <a:rPr lang="en-US" sz="2800" dirty="0">
                <a:hlinkClick r:id="rId2"/>
              </a:rPr>
              <a:t>CommissioningRequests@ercot.com</a:t>
            </a:r>
            <a:r>
              <a:rPr lang="en-US" sz="2800" dirty="0"/>
              <a:t> in addition to being submitted to RIOO-IS.</a:t>
            </a:r>
          </a:p>
          <a:p>
            <a:r>
              <a:rPr lang="en-US" sz="2800" dirty="0"/>
              <a:t>Commissioning Checklists (Parts 1-3) submitted to </a:t>
            </a:r>
            <a:r>
              <a:rPr lang="en-US" sz="2800" dirty="0">
                <a:hlinkClick r:id="rId3"/>
              </a:rPr>
              <a:t>ResourceIntegrationDepartment@ercot.com</a:t>
            </a:r>
            <a:r>
              <a:rPr lang="en-US" sz="2800" dirty="0"/>
              <a:t> after June 21, 2024, will not be processed. </a:t>
            </a:r>
          </a:p>
          <a:p>
            <a:r>
              <a:rPr lang="en-US" sz="2800" dirty="0"/>
              <a:t>Commissioning Plans should not be emailed for review to the new Commissioning Request email address. </a:t>
            </a:r>
          </a:p>
          <a:p>
            <a:pPr marL="0" indent="0">
              <a:buNone/>
            </a:pPr>
            <a:endParaRPr lang="en-US" dirty="0"/>
          </a:p>
        </p:txBody>
      </p:sp>
      <p:sp>
        <p:nvSpPr>
          <p:cNvPr id="4" name="Slide Number Placeholder 3">
            <a:extLst>
              <a:ext uri="{FF2B5EF4-FFF2-40B4-BE49-F238E27FC236}">
                <a16:creationId xmlns:a16="http://schemas.microsoft.com/office/drawing/2014/main" id="{8C3E62AA-1D48-6D1D-850C-F47CEE23BFE0}"/>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Tree>
    <p:extLst>
      <p:ext uri="{BB962C8B-B14F-4D97-AF65-F5344CB8AC3E}">
        <p14:creationId xmlns:p14="http://schemas.microsoft.com/office/powerpoint/2010/main" val="2015107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5A32C-E3AA-3988-2EE1-41E106A4B366}"/>
              </a:ext>
            </a:extLst>
          </p:cNvPr>
          <p:cNvSpPr>
            <a:spLocks noGrp="1"/>
          </p:cNvSpPr>
          <p:nvPr>
            <p:ph type="title"/>
          </p:nvPr>
        </p:nvSpPr>
        <p:spPr/>
        <p:txBody>
          <a:bodyPr/>
          <a:lstStyle/>
          <a:p>
            <a:r>
              <a:rPr lang="en-US" dirty="0"/>
              <a:t>Generation Interconnection Requests</a:t>
            </a:r>
          </a:p>
        </p:txBody>
      </p:sp>
      <p:sp>
        <p:nvSpPr>
          <p:cNvPr id="4" name="Slide Number Placeholder 3">
            <a:extLst>
              <a:ext uri="{FF2B5EF4-FFF2-40B4-BE49-F238E27FC236}">
                <a16:creationId xmlns:a16="http://schemas.microsoft.com/office/drawing/2014/main" id="{378FD480-C22C-3D19-9804-10A56035B2EE}"/>
              </a:ext>
            </a:extLst>
          </p:cNvPr>
          <p:cNvSpPr>
            <a:spLocks noGrp="1"/>
          </p:cNvSpPr>
          <p:nvPr>
            <p:ph type="sldNum" sz="quarter" idx="4"/>
          </p:nvPr>
        </p:nvSpPr>
        <p:spPr/>
        <p:txBody>
          <a:bodyPr/>
          <a:lstStyle/>
          <a:p>
            <a:fld id="{1D93BD3E-1E9A-4970-A6F7-E7AC52762E0C}" type="slidenum">
              <a:rPr lang="en-US" smtClean="0"/>
              <a:pPr/>
              <a:t>11</a:t>
            </a:fld>
            <a:endParaRPr lang="en-US" dirty="0"/>
          </a:p>
        </p:txBody>
      </p:sp>
      <p:sp>
        <p:nvSpPr>
          <p:cNvPr id="7" name="TextBox 6">
            <a:extLst>
              <a:ext uri="{FF2B5EF4-FFF2-40B4-BE49-F238E27FC236}">
                <a16:creationId xmlns:a16="http://schemas.microsoft.com/office/drawing/2014/main" id="{5B5CFE88-D136-6A23-6BF2-65584D6957EA}"/>
              </a:ext>
            </a:extLst>
          </p:cNvPr>
          <p:cNvSpPr txBox="1"/>
          <p:nvPr/>
        </p:nvSpPr>
        <p:spPr>
          <a:xfrm>
            <a:off x="862130" y="762000"/>
            <a:ext cx="10720270" cy="1200329"/>
          </a:xfrm>
          <a:prstGeom prst="rect">
            <a:avLst/>
          </a:prstGeom>
          <a:noFill/>
        </p:spPr>
        <p:txBody>
          <a:bodyPr wrap="square">
            <a:spAutoFit/>
          </a:bodyPr>
          <a:lstStyle/>
          <a:p>
            <a:r>
              <a:rPr lang="en-US" sz="1800" dirty="0">
                <a:solidFill>
                  <a:schemeClr val="tx2"/>
                </a:solidFill>
              </a:rPr>
              <a:t>1,917 active generation interconnection requests totaling 379 GW as of December 31</a:t>
            </a:r>
            <a:r>
              <a:rPr lang="en-US" sz="1800" baseline="30000" dirty="0">
                <a:solidFill>
                  <a:schemeClr val="tx2"/>
                </a:solidFill>
              </a:rPr>
              <a:t>st</a:t>
            </a:r>
            <a:r>
              <a:rPr lang="en-US" sz="1800" dirty="0">
                <a:solidFill>
                  <a:schemeClr val="tx2"/>
                </a:solidFill>
              </a:rPr>
              <a:t>, 2024</a:t>
            </a:r>
            <a:br>
              <a:rPr lang="en-US" sz="1800" dirty="0">
                <a:solidFill>
                  <a:schemeClr val="tx2"/>
                </a:solidFill>
              </a:rPr>
            </a:br>
            <a:r>
              <a:rPr lang="en-US" sz="1800" dirty="0">
                <a:solidFill>
                  <a:schemeClr val="tx2"/>
                </a:solidFill>
              </a:rPr>
              <a:t>	(Solar 154 GW, Wind 34 GW, Gas 28 GW, and Battery 160 GW)</a:t>
            </a:r>
            <a:br>
              <a:rPr lang="en-US" sz="1800" dirty="0">
                <a:solidFill>
                  <a:schemeClr val="tx2"/>
                </a:solidFill>
              </a:rPr>
            </a:br>
            <a:r>
              <a:rPr lang="en-US" sz="1800" dirty="0">
                <a:solidFill>
                  <a:schemeClr val="tx2"/>
                </a:solidFill>
              </a:rPr>
              <a:t>	</a:t>
            </a:r>
            <a:r>
              <a:rPr lang="en-US" sz="1050" b="0" dirty="0">
                <a:solidFill>
                  <a:schemeClr val="bg1">
                    <a:lumMod val="50000"/>
                  </a:schemeClr>
                </a:solidFill>
              </a:rPr>
              <a:t>(Excludes capacity associated with projects designated as Inactive per Planning Guide Section 5.7.6)</a:t>
            </a:r>
            <a:br>
              <a:rPr lang="en-US" sz="1050" dirty="0">
                <a:solidFill>
                  <a:schemeClr val="tx2"/>
                </a:solidFill>
              </a:rPr>
            </a:br>
            <a:endParaRPr lang="en-US" dirty="0"/>
          </a:p>
        </p:txBody>
      </p:sp>
      <p:pic>
        <p:nvPicPr>
          <p:cNvPr id="6" name="Picture 5">
            <a:extLst>
              <a:ext uri="{FF2B5EF4-FFF2-40B4-BE49-F238E27FC236}">
                <a16:creationId xmlns:a16="http://schemas.microsoft.com/office/drawing/2014/main" id="{7214D7D1-8478-FC3D-D43C-38E963227426}"/>
              </a:ext>
            </a:extLst>
          </p:cNvPr>
          <p:cNvPicPr>
            <a:picLocks noChangeAspect="1"/>
          </p:cNvPicPr>
          <p:nvPr/>
        </p:nvPicPr>
        <p:blipFill>
          <a:blip r:embed="rId2"/>
          <a:stretch>
            <a:fillRect/>
          </a:stretch>
        </p:blipFill>
        <p:spPr>
          <a:xfrm>
            <a:off x="2118015" y="5638800"/>
            <a:ext cx="7955970" cy="579170"/>
          </a:xfrm>
          <a:prstGeom prst="rect">
            <a:avLst/>
          </a:prstGeom>
        </p:spPr>
      </p:pic>
      <p:graphicFrame>
        <p:nvGraphicFramePr>
          <p:cNvPr id="3" name="Table 2">
            <a:extLst>
              <a:ext uri="{FF2B5EF4-FFF2-40B4-BE49-F238E27FC236}">
                <a16:creationId xmlns:a16="http://schemas.microsoft.com/office/drawing/2014/main" id="{DB33C9F9-83E6-9ACD-D2C0-C8620CC8F732}"/>
              </a:ext>
            </a:extLst>
          </p:cNvPr>
          <p:cNvGraphicFramePr>
            <a:graphicFrameLocks noGrp="1"/>
          </p:cNvGraphicFramePr>
          <p:nvPr>
            <p:extLst>
              <p:ext uri="{D42A27DB-BD31-4B8C-83A1-F6EECF244321}">
                <p14:modId xmlns:p14="http://schemas.microsoft.com/office/powerpoint/2010/main" val="4059019376"/>
              </p:ext>
            </p:extLst>
          </p:nvPr>
        </p:nvGraphicFramePr>
        <p:xfrm>
          <a:off x="572146" y="-5019676"/>
          <a:ext cx="10515600" cy="14160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800958018"/>
                    </a:ext>
                  </a:extLst>
                </a:gridCol>
              </a:tblGrid>
              <a:tr h="141600">
                <a:tc>
                  <a:txBody>
                    <a:bodyPr/>
                    <a:lstStyle/>
                    <a:p>
                      <a:pPr algn="l" fontAlgn="b"/>
                      <a:endParaRPr lang="en-US" sz="900" b="0" i="0" u="none" strike="noStrike" dirty="0">
                        <a:solidFill>
                          <a:srgbClr val="000000"/>
                        </a:solidFill>
                        <a:effectLst/>
                        <a:latin typeface="Tahoma" panose="020B0604030504040204" pitchFamily="34" charset="0"/>
                      </a:endParaRPr>
                    </a:p>
                  </a:txBody>
                  <a:tcPr marL="0" marR="0" marT="0" marB="0"/>
                </a:tc>
                <a:extLst>
                  <a:ext uri="{0D108BD9-81ED-4DB2-BD59-A6C34878D82A}">
                    <a16:rowId xmlns:a16="http://schemas.microsoft.com/office/drawing/2014/main" val="4047535529"/>
                  </a:ext>
                </a:extLst>
              </a:tr>
            </a:tbl>
          </a:graphicData>
        </a:graphic>
      </p:graphicFrame>
      <p:graphicFrame>
        <p:nvGraphicFramePr>
          <p:cNvPr id="8" name="chart1.xml">
            <a:extLst>
              <a:ext uri="{FF2B5EF4-FFF2-40B4-BE49-F238E27FC236}">
                <a16:creationId xmlns:a16="http://schemas.microsoft.com/office/drawing/2014/main" id="{00000000-0008-0000-0600-000003000000}"/>
              </a:ext>
            </a:extLst>
          </p:cNvPr>
          <p:cNvGraphicFramePr>
            <a:graphicFrameLocks/>
          </p:cNvGraphicFramePr>
          <p:nvPr>
            <p:extLst>
              <p:ext uri="{D42A27DB-BD31-4B8C-83A1-F6EECF244321}">
                <p14:modId xmlns:p14="http://schemas.microsoft.com/office/powerpoint/2010/main" val="1991535061"/>
              </p:ext>
            </p:extLst>
          </p:nvPr>
        </p:nvGraphicFramePr>
        <p:xfrm>
          <a:off x="762000" y="1813884"/>
          <a:ext cx="10467975" cy="3714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5745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F6989-5705-B1B0-CDB1-E51A58893DF4}"/>
              </a:ext>
            </a:extLst>
          </p:cNvPr>
          <p:cNvSpPr>
            <a:spLocks noGrp="1"/>
          </p:cNvSpPr>
          <p:nvPr>
            <p:ph type="title"/>
          </p:nvPr>
        </p:nvSpPr>
        <p:spPr/>
        <p:txBody>
          <a:bodyPr/>
          <a:lstStyle/>
          <a:p>
            <a:r>
              <a:rPr lang="en-US" dirty="0"/>
              <a:t>Generation Interconnection Requests</a:t>
            </a:r>
          </a:p>
        </p:txBody>
      </p:sp>
      <p:sp>
        <p:nvSpPr>
          <p:cNvPr id="3" name="Content Placeholder 2">
            <a:extLst>
              <a:ext uri="{FF2B5EF4-FFF2-40B4-BE49-F238E27FC236}">
                <a16:creationId xmlns:a16="http://schemas.microsoft.com/office/drawing/2014/main" id="{B0247CEF-1B0A-244E-5316-F70F4C9E84D2}"/>
              </a:ext>
            </a:extLst>
          </p:cNvPr>
          <p:cNvSpPr>
            <a:spLocks noGrp="1"/>
          </p:cNvSpPr>
          <p:nvPr>
            <p:ph idx="1"/>
          </p:nvPr>
        </p:nvSpPr>
        <p:spPr>
          <a:xfrm>
            <a:off x="1219200" y="951440"/>
            <a:ext cx="10134600" cy="599879"/>
          </a:xfrm>
        </p:spPr>
        <p:txBody>
          <a:bodyPr/>
          <a:lstStyle/>
          <a:p>
            <a:pPr marL="0" indent="0">
              <a:buNone/>
            </a:pPr>
            <a:r>
              <a:rPr lang="en-US" sz="2000" dirty="0"/>
              <a:t>Small Gen- 30 projects Not Model Ready, 46 projects Model Ready</a:t>
            </a:r>
          </a:p>
        </p:txBody>
      </p:sp>
      <p:sp>
        <p:nvSpPr>
          <p:cNvPr id="4" name="Slide Number Placeholder 3">
            <a:extLst>
              <a:ext uri="{FF2B5EF4-FFF2-40B4-BE49-F238E27FC236}">
                <a16:creationId xmlns:a16="http://schemas.microsoft.com/office/drawing/2014/main" id="{C9BF3201-9DFA-3984-5439-E2CAD1173F15}"/>
              </a:ext>
            </a:extLst>
          </p:cNvPr>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6" name="Picture 5">
            <a:extLst>
              <a:ext uri="{FF2B5EF4-FFF2-40B4-BE49-F238E27FC236}">
                <a16:creationId xmlns:a16="http://schemas.microsoft.com/office/drawing/2014/main" id="{AE80AD4B-6B81-F928-5E33-3F48D69C78C2}"/>
              </a:ext>
            </a:extLst>
          </p:cNvPr>
          <p:cNvPicPr>
            <a:picLocks noChangeAspect="1"/>
          </p:cNvPicPr>
          <p:nvPr/>
        </p:nvPicPr>
        <p:blipFill>
          <a:blip r:embed="rId2"/>
          <a:stretch>
            <a:fillRect/>
          </a:stretch>
        </p:blipFill>
        <p:spPr>
          <a:xfrm>
            <a:off x="2057400" y="5791198"/>
            <a:ext cx="7955970" cy="579170"/>
          </a:xfrm>
          <a:prstGeom prst="rect">
            <a:avLst/>
          </a:prstGeom>
        </p:spPr>
      </p:pic>
      <p:graphicFrame>
        <p:nvGraphicFramePr>
          <p:cNvPr id="5" name="Table 4">
            <a:extLst>
              <a:ext uri="{FF2B5EF4-FFF2-40B4-BE49-F238E27FC236}">
                <a16:creationId xmlns:a16="http://schemas.microsoft.com/office/drawing/2014/main" id="{0AA6D940-02D6-2D36-4DF1-DEBC85A84DBD}"/>
              </a:ext>
            </a:extLst>
          </p:cNvPr>
          <p:cNvGraphicFramePr>
            <a:graphicFrameLocks noGrp="1"/>
          </p:cNvGraphicFramePr>
          <p:nvPr>
            <p:extLst>
              <p:ext uri="{D42A27DB-BD31-4B8C-83A1-F6EECF244321}">
                <p14:modId xmlns:p14="http://schemas.microsoft.com/office/powerpoint/2010/main" val="3536622719"/>
              </p:ext>
            </p:extLst>
          </p:nvPr>
        </p:nvGraphicFramePr>
        <p:xfrm>
          <a:off x="498959" y="-8905876"/>
          <a:ext cx="10515600" cy="138060"/>
        </p:xfrm>
        <a:graphic>
          <a:graphicData uri="http://schemas.openxmlformats.org/drawingml/2006/table">
            <a:tbl>
              <a:tblPr>
                <a:tableStyleId>{5C22544A-7EE6-4342-B048-85BDC9FD1C3A}</a:tableStyleId>
              </a:tblPr>
              <a:tblGrid>
                <a:gridCol w="10515600">
                  <a:extLst>
                    <a:ext uri="{9D8B030D-6E8A-4147-A177-3AD203B41FA5}">
                      <a16:colId xmlns:a16="http://schemas.microsoft.com/office/drawing/2014/main" val="3062771302"/>
                    </a:ext>
                  </a:extLst>
                </a:gridCol>
              </a:tblGrid>
              <a:tr h="138060">
                <a:tc>
                  <a:txBody>
                    <a:bodyPr/>
                    <a:lstStyle/>
                    <a:p>
                      <a:pPr algn="l" fontAlgn="b"/>
                      <a:endParaRPr lang="en-US" sz="900" b="0" i="0" u="none" strike="noStrike" dirty="0">
                        <a:solidFill>
                          <a:srgbClr val="000000"/>
                        </a:solidFill>
                        <a:effectLst/>
                        <a:latin typeface="Tahoma" panose="020B0604030504040204" pitchFamily="34" charset="0"/>
                      </a:endParaRPr>
                    </a:p>
                  </a:txBody>
                  <a:tcPr marL="0" marR="0" marT="0" marB="0"/>
                </a:tc>
                <a:extLst>
                  <a:ext uri="{0D108BD9-81ED-4DB2-BD59-A6C34878D82A}">
                    <a16:rowId xmlns:a16="http://schemas.microsoft.com/office/drawing/2014/main" val="740997624"/>
                  </a:ext>
                </a:extLst>
              </a:tr>
            </a:tbl>
          </a:graphicData>
        </a:graphic>
      </p:graphicFrame>
      <p:graphicFrame>
        <p:nvGraphicFramePr>
          <p:cNvPr id="8" name="chart3.xml">
            <a:extLst>
              <a:ext uri="{FF2B5EF4-FFF2-40B4-BE49-F238E27FC236}">
                <a16:creationId xmlns:a16="http://schemas.microsoft.com/office/drawing/2014/main" id="{00000000-0008-0000-0600-000005000000}"/>
              </a:ext>
            </a:extLst>
          </p:cNvPr>
          <p:cNvGraphicFramePr>
            <a:graphicFrameLocks/>
          </p:cNvGraphicFramePr>
          <p:nvPr/>
        </p:nvGraphicFramePr>
        <p:xfrm>
          <a:off x="862012" y="1571625"/>
          <a:ext cx="10467975" cy="3714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9455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304018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pic>
        <p:nvPicPr>
          <p:cNvPr id="12" name="Picture 11">
            <a:extLst>
              <a:ext uri="{FF2B5EF4-FFF2-40B4-BE49-F238E27FC236}">
                <a16:creationId xmlns:a16="http://schemas.microsoft.com/office/drawing/2014/main" id="{0958AB39-BD59-4B90-BD33-AC9ECA42ADEB}"/>
              </a:ext>
            </a:extLst>
          </p:cNvPr>
          <p:cNvPicPr>
            <a:picLocks noChangeAspect="1"/>
          </p:cNvPicPr>
          <p:nvPr/>
        </p:nvPicPr>
        <p:blipFill>
          <a:blip r:embed="rId2"/>
          <a:stretch>
            <a:fillRect/>
          </a:stretch>
        </p:blipFill>
        <p:spPr>
          <a:xfrm>
            <a:off x="1450692" y="0"/>
            <a:ext cx="9290615" cy="6858000"/>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5.3.5</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pPr marL="0" indent="0">
              <a:buNone/>
            </a:pPr>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Right Arrow 5"/>
          <p:cNvSpPr/>
          <p:nvPr/>
        </p:nvSpPr>
        <p:spPr>
          <a:xfrm>
            <a:off x="1371599" y="4397248"/>
            <a:ext cx="835325"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508000" y="795995"/>
            <a:ext cx="11379200" cy="5833405"/>
          </a:xfrm>
        </p:spPr>
        <p:txBody>
          <a:bodyPr/>
          <a:lstStyle/>
          <a:p>
            <a:pPr marL="0" indent="0">
              <a:buNone/>
            </a:pPr>
            <a:r>
              <a:rPr lang="en-US" dirty="0"/>
              <a:t>Planning Guide 5.3.5,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Dynamic/PSCAD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PSCAD Model Quality Test, Unit Model Validation and Template is required.  PSCAD template is required starting August 1</a:t>
            </a:r>
            <a:r>
              <a:rPr lang="en-US" sz="2800" baseline="30000" dirty="0"/>
              <a:t>st</a:t>
            </a:r>
            <a:r>
              <a:rPr lang="en-US" sz="2800" dirty="0"/>
              <a:t> QSA.</a:t>
            </a:r>
          </a:p>
          <a:p>
            <a:r>
              <a:rPr lang="en-US" sz="2800" dirty="0"/>
              <a:t>TSAT Model Required – If PSSE model is UDM, then TSAT model should be UDM and should include MQT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24F2-639C-D321-08FA-FAF44E780B03}"/>
              </a:ext>
            </a:extLst>
          </p:cNvPr>
          <p:cNvSpPr>
            <a:spLocks noGrp="1"/>
          </p:cNvSpPr>
          <p:nvPr>
            <p:ph type="title"/>
          </p:nvPr>
        </p:nvSpPr>
        <p:spPr/>
        <p:txBody>
          <a:bodyPr/>
          <a:lstStyle/>
          <a:p>
            <a:r>
              <a:rPr lang="en-US" dirty="0"/>
              <a:t>QSA 45 day deadline</a:t>
            </a:r>
          </a:p>
        </p:txBody>
      </p:sp>
      <p:sp>
        <p:nvSpPr>
          <p:cNvPr id="3" name="Content Placeholder 2">
            <a:extLst>
              <a:ext uri="{FF2B5EF4-FFF2-40B4-BE49-F238E27FC236}">
                <a16:creationId xmlns:a16="http://schemas.microsoft.com/office/drawing/2014/main" id="{6740530A-8CBC-C0F3-D9E7-A09544535355}"/>
              </a:ext>
            </a:extLst>
          </p:cNvPr>
          <p:cNvSpPr>
            <a:spLocks noGrp="1"/>
          </p:cNvSpPr>
          <p:nvPr>
            <p:ph idx="1"/>
          </p:nvPr>
        </p:nvSpPr>
        <p:spPr>
          <a:xfrm>
            <a:off x="406400" y="1066801"/>
            <a:ext cx="11379200" cy="5461083"/>
          </a:xfrm>
        </p:spPr>
        <p:txBody>
          <a:bodyPr/>
          <a:lstStyle/>
          <a:p>
            <a:r>
              <a:rPr lang="en-US" dirty="0"/>
              <a:t>FIS studies finalized and posted in RIOO-IS 45 days prior to quarterly stability assessment deadline. </a:t>
            </a:r>
          </a:p>
          <a:p>
            <a:r>
              <a:rPr lang="en-US" dirty="0"/>
              <a:t>Dynamic models (PSEE, PSCAD, TSAT (UDM)) and MQT report submitted in RIOO-IS. </a:t>
            </a:r>
          </a:p>
          <a:p>
            <a:pPr marL="0" indent="0">
              <a:buNone/>
            </a:pPr>
            <a:endParaRPr lang="en-US" dirty="0"/>
          </a:p>
        </p:txBody>
      </p:sp>
      <p:sp>
        <p:nvSpPr>
          <p:cNvPr id="4" name="Slide Number Placeholder 3">
            <a:extLst>
              <a:ext uri="{FF2B5EF4-FFF2-40B4-BE49-F238E27FC236}">
                <a16:creationId xmlns:a16="http://schemas.microsoft.com/office/drawing/2014/main" id="{59E24EC1-B720-3CBC-6410-364B47545E58}"/>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5" name="Table 4">
            <a:extLst>
              <a:ext uri="{FF2B5EF4-FFF2-40B4-BE49-F238E27FC236}">
                <a16:creationId xmlns:a16="http://schemas.microsoft.com/office/drawing/2014/main" id="{D8571B13-0535-1E0B-FD2A-2E5A7090B31F}"/>
              </a:ext>
            </a:extLst>
          </p:cNvPr>
          <p:cNvGraphicFramePr>
            <a:graphicFrameLocks noGrp="1"/>
          </p:cNvGraphicFramePr>
          <p:nvPr>
            <p:extLst>
              <p:ext uri="{D42A27DB-BD31-4B8C-83A1-F6EECF244321}">
                <p14:modId xmlns:p14="http://schemas.microsoft.com/office/powerpoint/2010/main" val="1320130895"/>
              </p:ext>
            </p:extLst>
          </p:nvPr>
        </p:nvGraphicFramePr>
        <p:xfrm>
          <a:off x="1905000" y="3276600"/>
          <a:ext cx="7239000" cy="2743200"/>
        </p:xfrm>
        <a:graphic>
          <a:graphicData uri="http://schemas.openxmlformats.org/drawingml/2006/table">
            <a:tbl>
              <a:tblPr firstRow="1" bandRow="1">
                <a:tableStyleId>{5C22544A-7EE6-4342-B048-85BDC9FD1C3A}</a:tableStyleId>
              </a:tblPr>
              <a:tblGrid>
                <a:gridCol w="3581400">
                  <a:extLst>
                    <a:ext uri="{9D8B030D-6E8A-4147-A177-3AD203B41FA5}">
                      <a16:colId xmlns:a16="http://schemas.microsoft.com/office/drawing/2014/main" val="4255820306"/>
                    </a:ext>
                  </a:extLst>
                </a:gridCol>
                <a:gridCol w="3657600">
                  <a:extLst>
                    <a:ext uri="{9D8B030D-6E8A-4147-A177-3AD203B41FA5}">
                      <a16:colId xmlns:a16="http://schemas.microsoft.com/office/drawing/2014/main" val="3720379108"/>
                    </a:ext>
                  </a:extLst>
                </a:gridCol>
              </a:tblGrid>
              <a:tr h="548640">
                <a:tc>
                  <a:txBody>
                    <a:bodyPr/>
                    <a:lstStyle/>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From Planning guide Section 5.3.5 (2):</a:t>
                      </a:r>
                    </a:p>
                    <a:p>
                      <a:pPr marL="0" marR="0" algn="ctr">
                        <a:spcBef>
                          <a:spcPts val="0"/>
                        </a:spcBef>
                        <a:spcAft>
                          <a:spcPts val="0"/>
                        </a:spcAft>
                      </a:pPr>
                      <a:r>
                        <a:rPr lang="en-US" sz="1200" b="1" dirty="0">
                          <a:effectLst/>
                          <a:latin typeface="Times New Roman" panose="02020603050405020304" pitchFamily="18" charset="0"/>
                          <a:ea typeface="Times New Roman" panose="02020603050405020304" pitchFamily="18" charset="0"/>
                        </a:rPr>
                        <a:t>Last Day for an IE to meet prerequisites as listed in paragraph (4) below</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200" dirty="0"/>
                        <a:t>45 day deadline</a:t>
                      </a:r>
                    </a:p>
                  </a:txBody>
                  <a:tcPr/>
                </a:tc>
                <a:extLst>
                  <a:ext uri="{0D108BD9-81ED-4DB2-BD59-A6C34878D82A}">
                    <a16:rowId xmlns:a16="http://schemas.microsoft.com/office/drawing/2014/main" val="1438125707"/>
                  </a:ext>
                </a:extLst>
              </a:tr>
              <a:tr h="548640">
                <a:tc>
                  <a:txBody>
                    <a:bodyPr/>
                    <a:lstStyle/>
                    <a:p>
                      <a:pPr marL="0" marR="0" algn="ctr">
                        <a:spcBef>
                          <a:spcPts val="0"/>
                        </a:spcBef>
                        <a:spcAft>
                          <a:spcPts val="0"/>
                        </a:spcAft>
                      </a:pPr>
                      <a:r>
                        <a:rPr lang="en-US" sz="1800" dirty="0">
                          <a:effectLst/>
                          <a:latin typeface="Times New Roman" panose="02020603050405020304" pitchFamily="18" charset="0"/>
                          <a:ea typeface="Times New Roman" panose="02020603050405020304" pitchFamily="18" charset="0"/>
                        </a:rPr>
                        <a:t>Prior August 1</a:t>
                      </a:r>
                    </a:p>
                  </a:txBody>
                  <a:tcPr marL="68580" marR="68580" marT="0" marB="0"/>
                </a:tc>
                <a:tc>
                  <a:txBody>
                    <a:bodyPr/>
                    <a:lstStyle/>
                    <a:p>
                      <a:pPr algn="ctr"/>
                      <a:r>
                        <a:rPr lang="en-US" dirty="0">
                          <a:latin typeface="Times New Roman" panose="02020603050405020304" pitchFamily="18" charset="0"/>
                          <a:cs typeface="Times New Roman" panose="02020603050405020304" pitchFamily="18" charset="0"/>
                        </a:rPr>
                        <a:t>June 17</a:t>
                      </a:r>
                    </a:p>
                  </a:txBody>
                  <a:tcPr/>
                </a:tc>
                <a:extLst>
                  <a:ext uri="{0D108BD9-81ED-4DB2-BD59-A6C34878D82A}">
                    <a16:rowId xmlns:a16="http://schemas.microsoft.com/office/drawing/2014/main" val="3802481515"/>
                  </a:ext>
                </a:extLst>
              </a:tr>
              <a:tr h="548640">
                <a:tc>
                  <a:txBody>
                    <a:bodyPr/>
                    <a:lstStyle/>
                    <a:p>
                      <a:pPr marL="0" marR="0" algn="ctr">
                        <a:spcBef>
                          <a:spcPts val="0"/>
                        </a:spcBef>
                        <a:spcAft>
                          <a:spcPts val="0"/>
                        </a:spcAft>
                      </a:pPr>
                      <a:r>
                        <a:rPr lang="en-US" sz="1800">
                          <a:effectLst/>
                          <a:latin typeface="Times New Roman" panose="02020603050405020304" pitchFamily="18" charset="0"/>
                          <a:ea typeface="Times New Roman" panose="02020603050405020304" pitchFamily="18" charset="0"/>
                        </a:rPr>
                        <a:t>Prior November 1</a:t>
                      </a:r>
                    </a:p>
                  </a:txBody>
                  <a:tcPr marL="68580" marR="68580" marT="0" marB="0"/>
                </a:tc>
                <a:tc>
                  <a:txBody>
                    <a:bodyPr/>
                    <a:lstStyle/>
                    <a:p>
                      <a:pPr algn="ctr"/>
                      <a:r>
                        <a:rPr lang="en-US" dirty="0">
                          <a:latin typeface="Times New Roman" panose="02020603050405020304" pitchFamily="18" charset="0"/>
                          <a:cs typeface="Times New Roman" panose="02020603050405020304" pitchFamily="18" charset="0"/>
                        </a:rPr>
                        <a:t>September 17</a:t>
                      </a:r>
                    </a:p>
                  </a:txBody>
                  <a:tcPr/>
                </a:tc>
                <a:extLst>
                  <a:ext uri="{0D108BD9-81ED-4DB2-BD59-A6C34878D82A}">
                    <a16:rowId xmlns:a16="http://schemas.microsoft.com/office/drawing/2014/main" val="2178404089"/>
                  </a:ext>
                </a:extLst>
              </a:tr>
              <a:tr h="548640">
                <a:tc>
                  <a:txBody>
                    <a:bodyPr/>
                    <a:lstStyle/>
                    <a:p>
                      <a:pPr marL="0" marR="0" algn="ctr">
                        <a:spcBef>
                          <a:spcPts val="0"/>
                        </a:spcBef>
                        <a:spcAft>
                          <a:spcPts val="0"/>
                        </a:spcAft>
                      </a:pPr>
                      <a:r>
                        <a:rPr lang="en-US" sz="1800">
                          <a:effectLst/>
                          <a:latin typeface="Times New Roman" panose="02020603050405020304" pitchFamily="18" charset="0"/>
                          <a:ea typeface="Times New Roman" panose="02020603050405020304" pitchFamily="18" charset="0"/>
                        </a:rPr>
                        <a:t>Prior February 1</a:t>
                      </a:r>
                    </a:p>
                  </a:txBody>
                  <a:tcPr marL="68580" marR="68580" marT="0" marB="0"/>
                </a:tc>
                <a:tc>
                  <a:txBody>
                    <a:bodyPr/>
                    <a:lstStyle/>
                    <a:p>
                      <a:pPr algn="ctr"/>
                      <a:r>
                        <a:rPr lang="en-US" dirty="0">
                          <a:latin typeface="Times New Roman" panose="02020603050405020304" pitchFamily="18" charset="0"/>
                          <a:cs typeface="Times New Roman" panose="02020603050405020304" pitchFamily="18" charset="0"/>
                        </a:rPr>
                        <a:t>December 18</a:t>
                      </a:r>
                    </a:p>
                  </a:txBody>
                  <a:tcPr/>
                </a:tc>
                <a:extLst>
                  <a:ext uri="{0D108BD9-81ED-4DB2-BD59-A6C34878D82A}">
                    <a16:rowId xmlns:a16="http://schemas.microsoft.com/office/drawing/2014/main" val="1314124461"/>
                  </a:ext>
                </a:extLst>
              </a:tr>
              <a:tr h="548640">
                <a:tc>
                  <a:txBody>
                    <a:bodyPr/>
                    <a:lstStyle/>
                    <a:p>
                      <a:pPr marL="0" marR="0" algn="ctr">
                        <a:spcBef>
                          <a:spcPts val="0"/>
                        </a:spcBef>
                        <a:spcAft>
                          <a:spcPts val="0"/>
                        </a:spcAft>
                      </a:pPr>
                      <a:r>
                        <a:rPr lang="en-US" sz="1800" dirty="0">
                          <a:effectLst/>
                          <a:latin typeface="Times New Roman" panose="02020603050405020304" pitchFamily="18" charset="0"/>
                          <a:ea typeface="Times New Roman" panose="02020603050405020304" pitchFamily="18" charset="0"/>
                        </a:rPr>
                        <a:t>Prior May 1</a:t>
                      </a:r>
                    </a:p>
                  </a:txBody>
                  <a:tcPr marL="68580" marR="68580" marT="0" marB="0"/>
                </a:tc>
                <a:tc>
                  <a:txBody>
                    <a:bodyPr/>
                    <a:lstStyle/>
                    <a:p>
                      <a:pPr algn="ctr"/>
                      <a:r>
                        <a:rPr lang="en-US" dirty="0">
                          <a:latin typeface="Times New Roman" panose="02020603050405020304" pitchFamily="18" charset="0"/>
                          <a:cs typeface="Times New Roman" panose="02020603050405020304" pitchFamily="18" charset="0"/>
                        </a:rPr>
                        <a:t>March 17</a:t>
                      </a:r>
                    </a:p>
                  </a:txBody>
                  <a:tcPr/>
                </a:tc>
                <a:extLst>
                  <a:ext uri="{0D108BD9-81ED-4DB2-BD59-A6C34878D82A}">
                    <a16:rowId xmlns:a16="http://schemas.microsoft.com/office/drawing/2014/main" val="2842136401"/>
                  </a:ext>
                </a:extLst>
              </a:tr>
            </a:tbl>
          </a:graphicData>
        </a:graphic>
      </p:graphicFrame>
      <p:sp>
        <p:nvSpPr>
          <p:cNvPr id="6" name="Right Arrow 5">
            <a:extLst>
              <a:ext uri="{FF2B5EF4-FFF2-40B4-BE49-F238E27FC236}">
                <a16:creationId xmlns:a16="http://schemas.microsoft.com/office/drawing/2014/main" id="{74790EC0-F213-CFAD-1FE3-94A99C99B491}"/>
              </a:ext>
            </a:extLst>
          </p:cNvPr>
          <p:cNvSpPr/>
          <p:nvPr/>
        </p:nvSpPr>
        <p:spPr>
          <a:xfrm>
            <a:off x="1061739" y="5562599"/>
            <a:ext cx="826008" cy="45001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0491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6A220-9074-F99F-8AA9-C84A96A84C35}"/>
              </a:ext>
            </a:extLst>
          </p:cNvPr>
          <p:cNvSpPr>
            <a:spLocks noGrp="1"/>
          </p:cNvSpPr>
          <p:nvPr>
            <p:ph type="title"/>
          </p:nvPr>
        </p:nvSpPr>
        <p:spPr/>
        <p:txBody>
          <a:bodyPr/>
          <a:lstStyle/>
          <a:p>
            <a:r>
              <a:rPr lang="en-US" dirty="0"/>
              <a:t>QSA Checklist</a:t>
            </a:r>
          </a:p>
        </p:txBody>
      </p:sp>
      <p:sp>
        <p:nvSpPr>
          <p:cNvPr id="3" name="Content Placeholder 2">
            <a:extLst>
              <a:ext uri="{FF2B5EF4-FFF2-40B4-BE49-F238E27FC236}">
                <a16:creationId xmlns:a16="http://schemas.microsoft.com/office/drawing/2014/main" id="{FB17348B-481D-2A53-1C85-88E9792CED4D}"/>
              </a:ext>
            </a:extLst>
          </p:cNvPr>
          <p:cNvSpPr>
            <a:spLocks noGrp="1"/>
          </p:cNvSpPr>
          <p:nvPr>
            <p:ph idx="1"/>
          </p:nvPr>
        </p:nvSpPr>
        <p:spPr>
          <a:xfrm>
            <a:off x="406400" y="1066801"/>
            <a:ext cx="11379200" cy="5257799"/>
          </a:xfrm>
        </p:spPr>
        <p:txBody>
          <a:bodyPr/>
          <a:lstStyle/>
          <a:p>
            <a:r>
              <a:rPr lang="en-US" dirty="0"/>
              <a:t>QSA checklist for the Interconnecting Entity (IE) or Resource Entity (RE) to verify that all requirements for QSA have been submitted:</a:t>
            </a:r>
          </a:p>
          <a:p>
            <a:pPr lvl="1"/>
            <a:r>
              <a:rPr lang="en-US" dirty="0"/>
              <a:t>Checklist for PGRR112</a:t>
            </a:r>
          </a:p>
          <a:p>
            <a:pPr lvl="1"/>
            <a:r>
              <a:rPr lang="en-US" dirty="0"/>
              <a:t>Checklist for the final QSA</a:t>
            </a:r>
          </a:p>
          <a:p>
            <a:r>
              <a:rPr lang="en-US" dirty="0"/>
              <a:t>IE will be required to submit the checklist along with the dynamic model submission and final QSA submission for ERCOT review prior to the deadlines. </a:t>
            </a:r>
          </a:p>
          <a:p>
            <a:r>
              <a:rPr lang="en-US" dirty="0"/>
              <a:t>Resource Integration will no longer send initial QSA status emails. </a:t>
            </a:r>
          </a:p>
          <a:p>
            <a:endParaRPr lang="en-US" dirty="0"/>
          </a:p>
        </p:txBody>
      </p:sp>
      <p:sp>
        <p:nvSpPr>
          <p:cNvPr id="4" name="Slide Number Placeholder 3">
            <a:extLst>
              <a:ext uri="{FF2B5EF4-FFF2-40B4-BE49-F238E27FC236}">
                <a16:creationId xmlns:a16="http://schemas.microsoft.com/office/drawing/2014/main" id="{63B3AF5B-3116-4225-6FA7-BB5653B52A31}"/>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364139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7F7A7-5A16-9282-E6F4-E7509EDED447}"/>
              </a:ext>
            </a:extLst>
          </p:cNvPr>
          <p:cNvSpPr>
            <a:spLocks noGrp="1"/>
          </p:cNvSpPr>
          <p:nvPr>
            <p:ph type="title"/>
          </p:nvPr>
        </p:nvSpPr>
        <p:spPr/>
        <p:txBody>
          <a:bodyPr/>
          <a:lstStyle/>
          <a:p>
            <a:r>
              <a:rPr lang="en-US" dirty="0"/>
              <a:t>Downloading Project Details from RIOO-IS</a:t>
            </a:r>
          </a:p>
        </p:txBody>
      </p:sp>
      <p:sp>
        <p:nvSpPr>
          <p:cNvPr id="4" name="Slide Number Placeholder 3">
            <a:extLst>
              <a:ext uri="{FF2B5EF4-FFF2-40B4-BE49-F238E27FC236}">
                <a16:creationId xmlns:a16="http://schemas.microsoft.com/office/drawing/2014/main" id="{7C25324C-CCDD-B569-47B9-2844BF892A47}"/>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Content Placeholder 4">
            <a:extLst>
              <a:ext uri="{FF2B5EF4-FFF2-40B4-BE49-F238E27FC236}">
                <a16:creationId xmlns:a16="http://schemas.microsoft.com/office/drawing/2014/main" id="{33F2D4AB-873A-F21C-EEF6-43AA7EE24053}"/>
              </a:ext>
            </a:extLst>
          </p:cNvPr>
          <p:cNvSpPr>
            <a:spLocks noGrp="1"/>
          </p:cNvSpPr>
          <p:nvPr>
            <p:ph idx="1"/>
          </p:nvPr>
        </p:nvSpPr>
        <p:spPr>
          <a:xfrm>
            <a:off x="406400" y="1066801"/>
            <a:ext cx="10261600" cy="1523999"/>
          </a:xfrm>
        </p:spPr>
        <p:txBody>
          <a:bodyPr/>
          <a:lstStyle/>
          <a:p>
            <a:r>
              <a:rPr lang="en-US" sz="2800" dirty="0"/>
              <a:t>Log in to RIOO-IS. On the main INR screen click on “View Basic project” select “Download Project Details” from the drop down. </a:t>
            </a:r>
          </a:p>
        </p:txBody>
      </p:sp>
      <p:pic>
        <p:nvPicPr>
          <p:cNvPr id="6" name="Picture 5">
            <a:extLst>
              <a:ext uri="{FF2B5EF4-FFF2-40B4-BE49-F238E27FC236}">
                <a16:creationId xmlns:a16="http://schemas.microsoft.com/office/drawing/2014/main" id="{2BEDE503-CB39-AE6B-D2C9-B94EB6618019}"/>
              </a:ext>
            </a:extLst>
          </p:cNvPr>
          <p:cNvPicPr>
            <a:picLocks noChangeAspect="1"/>
          </p:cNvPicPr>
          <p:nvPr/>
        </p:nvPicPr>
        <p:blipFill>
          <a:blip r:embed="rId2"/>
          <a:stretch>
            <a:fillRect/>
          </a:stretch>
        </p:blipFill>
        <p:spPr>
          <a:xfrm>
            <a:off x="2819400" y="2223247"/>
            <a:ext cx="5562600" cy="4391070"/>
          </a:xfrm>
          <a:prstGeom prst="rect">
            <a:avLst/>
          </a:prstGeom>
        </p:spPr>
      </p:pic>
    </p:spTree>
    <p:extLst>
      <p:ext uri="{BB962C8B-B14F-4D97-AF65-F5344CB8AC3E}">
        <p14:creationId xmlns:p14="http://schemas.microsoft.com/office/powerpoint/2010/main" val="4141383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EEFAA-BBBF-D54F-BBAB-204BEDF9F5EC}"/>
              </a:ext>
            </a:extLst>
          </p:cNvPr>
          <p:cNvSpPr>
            <a:spLocks noGrp="1"/>
          </p:cNvSpPr>
          <p:nvPr>
            <p:ph type="title"/>
          </p:nvPr>
        </p:nvSpPr>
        <p:spPr>
          <a:xfrm>
            <a:off x="508000" y="243683"/>
            <a:ext cx="11277600" cy="670717"/>
          </a:xfrm>
        </p:spPr>
        <p:txBody>
          <a:bodyPr/>
          <a:lstStyle/>
          <a:p>
            <a:r>
              <a:rPr lang="en-US" dirty="0"/>
              <a:t>EPS Design Meter Proposal for planned GIM projects</a:t>
            </a:r>
          </a:p>
        </p:txBody>
      </p:sp>
      <p:sp>
        <p:nvSpPr>
          <p:cNvPr id="3" name="Content Placeholder 2">
            <a:extLst>
              <a:ext uri="{FF2B5EF4-FFF2-40B4-BE49-F238E27FC236}">
                <a16:creationId xmlns:a16="http://schemas.microsoft.com/office/drawing/2014/main" id="{3DDD4DB5-ED46-6469-1C59-C552F60218A0}"/>
              </a:ext>
            </a:extLst>
          </p:cNvPr>
          <p:cNvSpPr>
            <a:spLocks noGrp="1"/>
          </p:cNvSpPr>
          <p:nvPr>
            <p:ph idx="1"/>
          </p:nvPr>
        </p:nvSpPr>
        <p:spPr>
          <a:xfrm>
            <a:off x="406400" y="1066801"/>
            <a:ext cx="11379200" cy="5181599"/>
          </a:xfrm>
        </p:spPr>
        <p:txBody>
          <a:bodyPr/>
          <a:lstStyle/>
          <a:p>
            <a:r>
              <a:rPr lang="en-US" dirty="0"/>
              <a:t>EPS Meter Design Proposal will be part of the technical documentation that is required to be submitted to ERCOT for modeling per Nodal Protocol (NP) 3.10.1 and is subject to the modeling timeline in NP 3.10.1 (3).</a:t>
            </a:r>
          </a:p>
          <a:p>
            <a:pPr lvl="1"/>
            <a:r>
              <a:rPr lang="en-US" dirty="0"/>
              <a:t>EPS Meter Design Proposal is required to be submitted to ERCOT metering prior to approval of the Resource Registration Data for full registration. </a:t>
            </a:r>
          </a:p>
          <a:p>
            <a:pPr lvl="1"/>
            <a:r>
              <a:rPr lang="en-US" dirty="0"/>
              <a:t>EPS Meter Design Proposal will be required for projects planning to meet July 2</a:t>
            </a:r>
            <a:r>
              <a:rPr lang="en-US" baseline="30000" dirty="0"/>
              <a:t>nd</a:t>
            </a:r>
            <a:r>
              <a:rPr lang="en-US" dirty="0"/>
              <a:t>,2025</a:t>
            </a:r>
            <a:r>
              <a:rPr lang="en-US" baseline="30000" dirty="0"/>
              <a:t> </a:t>
            </a:r>
            <a:r>
              <a:rPr lang="en-US" dirty="0"/>
              <a:t>PLD but recommended for June 4</a:t>
            </a:r>
            <a:r>
              <a:rPr lang="en-US" baseline="30000" dirty="0"/>
              <a:t>th</a:t>
            </a:r>
            <a:r>
              <a:rPr lang="en-US" dirty="0"/>
              <a:t>,2025 PLD to avoid delays.  </a:t>
            </a:r>
          </a:p>
          <a:p>
            <a:pPr lvl="1"/>
            <a:endParaRPr lang="en-US" dirty="0"/>
          </a:p>
        </p:txBody>
      </p:sp>
      <p:sp>
        <p:nvSpPr>
          <p:cNvPr id="4" name="Slide Number Placeholder 3">
            <a:extLst>
              <a:ext uri="{FF2B5EF4-FFF2-40B4-BE49-F238E27FC236}">
                <a16:creationId xmlns:a16="http://schemas.microsoft.com/office/drawing/2014/main" id="{C70874BA-C3EF-10FF-C78C-BF565931C0D8}"/>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312799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E0F06-3450-78FB-B454-6D1B2CB1BFCF}"/>
              </a:ext>
            </a:extLst>
          </p:cNvPr>
          <p:cNvSpPr>
            <a:spLocks noGrp="1"/>
          </p:cNvSpPr>
          <p:nvPr>
            <p:ph type="title"/>
          </p:nvPr>
        </p:nvSpPr>
        <p:spPr/>
        <p:txBody>
          <a:bodyPr/>
          <a:lstStyle/>
          <a:p>
            <a:r>
              <a:rPr lang="en-US" dirty="0"/>
              <a:t>NPRR1254 Implementation</a:t>
            </a:r>
          </a:p>
        </p:txBody>
      </p:sp>
      <p:sp>
        <p:nvSpPr>
          <p:cNvPr id="3" name="Content Placeholder 2">
            <a:extLst>
              <a:ext uri="{FF2B5EF4-FFF2-40B4-BE49-F238E27FC236}">
                <a16:creationId xmlns:a16="http://schemas.microsoft.com/office/drawing/2014/main" id="{63D55883-E1EB-A1A8-9BE2-F7CC9EBF4916}"/>
              </a:ext>
            </a:extLst>
          </p:cNvPr>
          <p:cNvSpPr>
            <a:spLocks noGrp="1"/>
          </p:cNvSpPr>
          <p:nvPr>
            <p:ph idx="1"/>
          </p:nvPr>
        </p:nvSpPr>
        <p:spPr>
          <a:xfrm>
            <a:off x="406400" y="897501"/>
            <a:ext cx="11379200" cy="5547516"/>
          </a:xfrm>
        </p:spPr>
        <p:txBody>
          <a:bodyPr/>
          <a:lstStyle/>
          <a:p>
            <a:r>
              <a:rPr lang="en-US" sz="2000" dirty="0"/>
              <a:t>Status - Pending PUCT approval</a:t>
            </a:r>
          </a:p>
          <a:p>
            <a:r>
              <a:rPr lang="en-US" sz="2000" dirty="0"/>
              <a:t>Implementation Date - March 1</a:t>
            </a:r>
            <a:r>
              <a:rPr lang="en-US" sz="2000" baseline="30000" dirty="0"/>
              <a:t>st</a:t>
            </a:r>
            <a:r>
              <a:rPr lang="en-US" sz="2000" dirty="0"/>
              <a:t>, 2025</a:t>
            </a:r>
          </a:p>
          <a:p>
            <a:pPr lvl="1"/>
            <a:r>
              <a:rPr lang="en-US" sz="2000" dirty="0"/>
              <a:t>Per the </a:t>
            </a:r>
            <a:r>
              <a:rPr lang="en-US" sz="2000" dirty="0">
                <a:hlinkClick r:id="rId2"/>
              </a:rPr>
              <a:t>Production Load Schedule,</a:t>
            </a:r>
            <a:r>
              <a:rPr lang="en-US" sz="2000" dirty="0"/>
              <a:t> the March 1</a:t>
            </a:r>
            <a:r>
              <a:rPr lang="en-US" sz="2000" baseline="30000" dirty="0"/>
              <a:t>st</a:t>
            </a:r>
            <a:r>
              <a:rPr lang="en-US" sz="2000" dirty="0"/>
              <a:t> implementation date will affect 7/2/2025 Production Load Date (PLD) onwards. </a:t>
            </a:r>
          </a:p>
          <a:p>
            <a:pPr lvl="1"/>
            <a:r>
              <a:rPr lang="en-US" sz="2000" dirty="0"/>
              <a:t>According to NP 3.10.1 (4) Table, the 7/2/2025 PLD Full registration data must be submitted by March 1</a:t>
            </a:r>
            <a:r>
              <a:rPr lang="en-US" sz="2000" baseline="30000" dirty="0"/>
              <a:t>st</a:t>
            </a:r>
            <a:r>
              <a:rPr lang="en-US" sz="2000" dirty="0"/>
              <a:t> , 2025 for ERCOT review. </a:t>
            </a:r>
          </a:p>
          <a:p>
            <a:pPr lvl="1"/>
            <a:endParaRPr lang="en-US" dirty="0"/>
          </a:p>
        </p:txBody>
      </p:sp>
      <p:sp>
        <p:nvSpPr>
          <p:cNvPr id="4" name="Slide Number Placeholder 3">
            <a:extLst>
              <a:ext uri="{FF2B5EF4-FFF2-40B4-BE49-F238E27FC236}">
                <a16:creationId xmlns:a16="http://schemas.microsoft.com/office/drawing/2014/main" id="{A58876D0-1A10-787B-E9B2-C3F5C37528ED}"/>
              </a:ext>
            </a:extLst>
          </p:cNvPr>
          <p:cNvSpPr>
            <a:spLocks noGrp="1"/>
          </p:cNvSpPr>
          <p:nvPr>
            <p:ph type="sldNum" sz="quarter" idx="4"/>
          </p:nvPr>
        </p:nvSpPr>
        <p:spPr/>
        <p:txBody>
          <a:bodyPr/>
          <a:lstStyle/>
          <a:p>
            <a:fld id="{1D93BD3E-1E9A-4970-A6F7-E7AC52762E0C}" type="slidenum">
              <a:rPr lang="en-US" smtClean="0"/>
              <a:pPr/>
              <a:t>8</a:t>
            </a:fld>
            <a:endParaRPr lang="en-US" dirty="0"/>
          </a:p>
        </p:txBody>
      </p:sp>
      <p:graphicFrame>
        <p:nvGraphicFramePr>
          <p:cNvPr id="5" name="Table 4">
            <a:extLst>
              <a:ext uri="{FF2B5EF4-FFF2-40B4-BE49-F238E27FC236}">
                <a16:creationId xmlns:a16="http://schemas.microsoft.com/office/drawing/2014/main" id="{B770C1DE-92FF-19CB-30F8-EC7D8E3EB74F}"/>
              </a:ext>
            </a:extLst>
          </p:cNvPr>
          <p:cNvGraphicFramePr>
            <a:graphicFrameLocks noGrp="1"/>
          </p:cNvGraphicFramePr>
          <p:nvPr>
            <p:extLst>
              <p:ext uri="{D42A27DB-BD31-4B8C-83A1-F6EECF244321}">
                <p14:modId xmlns:p14="http://schemas.microsoft.com/office/powerpoint/2010/main" val="4007756966"/>
              </p:ext>
            </p:extLst>
          </p:nvPr>
        </p:nvGraphicFramePr>
        <p:xfrm>
          <a:off x="826550" y="3048000"/>
          <a:ext cx="10489150" cy="3352800"/>
        </p:xfrm>
        <a:graphic>
          <a:graphicData uri="http://schemas.openxmlformats.org/drawingml/2006/table">
            <a:tbl>
              <a:tblPr firstRow="1" firstCol="1" lastRow="1" lastCol="1" bandRow="1" bandCol="1">
                <a:tableStyleId>{5C22544A-7EE6-4342-B048-85BDC9FD1C3A}</a:tableStyleId>
              </a:tblPr>
              <a:tblGrid>
                <a:gridCol w="1817448">
                  <a:extLst>
                    <a:ext uri="{9D8B030D-6E8A-4147-A177-3AD203B41FA5}">
                      <a16:colId xmlns:a16="http://schemas.microsoft.com/office/drawing/2014/main" val="924149579"/>
                    </a:ext>
                  </a:extLst>
                </a:gridCol>
                <a:gridCol w="1737698">
                  <a:extLst>
                    <a:ext uri="{9D8B030D-6E8A-4147-A177-3AD203B41FA5}">
                      <a16:colId xmlns:a16="http://schemas.microsoft.com/office/drawing/2014/main" val="2814836437"/>
                    </a:ext>
                  </a:extLst>
                </a:gridCol>
                <a:gridCol w="1733501">
                  <a:extLst>
                    <a:ext uri="{9D8B030D-6E8A-4147-A177-3AD203B41FA5}">
                      <a16:colId xmlns:a16="http://schemas.microsoft.com/office/drawing/2014/main" val="3461433220"/>
                    </a:ext>
                  </a:extLst>
                </a:gridCol>
                <a:gridCol w="1733501">
                  <a:extLst>
                    <a:ext uri="{9D8B030D-6E8A-4147-A177-3AD203B41FA5}">
                      <a16:colId xmlns:a16="http://schemas.microsoft.com/office/drawing/2014/main" val="1995526892"/>
                    </a:ext>
                  </a:extLst>
                </a:gridCol>
                <a:gridCol w="1733501">
                  <a:extLst>
                    <a:ext uri="{9D8B030D-6E8A-4147-A177-3AD203B41FA5}">
                      <a16:colId xmlns:a16="http://schemas.microsoft.com/office/drawing/2014/main" val="3259129402"/>
                    </a:ext>
                  </a:extLst>
                </a:gridCol>
                <a:gridCol w="1733501">
                  <a:extLst>
                    <a:ext uri="{9D8B030D-6E8A-4147-A177-3AD203B41FA5}">
                      <a16:colId xmlns:a16="http://schemas.microsoft.com/office/drawing/2014/main" val="1359546283"/>
                    </a:ext>
                  </a:extLst>
                </a:gridCol>
              </a:tblGrid>
              <a:tr h="1058745">
                <a:tc>
                  <a:txBody>
                    <a:bodyPr/>
                    <a:lstStyle/>
                    <a:p>
                      <a:pPr marL="0" marR="0">
                        <a:spcBef>
                          <a:spcPts val="0"/>
                        </a:spcBef>
                        <a:spcAft>
                          <a:spcPts val="1200"/>
                        </a:spcAft>
                      </a:pPr>
                      <a:r>
                        <a:rPr lang="en-US" sz="1000">
                          <a:effectLst/>
                        </a:rPr>
                        <a:t>Deadline for Resource Entity to Submit Complete Information to ERCOT </a:t>
                      </a:r>
                    </a:p>
                    <a:p>
                      <a:pPr marL="0" marR="0">
                        <a:spcBef>
                          <a:spcPts val="0"/>
                        </a:spcBef>
                        <a:spcAft>
                          <a:spcPts val="1200"/>
                        </a:spcAft>
                      </a:pPr>
                      <a:r>
                        <a:rPr lang="en-US" sz="1000">
                          <a:effectLst/>
                        </a:rPr>
                        <a:t>Note 1</a:t>
                      </a:r>
                      <a:endParaRPr lang="en-US" sz="1000" b="1">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1200"/>
                        </a:spcAft>
                      </a:pPr>
                      <a:r>
                        <a:rPr lang="en-US" sz="1000" dirty="0">
                          <a:effectLst/>
                        </a:rPr>
                        <a:t>Deadline for Resource Registration Data to Meet Criteria for ERCOT Acceptance</a:t>
                      </a:r>
                    </a:p>
                    <a:p>
                      <a:pPr marL="0" marR="0">
                        <a:spcBef>
                          <a:spcPts val="0"/>
                        </a:spcBef>
                        <a:spcAft>
                          <a:spcPts val="1200"/>
                        </a:spcAft>
                      </a:pPr>
                      <a:r>
                        <a:rPr lang="en-US" sz="1000" dirty="0">
                          <a:effectLst/>
                        </a:rPr>
                        <a:t>Note 2</a:t>
                      </a:r>
                      <a:endParaRPr lang="en-US" sz="1000" b="1" dirty="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1200"/>
                        </a:spcAft>
                      </a:pPr>
                      <a:r>
                        <a:rPr lang="en-US" sz="1000" dirty="0">
                          <a:effectLst/>
                        </a:rPr>
                        <a:t>Model Complete and Available for Test </a:t>
                      </a:r>
                    </a:p>
                    <a:p>
                      <a:pPr marL="0" marR="0">
                        <a:spcBef>
                          <a:spcPts val="0"/>
                        </a:spcBef>
                        <a:spcAft>
                          <a:spcPts val="1200"/>
                        </a:spcAft>
                      </a:pPr>
                      <a:r>
                        <a:rPr lang="en-US" sz="1000" dirty="0">
                          <a:effectLst/>
                        </a:rPr>
                        <a:t>Note 3</a:t>
                      </a:r>
                      <a:endParaRPr lang="en-US" sz="1000" b="1" dirty="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1200"/>
                        </a:spcAft>
                      </a:pPr>
                      <a:r>
                        <a:rPr lang="en-US" sz="1000">
                          <a:effectLst/>
                        </a:rPr>
                        <a:t>Updated Network Operations Model Testing Complete</a:t>
                      </a:r>
                    </a:p>
                    <a:p>
                      <a:pPr marL="0" marR="0">
                        <a:spcBef>
                          <a:spcPts val="0"/>
                        </a:spcBef>
                        <a:spcAft>
                          <a:spcPts val="1200"/>
                        </a:spcAft>
                      </a:pPr>
                      <a:r>
                        <a:rPr lang="en-US" sz="1000">
                          <a:effectLst/>
                        </a:rPr>
                        <a:t>Note 4</a:t>
                      </a:r>
                    </a:p>
                    <a:p>
                      <a:pPr marL="0" marR="0">
                        <a:spcBef>
                          <a:spcPts val="0"/>
                        </a:spcBef>
                        <a:spcAft>
                          <a:spcPts val="1200"/>
                        </a:spcAft>
                      </a:pPr>
                      <a:r>
                        <a:rPr lang="en-US" sz="1000">
                          <a:effectLst/>
                        </a:rPr>
                        <a:t>Paragraph (6)</a:t>
                      </a:r>
                      <a:endParaRPr lang="en-US" sz="1000" b="1">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1200"/>
                        </a:spcAft>
                      </a:pPr>
                      <a:r>
                        <a:rPr lang="en-US" sz="1000">
                          <a:effectLst/>
                        </a:rPr>
                        <a:t>Update Network Operations Model Production Environment</a:t>
                      </a:r>
                      <a:endParaRPr lang="en-US" sz="1000" b="1">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1200"/>
                        </a:spcAft>
                      </a:pPr>
                      <a:r>
                        <a:rPr lang="en-US" sz="1000">
                          <a:effectLst/>
                        </a:rPr>
                        <a:t>Target Physical Equipment included in Production Model </a:t>
                      </a:r>
                    </a:p>
                    <a:p>
                      <a:pPr marL="0" marR="0">
                        <a:spcBef>
                          <a:spcPts val="0"/>
                        </a:spcBef>
                        <a:spcAft>
                          <a:spcPts val="1200"/>
                        </a:spcAft>
                      </a:pPr>
                      <a:r>
                        <a:rPr lang="en-US" sz="1000">
                          <a:effectLst/>
                        </a:rPr>
                        <a:t>Note 5</a:t>
                      </a:r>
                      <a:endParaRPr lang="en-US" sz="1000" b="1">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3624708446"/>
                  </a:ext>
                </a:extLst>
              </a:tr>
              <a:tr h="151249">
                <a:tc>
                  <a:txBody>
                    <a:bodyPr/>
                    <a:lstStyle/>
                    <a:p>
                      <a:pPr marL="0" marR="0">
                        <a:spcBef>
                          <a:spcPts val="0"/>
                        </a:spcBef>
                        <a:spcAft>
                          <a:spcPts val="300"/>
                        </a:spcAft>
                      </a:pPr>
                      <a:r>
                        <a:rPr lang="en-US" sz="1000">
                          <a:effectLst/>
                        </a:rPr>
                        <a:t>December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January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February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March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April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April</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2669869286"/>
                  </a:ext>
                </a:extLst>
              </a:tr>
              <a:tr h="151249">
                <a:tc>
                  <a:txBody>
                    <a:bodyPr/>
                    <a:lstStyle/>
                    <a:p>
                      <a:pPr marL="0" marR="0">
                        <a:spcBef>
                          <a:spcPts val="0"/>
                        </a:spcBef>
                        <a:spcAft>
                          <a:spcPts val="300"/>
                        </a:spcAft>
                      </a:pPr>
                      <a:r>
                        <a:rPr lang="en-US" sz="1000">
                          <a:effectLst/>
                        </a:rPr>
                        <a:t>January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February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March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April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May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May</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1246181138"/>
                  </a:ext>
                </a:extLst>
              </a:tr>
              <a:tr h="151249">
                <a:tc>
                  <a:txBody>
                    <a:bodyPr/>
                    <a:lstStyle/>
                    <a:p>
                      <a:pPr marL="0" marR="0">
                        <a:spcBef>
                          <a:spcPts val="0"/>
                        </a:spcBef>
                        <a:spcAft>
                          <a:spcPts val="300"/>
                        </a:spcAft>
                      </a:pPr>
                      <a:r>
                        <a:rPr lang="en-US" sz="1000">
                          <a:effectLst/>
                        </a:rPr>
                        <a:t>February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March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April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May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June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June</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3071429355"/>
                  </a:ext>
                </a:extLst>
              </a:tr>
              <a:tr h="151249">
                <a:tc>
                  <a:txBody>
                    <a:bodyPr/>
                    <a:lstStyle/>
                    <a:p>
                      <a:pPr marL="0" marR="0">
                        <a:spcBef>
                          <a:spcPts val="0"/>
                        </a:spcBef>
                        <a:spcAft>
                          <a:spcPts val="300"/>
                        </a:spcAft>
                      </a:pPr>
                      <a:r>
                        <a:rPr lang="en-US" sz="1000" dirty="0">
                          <a:effectLst/>
                        </a:rPr>
                        <a:t>March 1</a:t>
                      </a:r>
                      <a:endParaRPr lang="en-US" sz="1000" dirty="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dirty="0">
                          <a:effectLst/>
                        </a:rPr>
                        <a:t>April 1</a:t>
                      </a:r>
                      <a:endParaRPr lang="en-US" sz="1000" dirty="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May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June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dirty="0">
                          <a:effectLst/>
                        </a:rPr>
                        <a:t>July 1</a:t>
                      </a:r>
                      <a:endParaRPr lang="en-US" sz="1000" dirty="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July</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1488005118"/>
                  </a:ext>
                </a:extLst>
              </a:tr>
              <a:tr h="151249">
                <a:tc>
                  <a:txBody>
                    <a:bodyPr/>
                    <a:lstStyle/>
                    <a:p>
                      <a:pPr marL="0" marR="0">
                        <a:spcBef>
                          <a:spcPts val="0"/>
                        </a:spcBef>
                        <a:spcAft>
                          <a:spcPts val="300"/>
                        </a:spcAft>
                      </a:pPr>
                      <a:r>
                        <a:rPr lang="en-US" sz="1000">
                          <a:effectLst/>
                        </a:rPr>
                        <a:t>April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May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June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July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August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August</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1956340089"/>
                  </a:ext>
                </a:extLst>
              </a:tr>
              <a:tr h="151249">
                <a:tc>
                  <a:txBody>
                    <a:bodyPr/>
                    <a:lstStyle/>
                    <a:p>
                      <a:pPr marL="0" marR="0">
                        <a:spcBef>
                          <a:spcPts val="0"/>
                        </a:spcBef>
                        <a:spcAft>
                          <a:spcPts val="300"/>
                        </a:spcAft>
                      </a:pPr>
                      <a:r>
                        <a:rPr lang="en-US" sz="1000">
                          <a:effectLst/>
                        </a:rPr>
                        <a:t>May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June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July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August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September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September</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3387318745"/>
                  </a:ext>
                </a:extLst>
              </a:tr>
              <a:tr h="151249">
                <a:tc>
                  <a:txBody>
                    <a:bodyPr/>
                    <a:lstStyle/>
                    <a:p>
                      <a:pPr marL="0" marR="0">
                        <a:spcBef>
                          <a:spcPts val="0"/>
                        </a:spcBef>
                        <a:spcAft>
                          <a:spcPts val="300"/>
                        </a:spcAft>
                      </a:pPr>
                      <a:r>
                        <a:rPr lang="en-US" sz="1000">
                          <a:effectLst/>
                        </a:rPr>
                        <a:t>June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July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August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September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October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October</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2782934256"/>
                  </a:ext>
                </a:extLst>
              </a:tr>
              <a:tr h="151249">
                <a:tc>
                  <a:txBody>
                    <a:bodyPr/>
                    <a:lstStyle/>
                    <a:p>
                      <a:pPr marL="0" marR="0">
                        <a:spcBef>
                          <a:spcPts val="0"/>
                        </a:spcBef>
                        <a:spcAft>
                          <a:spcPts val="300"/>
                        </a:spcAft>
                      </a:pPr>
                      <a:r>
                        <a:rPr lang="en-US" sz="1000">
                          <a:effectLst/>
                        </a:rPr>
                        <a:t>July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August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September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October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November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November</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172176179"/>
                  </a:ext>
                </a:extLst>
              </a:tr>
              <a:tr h="151249">
                <a:tc>
                  <a:txBody>
                    <a:bodyPr/>
                    <a:lstStyle/>
                    <a:p>
                      <a:pPr marL="0" marR="0">
                        <a:spcBef>
                          <a:spcPts val="0"/>
                        </a:spcBef>
                        <a:spcAft>
                          <a:spcPts val="300"/>
                        </a:spcAft>
                      </a:pPr>
                      <a:r>
                        <a:rPr lang="en-US" sz="1000">
                          <a:effectLst/>
                        </a:rPr>
                        <a:t>August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September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October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November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December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December</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3584068451"/>
                  </a:ext>
                </a:extLst>
              </a:tr>
              <a:tr h="302499">
                <a:tc>
                  <a:txBody>
                    <a:bodyPr/>
                    <a:lstStyle/>
                    <a:p>
                      <a:pPr marL="0" marR="0">
                        <a:spcBef>
                          <a:spcPts val="0"/>
                        </a:spcBef>
                        <a:spcAft>
                          <a:spcPts val="300"/>
                        </a:spcAft>
                      </a:pPr>
                      <a:r>
                        <a:rPr lang="en-US" sz="1000">
                          <a:effectLst/>
                        </a:rPr>
                        <a:t>September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October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November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December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January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January (the next year)</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2590078622"/>
                  </a:ext>
                </a:extLst>
              </a:tr>
              <a:tr h="302499">
                <a:tc>
                  <a:txBody>
                    <a:bodyPr/>
                    <a:lstStyle/>
                    <a:p>
                      <a:pPr marL="0" marR="0">
                        <a:spcBef>
                          <a:spcPts val="0"/>
                        </a:spcBef>
                        <a:spcAft>
                          <a:spcPts val="300"/>
                        </a:spcAft>
                      </a:pPr>
                      <a:r>
                        <a:rPr lang="en-US" sz="1000">
                          <a:effectLst/>
                        </a:rPr>
                        <a:t>October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November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December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January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February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Month of February (the next year)</a:t>
                      </a:r>
                      <a:endParaRPr lang="en-US" sz="100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3882950563"/>
                  </a:ext>
                </a:extLst>
              </a:tr>
              <a:tr h="302499">
                <a:tc>
                  <a:txBody>
                    <a:bodyPr/>
                    <a:lstStyle/>
                    <a:p>
                      <a:pPr marL="0" marR="0">
                        <a:spcBef>
                          <a:spcPts val="0"/>
                        </a:spcBef>
                        <a:spcAft>
                          <a:spcPts val="300"/>
                        </a:spcAft>
                      </a:pPr>
                      <a:r>
                        <a:rPr lang="en-US" sz="1000">
                          <a:effectLst/>
                        </a:rPr>
                        <a:t>November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December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January 15</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dirty="0">
                          <a:effectLst/>
                        </a:rPr>
                        <a:t>February 15</a:t>
                      </a:r>
                      <a:endParaRPr lang="en-US" sz="1000" dirty="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a:effectLst/>
                        </a:rPr>
                        <a:t>March 1</a:t>
                      </a:r>
                      <a:endParaRPr lang="en-US" sz="1000">
                        <a:effectLst/>
                        <a:latin typeface="Times New Roman" panose="02020603050405020304" pitchFamily="18" charset="0"/>
                        <a:ea typeface="Times New Roman" panose="02020603050405020304" pitchFamily="18" charset="0"/>
                      </a:endParaRPr>
                    </a:p>
                  </a:txBody>
                  <a:tcPr marL="73025" marR="73025" marT="0" marB="0"/>
                </a:tc>
                <a:tc>
                  <a:txBody>
                    <a:bodyPr/>
                    <a:lstStyle/>
                    <a:p>
                      <a:pPr marL="0" marR="0">
                        <a:spcBef>
                          <a:spcPts val="0"/>
                        </a:spcBef>
                        <a:spcAft>
                          <a:spcPts val="300"/>
                        </a:spcAft>
                      </a:pPr>
                      <a:r>
                        <a:rPr lang="en-US" sz="1000" dirty="0">
                          <a:effectLst/>
                        </a:rPr>
                        <a:t>Month of March (the next year)</a:t>
                      </a:r>
                      <a:endParaRPr lang="en-US" sz="1000" dirty="0">
                        <a:effectLst/>
                        <a:latin typeface="Times New Roman" panose="02020603050405020304" pitchFamily="18" charset="0"/>
                        <a:ea typeface="Times New Roman" panose="02020603050405020304" pitchFamily="18" charset="0"/>
                      </a:endParaRPr>
                    </a:p>
                  </a:txBody>
                  <a:tcPr marL="73025" marR="73025" marT="0" marB="0"/>
                </a:tc>
                <a:extLst>
                  <a:ext uri="{0D108BD9-81ED-4DB2-BD59-A6C34878D82A}">
                    <a16:rowId xmlns:a16="http://schemas.microsoft.com/office/drawing/2014/main" val="3191446689"/>
                  </a:ext>
                </a:extLst>
              </a:tr>
            </a:tbl>
          </a:graphicData>
        </a:graphic>
      </p:graphicFrame>
    </p:spTree>
    <p:extLst>
      <p:ext uri="{BB962C8B-B14F-4D97-AF65-F5344CB8AC3E}">
        <p14:creationId xmlns:p14="http://schemas.microsoft.com/office/powerpoint/2010/main" val="841459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Active RR’s</a:t>
            </a:r>
          </a:p>
        </p:txBody>
      </p:sp>
      <p:sp>
        <p:nvSpPr>
          <p:cNvPr id="3" name="Content Placeholder 2"/>
          <p:cNvSpPr>
            <a:spLocks noGrp="1"/>
          </p:cNvSpPr>
          <p:nvPr>
            <p:ph idx="1"/>
          </p:nvPr>
        </p:nvSpPr>
        <p:spPr>
          <a:xfrm>
            <a:off x="443621" y="1373125"/>
            <a:ext cx="8915400" cy="4799075"/>
          </a:xfrm>
        </p:spPr>
        <p:txBody>
          <a:bodyPr/>
          <a:lstStyle/>
          <a:p>
            <a:r>
              <a:rPr lang="en-US" sz="2400" dirty="0"/>
              <a:t>No Active RR’s</a:t>
            </a:r>
          </a:p>
          <a:p>
            <a:pPr marL="0" indent="0">
              <a:buNone/>
            </a:pPr>
            <a:endParaRPr lang="en-US" sz="2400" dirty="0"/>
          </a:p>
        </p:txBody>
      </p:sp>
      <p:sp>
        <p:nvSpPr>
          <p:cNvPr id="4" name="Slide Number Placeholder 3"/>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8725974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95191</TotalTime>
  <Words>1080</Words>
  <Application>Microsoft Office PowerPoint</Application>
  <PresentationFormat>Widescreen</PresentationFormat>
  <Paragraphs>205</Paragraphs>
  <Slides>17</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17</vt:i4>
      </vt:variant>
    </vt:vector>
  </HeadingPairs>
  <TitlesOfParts>
    <vt:vector size="24" baseType="lpstr">
      <vt:lpstr>Arial</vt:lpstr>
      <vt:lpstr>Calibri</vt:lpstr>
      <vt:lpstr>Tahoma</vt:lpstr>
      <vt:lpstr>Times New Roman</vt:lpstr>
      <vt:lpstr>1_Custom Design</vt:lpstr>
      <vt:lpstr>Inside pages</vt:lpstr>
      <vt:lpstr>2_Custom Design</vt:lpstr>
      <vt:lpstr>PowerPoint Presentation</vt:lpstr>
      <vt:lpstr>Quarterly Stability Assessment (QSA)  </vt:lpstr>
      <vt:lpstr>Quarterly Stability Assessment (QSA)  </vt:lpstr>
      <vt:lpstr>QSA 45 day deadline</vt:lpstr>
      <vt:lpstr>QSA Checklist</vt:lpstr>
      <vt:lpstr>Downloading Project Details from RIOO-IS</vt:lpstr>
      <vt:lpstr>EPS Design Meter Proposal for planned GIM projects</vt:lpstr>
      <vt:lpstr>NPRR1254 Implementation</vt:lpstr>
      <vt:lpstr>Active RR’s</vt:lpstr>
      <vt:lpstr>Commissioning Requests Submission- Clarification</vt:lpstr>
      <vt:lpstr>Generation Interconnection Requests</vt:lpstr>
      <vt:lpstr>Generation Interconnection Requests</vt:lpstr>
      <vt:lpstr>Other contact information</vt:lpstr>
      <vt:lpstr>Questions?</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811</cp:revision>
  <cp:lastPrinted>2018-07-25T14:31:19Z</cp:lastPrinted>
  <dcterms:created xsi:type="dcterms:W3CDTF">2016-01-21T15:20:31Z</dcterms:created>
  <dcterms:modified xsi:type="dcterms:W3CDTF">2025-02-11T00:07:09Z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2023-08-17T18:39:49Z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0942f964-1bf9-4ff5-a10d-74a7b62a81cf</vt:lpwstr>
  </property>
  <property fmtid="{D5CDD505-2E9C-101B-9397-08002B2CF9AE}" pid="9" name="MSIP_Label_7084cbda-52b8-46fb-a7b7-cb5bd465ed85_ContentBits">
    <vt:lpwstr>0</vt:lpwstr>
  </property>
</Properties>
</file>