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12"/>
  </p:notesMasterIdLst>
  <p:handoutMasterIdLst>
    <p:handoutMasterId r:id="rId13"/>
  </p:handoutMasterIdLst>
  <p:sldIdLst>
    <p:sldId id="445" r:id="rId7"/>
    <p:sldId id="562" r:id="rId8"/>
    <p:sldId id="564" r:id="rId9"/>
    <p:sldId id="553" r:id="rId10"/>
    <p:sldId id="56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5B2F323-5B74-253A-5E0B-65029149998D}" name="Fernandes, Jenifer" initials="JF" userId="S::Jenifer.Fernandes@ercot.com::d998cad5-462f-4faa-8778-b3b2889d98e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86" autoAdjust="0"/>
    <p:restoredTop sz="87949" autoAdjust="0"/>
  </p:normalViewPr>
  <p:slideViewPr>
    <p:cSldViewPr showGuides="1">
      <p:cViewPr varScale="1">
        <p:scale>
          <a:sx n="97" d="100"/>
          <a:sy n="97" d="100"/>
        </p:scale>
        <p:origin x="1458" y="84"/>
      </p:cViewPr>
      <p:guideLst>
        <p:guide orient="horz" pos="2160"/>
        <p:guide pos="384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2/10/2025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2/10/2025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800" dirty="0">
              <a:effectLst/>
              <a:latin typeface="Calibri" panose="020F0502020204030204" pitchFamily="34" charset="0"/>
              <a:ea typeface="Aptos" panose="020B0004020202020204" pitchFamily="34" charset="0"/>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220654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200"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1609274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CA690F-D268-4C06-944B-B5EB87FCB67E}" type="slidenum">
              <a:rPr lang="en-US" smtClean="0"/>
              <a:t>4</a:t>
            </a:fld>
            <a:endParaRPr lang="en-US"/>
          </a:p>
        </p:txBody>
      </p:sp>
    </p:spTree>
    <p:extLst>
      <p:ext uri="{BB962C8B-B14F-4D97-AF65-F5344CB8AC3E}">
        <p14:creationId xmlns:p14="http://schemas.microsoft.com/office/powerpoint/2010/main" val="1280472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200"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495328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6797894" cy="2031325"/>
          </a:xfrm>
          <a:prstGeom prst="rect">
            <a:avLst/>
          </a:prstGeom>
          <a:noFill/>
        </p:spPr>
        <p:txBody>
          <a:bodyPr wrap="square" rtlCol="0">
            <a:spAutoFit/>
          </a:bodyPr>
          <a:lstStyle/>
          <a:p>
            <a:pPr marL="0" marR="0">
              <a:lnSpc>
                <a:spcPct val="150000"/>
              </a:lnSpc>
              <a:spcBef>
                <a:spcPts val="0"/>
              </a:spcBef>
              <a:spcAft>
                <a:spcPts val="0"/>
              </a:spcAft>
            </a:pPr>
            <a:r>
              <a:rPr lang="en-US" b="1" dirty="0"/>
              <a:t>Resource Integration - Small Generation Reactive Capability</a:t>
            </a:r>
          </a:p>
          <a:p>
            <a:pPr marL="0" marR="0">
              <a:lnSpc>
                <a:spcPct val="150000"/>
              </a:lnSpc>
              <a:spcBef>
                <a:spcPts val="0"/>
              </a:spcBef>
              <a:spcAft>
                <a:spcPts val="0"/>
              </a:spcAft>
            </a:pPr>
            <a:endParaRPr lang="en-US" dirty="0"/>
          </a:p>
          <a:p>
            <a:r>
              <a:rPr lang="en-US" dirty="0"/>
              <a:t>John Lawson, Supervisor of Small Generation</a:t>
            </a:r>
          </a:p>
          <a:p>
            <a:endParaRPr lang="en-US" dirty="0"/>
          </a:p>
          <a:p>
            <a:r>
              <a:rPr lang="en-US" dirty="0"/>
              <a:t>RIWG Meeting</a:t>
            </a:r>
          </a:p>
          <a:p>
            <a:r>
              <a:rPr lang="en-US" dirty="0"/>
              <a:t>February 11, 2025</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br>
              <a:rPr lang="en-US" dirty="0"/>
            </a:br>
            <a:endParaRPr lang="en-US" dirty="0"/>
          </a:p>
        </p:txBody>
      </p:sp>
      <p:sp>
        <p:nvSpPr>
          <p:cNvPr id="3" name="Content Placeholder 2"/>
          <p:cNvSpPr>
            <a:spLocks noGrp="1"/>
          </p:cNvSpPr>
          <p:nvPr>
            <p:ph idx="1"/>
          </p:nvPr>
        </p:nvSpPr>
        <p:spPr>
          <a:xfrm>
            <a:off x="406400" y="1066801"/>
            <a:ext cx="11379200" cy="5333999"/>
          </a:xfrm>
        </p:spPr>
        <p:txBody>
          <a:bodyPr/>
          <a:lstStyle/>
          <a:p>
            <a:r>
              <a:rPr lang="en-US" sz="2800" dirty="0"/>
              <a:t>Per Nodal Protocol Section 3.15 (as revised by NPRR1016), the requirement to meet Voltage Support Services (VSS) is required only of Generation Resources (including self-serve generating units) and Energy Storage Resources that are connected to </a:t>
            </a:r>
            <a:r>
              <a:rPr lang="en-US" sz="2800" b="1" dirty="0"/>
              <a:t>Transmission Facilities</a:t>
            </a:r>
            <a:r>
              <a:rPr lang="en-US" sz="2800" dirty="0"/>
              <a:t> and that have a gross unit rating greater than 20 MVA or those units connected at the same Point of Interconnection Bus (POIB) that have gross unit ratings aggregating to greater than 20 MVA, that supply power to the ERCOT Transmission Grid.”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95020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Zero and Non-zero CURLs</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6" name="Table 5">
            <a:extLst>
              <a:ext uri="{FF2B5EF4-FFF2-40B4-BE49-F238E27FC236}">
                <a16:creationId xmlns:a16="http://schemas.microsoft.com/office/drawing/2014/main" id="{E63DAF3E-B505-75E7-1C1F-05080519D174}"/>
              </a:ext>
            </a:extLst>
          </p:cNvPr>
          <p:cNvGraphicFramePr>
            <a:graphicFrameLocks noGrp="1"/>
          </p:cNvGraphicFramePr>
          <p:nvPr>
            <p:extLst>
              <p:ext uri="{D42A27DB-BD31-4B8C-83A1-F6EECF244321}">
                <p14:modId xmlns:p14="http://schemas.microsoft.com/office/powerpoint/2010/main" val="231191823"/>
              </p:ext>
            </p:extLst>
          </p:nvPr>
        </p:nvGraphicFramePr>
        <p:xfrm>
          <a:off x="2096505" y="-10506681"/>
          <a:ext cx="7223083" cy="137160"/>
        </p:xfrm>
        <a:graphic>
          <a:graphicData uri="http://schemas.openxmlformats.org/drawingml/2006/table">
            <a:tbl>
              <a:tblPr>
                <a:tableStyleId>{5C22544A-7EE6-4342-B048-85BDC9FD1C3A}</a:tableStyleId>
              </a:tblPr>
              <a:tblGrid>
                <a:gridCol w="7223083">
                  <a:extLst>
                    <a:ext uri="{9D8B030D-6E8A-4147-A177-3AD203B41FA5}">
                      <a16:colId xmlns:a16="http://schemas.microsoft.com/office/drawing/2014/main" val="185004890"/>
                    </a:ext>
                  </a:extLst>
                </a:gridCol>
              </a:tblGrid>
              <a:tr h="129213">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3752640294"/>
                  </a:ext>
                </a:extLst>
              </a:tr>
            </a:tbl>
          </a:graphicData>
        </a:graphic>
      </p:graphicFrame>
      <p:sp>
        <p:nvSpPr>
          <p:cNvPr id="10" name="Content Placeholder 2">
            <a:extLst>
              <a:ext uri="{FF2B5EF4-FFF2-40B4-BE49-F238E27FC236}">
                <a16:creationId xmlns:a16="http://schemas.microsoft.com/office/drawing/2014/main" id="{AB75439B-96BA-97DC-1AA5-5DE7B5CFE7FF}"/>
              </a:ext>
            </a:extLst>
          </p:cNvPr>
          <p:cNvSpPr>
            <a:spLocks noGrp="1"/>
          </p:cNvSpPr>
          <p:nvPr>
            <p:ph idx="1"/>
          </p:nvPr>
        </p:nvSpPr>
        <p:spPr>
          <a:xfrm>
            <a:off x="355600" y="871873"/>
            <a:ext cx="11734800" cy="2861927"/>
          </a:xfrm>
        </p:spPr>
        <p:txBody>
          <a:bodyPr/>
          <a:lstStyle/>
          <a:p>
            <a:r>
              <a:rPr lang="en-US" sz="2400" dirty="0"/>
              <a:t>If the Interconnection Agreement states that the DGR/DESRs must operate in unit pf then the DGR/DESRs should provide zero CURL values. </a:t>
            </a:r>
          </a:p>
          <a:p>
            <a:r>
              <a:rPr lang="en-US" sz="2400" dirty="0"/>
              <a:t>If the TDSP/DSP requires the DGR/DESRs to provide voltage support, then it should clearly be stated in the Interconnection Agreement and the RE should submit non-zero CURL values. The CURL will then be evaluated based on Nodal Operating Guide 3.3.2.2.</a:t>
            </a:r>
          </a:p>
        </p:txBody>
      </p:sp>
    </p:spTree>
    <p:extLst>
      <p:ext uri="{BB962C8B-B14F-4D97-AF65-F5344CB8AC3E}">
        <p14:creationId xmlns:p14="http://schemas.microsoft.com/office/powerpoint/2010/main" val="3675136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375C9-4CF6-4E2B-8FEA-56F78A04C157}"/>
              </a:ext>
            </a:extLst>
          </p:cNvPr>
          <p:cNvSpPr>
            <a:spLocks noGrp="1"/>
          </p:cNvSpPr>
          <p:nvPr>
            <p:ph type="title"/>
          </p:nvPr>
        </p:nvSpPr>
        <p:spPr/>
        <p:txBody>
          <a:bodyPr/>
          <a:lstStyle/>
          <a:p>
            <a:r>
              <a:rPr lang="en-US" dirty="0"/>
              <a:t>RARF Data Requirements (Feb 2022 RIWG) – Control Modes</a:t>
            </a:r>
          </a:p>
        </p:txBody>
      </p:sp>
      <p:sp>
        <p:nvSpPr>
          <p:cNvPr id="4" name="Slide Number Placeholder 3">
            <a:extLst>
              <a:ext uri="{FF2B5EF4-FFF2-40B4-BE49-F238E27FC236}">
                <a16:creationId xmlns:a16="http://schemas.microsoft.com/office/drawing/2014/main" id="{A03F6967-32F1-4D43-8FDD-8459AF6991FD}"/>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6" name="Content Placeholder 5">
            <a:extLst>
              <a:ext uri="{FF2B5EF4-FFF2-40B4-BE49-F238E27FC236}">
                <a16:creationId xmlns:a16="http://schemas.microsoft.com/office/drawing/2014/main" id="{1272CFF0-3134-4636-A524-A6D86F49175B}"/>
              </a:ext>
            </a:extLst>
          </p:cNvPr>
          <p:cNvSpPr>
            <a:spLocks noGrp="1"/>
          </p:cNvSpPr>
          <p:nvPr>
            <p:ph idx="1"/>
          </p:nvPr>
        </p:nvSpPr>
        <p:spPr>
          <a:xfrm>
            <a:off x="406400" y="1066801"/>
            <a:ext cx="11379200" cy="838199"/>
          </a:xfrm>
        </p:spPr>
        <p:txBody>
          <a:bodyPr/>
          <a:lstStyle/>
          <a:p>
            <a:r>
              <a:rPr lang="en-US" dirty="0"/>
              <a:t>Reactive Capability – </a:t>
            </a:r>
            <a:r>
              <a:rPr lang="en-US" dirty="0">
                <a:solidFill>
                  <a:srgbClr val="FF0000"/>
                </a:solidFill>
              </a:rPr>
              <a:t>Unity PF Control Mode</a:t>
            </a:r>
            <a:r>
              <a:rPr lang="en-US" dirty="0"/>
              <a:t>:</a:t>
            </a:r>
          </a:p>
        </p:txBody>
      </p:sp>
      <p:pic>
        <p:nvPicPr>
          <p:cNvPr id="8" name="Picture 7">
            <a:extLst>
              <a:ext uri="{FF2B5EF4-FFF2-40B4-BE49-F238E27FC236}">
                <a16:creationId xmlns:a16="http://schemas.microsoft.com/office/drawing/2014/main" id="{AFFBF58F-79B2-4C2B-A0BA-A78CBFB5C47D}"/>
              </a:ext>
            </a:extLst>
          </p:cNvPr>
          <p:cNvPicPr>
            <a:picLocks noChangeAspect="1"/>
          </p:cNvPicPr>
          <p:nvPr/>
        </p:nvPicPr>
        <p:blipFill>
          <a:blip r:embed="rId3"/>
          <a:stretch>
            <a:fillRect/>
          </a:stretch>
        </p:blipFill>
        <p:spPr>
          <a:xfrm>
            <a:off x="382954" y="1973299"/>
            <a:ext cx="11426089" cy="1413709"/>
          </a:xfrm>
          <a:prstGeom prst="rect">
            <a:avLst/>
          </a:prstGeom>
        </p:spPr>
      </p:pic>
      <p:sp>
        <p:nvSpPr>
          <p:cNvPr id="9" name="Content Placeholder 5">
            <a:extLst>
              <a:ext uri="{FF2B5EF4-FFF2-40B4-BE49-F238E27FC236}">
                <a16:creationId xmlns:a16="http://schemas.microsoft.com/office/drawing/2014/main" id="{227012F2-CC0E-490F-874E-0C49B2717582}"/>
              </a:ext>
            </a:extLst>
          </p:cNvPr>
          <p:cNvSpPr txBox="1">
            <a:spLocks/>
          </p:cNvSpPr>
          <p:nvPr/>
        </p:nvSpPr>
        <p:spPr>
          <a:xfrm>
            <a:off x="304800" y="3720366"/>
            <a:ext cx="11379200" cy="8381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Reactive Capability – </a:t>
            </a:r>
            <a:r>
              <a:rPr lang="en-US" dirty="0">
                <a:solidFill>
                  <a:srgbClr val="FF0000"/>
                </a:solidFill>
              </a:rPr>
              <a:t>Voltage Control Mode</a:t>
            </a:r>
            <a:r>
              <a:rPr lang="en-US" dirty="0"/>
              <a:t>:</a:t>
            </a:r>
          </a:p>
        </p:txBody>
      </p:sp>
      <p:pic>
        <p:nvPicPr>
          <p:cNvPr id="11" name="Picture 10">
            <a:extLst>
              <a:ext uri="{FF2B5EF4-FFF2-40B4-BE49-F238E27FC236}">
                <a16:creationId xmlns:a16="http://schemas.microsoft.com/office/drawing/2014/main" id="{133A8681-357D-4857-8542-F6820A3CCBB1}"/>
              </a:ext>
            </a:extLst>
          </p:cNvPr>
          <p:cNvPicPr>
            <a:picLocks noChangeAspect="1"/>
          </p:cNvPicPr>
          <p:nvPr/>
        </p:nvPicPr>
        <p:blipFill>
          <a:blip r:embed="rId4"/>
          <a:stretch>
            <a:fillRect/>
          </a:stretch>
        </p:blipFill>
        <p:spPr>
          <a:xfrm>
            <a:off x="382954" y="4495799"/>
            <a:ext cx="11426089" cy="1295400"/>
          </a:xfrm>
          <a:prstGeom prst="rect">
            <a:avLst/>
          </a:prstGeom>
        </p:spPr>
      </p:pic>
    </p:spTree>
    <p:extLst>
      <p:ext uri="{BB962C8B-B14F-4D97-AF65-F5344CB8AC3E}">
        <p14:creationId xmlns:p14="http://schemas.microsoft.com/office/powerpoint/2010/main" val="339567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Zero and Non-zero CURLs</a:t>
            </a:r>
            <a:br>
              <a:rPr lang="en-US"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6" name="Table 5">
            <a:extLst>
              <a:ext uri="{FF2B5EF4-FFF2-40B4-BE49-F238E27FC236}">
                <a16:creationId xmlns:a16="http://schemas.microsoft.com/office/drawing/2014/main" id="{E63DAF3E-B505-75E7-1C1F-05080519D174}"/>
              </a:ext>
            </a:extLst>
          </p:cNvPr>
          <p:cNvGraphicFramePr>
            <a:graphicFrameLocks noGrp="1"/>
          </p:cNvGraphicFramePr>
          <p:nvPr/>
        </p:nvGraphicFramePr>
        <p:xfrm>
          <a:off x="2096505" y="-10506681"/>
          <a:ext cx="7223083" cy="137160"/>
        </p:xfrm>
        <a:graphic>
          <a:graphicData uri="http://schemas.openxmlformats.org/drawingml/2006/table">
            <a:tbl>
              <a:tblPr>
                <a:tableStyleId>{5C22544A-7EE6-4342-B048-85BDC9FD1C3A}</a:tableStyleId>
              </a:tblPr>
              <a:tblGrid>
                <a:gridCol w="7223083">
                  <a:extLst>
                    <a:ext uri="{9D8B030D-6E8A-4147-A177-3AD203B41FA5}">
                      <a16:colId xmlns:a16="http://schemas.microsoft.com/office/drawing/2014/main" val="185004890"/>
                    </a:ext>
                  </a:extLst>
                </a:gridCol>
              </a:tblGrid>
              <a:tr h="129213">
                <a:tc>
                  <a:txBody>
                    <a:bodyPr/>
                    <a:lstStyle/>
                    <a:p>
                      <a:pPr algn="l" fontAlgn="b"/>
                      <a:endParaRPr lang="en-US" sz="900" b="0" i="0" u="none" strike="noStrike" dirty="0">
                        <a:solidFill>
                          <a:srgbClr val="000000"/>
                        </a:solidFill>
                        <a:effectLst/>
                        <a:latin typeface="Tahoma" panose="020B0604030504040204" pitchFamily="34" charset="0"/>
                      </a:endParaRPr>
                    </a:p>
                  </a:txBody>
                  <a:tcPr marL="0" marR="0" marT="0" marB="0"/>
                </a:tc>
                <a:extLst>
                  <a:ext uri="{0D108BD9-81ED-4DB2-BD59-A6C34878D82A}">
                    <a16:rowId xmlns:a16="http://schemas.microsoft.com/office/drawing/2014/main" val="3752640294"/>
                  </a:ext>
                </a:extLst>
              </a:tr>
            </a:tbl>
          </a:graphicData>
        </a:graphic>
      </p:graphicFrame>
      <p:pic>
        <p:nvPicPr>
          <p:cNvPr id="5" name="Picture 4">
            <a:extLst>
              <a:ext uri="{FF2B5EF4-FFF2-40B4-BE49-F238E27FC236}">
                <a16:creationId xmlns:a16="http://schemas.microsoft.com/office/drawing/2014/main" id="{3A269589-8153-D963-92CD-596BE58F1123}"/>
              </a:ext>
            </a:extLst>
          </p:cNvPr>
          <p:cNvPicPr>
            <a:picLocks noChangeAspect="1"/>
          </p:cNvPicPr>
          <p:nvPr/>
        </p:nvPicPr>
        <p:blipFill>
          <a:blip r:embed="rId3"/>
          <a:stretch>
            <a:fillRect/>
          </a:stretch>
        </p:blipFill>
        <p:spPr>
          <a:xfrm>
            <a:off x="2286000" y="767954"/>
            <a:ext cx="7275615" cy="5747230"/>
          </a:xfrm>
          <a:prstGeom prst="rect">
            <a:avLst/>
          </a:prstGeom>
        </p:spPr>
      </p:pic>
    </p:spTree>
    <p:extLst>
      <p:ext uri="{BB962C8B-B14F-4D97-AF65-F5344CB8AC3E}">
        <p14:creationId xmlns:p14="http://schemas.microsoft.com/office/powerpoint/2010/main" val="269273130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73790</TotalTime>
  <Words>229</Words>
  <Application>Microsoft Office PowerPoint</Application>
  <PresentationFormat>Widescreen</PresentationFormat>
  <Paragraphs>24</Paragraphs>
  <Slides>5</Slides>
  <Notes>5</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Tahoma</vt:lpstr>
      <vt:lpstr>1_Custom Design</vt:lpstr>
      <vt:lpstr>Inside pages</vt:lpstr>
      <vt:lpstr>2_Custom Design</vt:lpstr>
      <vt:lpstr>PowerPoint Presentation</vt:lpstr>
      <vt:lpstr>Background </vt:lpstr>
      <vt:lpstr>Zero and Non-zero CURLs </vt:lpstr>
      <vt:lpstr>RARF Data Requirements (Feb 2022 RIWG) – Control Modes</vt:lpstr>
      <vt:lpstr>Zero and Non-zero CURLs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724</cp:revision>
  <cp:lastPrinted>2018-07-25T14:31:19Z</cp:lastPrinted>
  <dcterms:created xsi:type="dcterms:W3CDTF">2016-01-21T15:20:31Z</dcterms:created>
  <dcterms:modified xsi:type="dcterms:W3CDTF">2025-02-11T00:09:16Z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2024-12-06T15:48:05Z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1e0d657d-0b98-40c3-abda-27c98d8d0e47</vt:lpwstr>
  </property>
  <property fmtid="{D5CDD505-2E9C-101B-9397-08002B2CF9AE}" pid="9" name="MSIP_Label_7084cbda-52b8-46fb-a7b7-cb5bd465ed85_ContentBits">
    <vt:lpwstr>0</vt:lpwstr>
  </property>
</Properties>
</file>