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437" r:id="rId8"/>
    <p:sldId id="447" r:id="rId9"/>
    <p:sldId id="541" r:id="rId10"/>
    <p:sldId id="280" r:id="rId11"/>
    <p:sldId id="307" r:id="rId12"/>
    <p:sldId id="327" r:id="rId13"/>
    <p:sldId id="341" r:id="rId14"/>
    <p:sldId id="344" r:id="rId15"/>
    <p:sldId id="345" r:id="rId16"/>
    <p:sldId id="350" r:id="rId17"/>
    <p:sldId id="703" r:id="rId18"/>
    <p:sldId id="705" r:id="rId19"/>
    <p:sldId id="70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16F8A-5ADD-461E-908B-D52289D70F87}" v="14" dt="2025-02-12T15:57:20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79" d="100"/>
          <a:sy n="79" d="100"/>
        </p:scale>
        <p:origin x="182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C7E16F8A-5ADD-461E-908B-D52289D70F87}"/>
    <pc:docChg chg="undo custSel addSld delSld modSld modMainMaster">
      <pc:chgData name="Anderson, Troy" userId="04de3903-03dd-44db-8353-3f14e4dd6886" providerId="ADAL" clId="{C7E16F8A-5ADD-461E-908B-D52289D70F87}" dt="2025-02-12T15:57:59.966" v="60" actId="20577"/>
      <pc:docMkLst>
        <pc:docMk/>
      </pc:docMkLst>
      <pc:sldChg chg="modSp mod">
        <pc:chgData name="Anderson, Troy" userId="04de3903-03dd-44db-8353-3f14e4dd6886" providerId="ADAL" clId="{C7E16F8A-5ADD-461E-908B-D52289D70F87}" dt="2025-02-12T15:57:59.966" v="60" actId="20577"/>
        <pc:sldMkLst>
          <pc:docMk/>
          <pc:sldMk cId="730603795" sldId="260"/>
        </pc:sldMkLst>
        <pc:spChg chg="mod">
          <ac:chgData name="Anderson, Troy" userId="04de3903-03dd-44db-8353-3f14e4dd6886" providerId="ADAL" clId="{C7E16F8A-5ADD-461E-908B-D52289D70F87}" dt="2025-02-12T15:57:59.966" v="6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add del mod">
        <pc:chgData name="Anderson, Troy" userId="04de3903-03dd-44db-8353-3f14e4dd6886" providerId="ADAL" clId="{C7E16F8A-5ADD-461E-908B-D52289D70F87}" dt="2025-02-12T15:55:58.120" v="42"/>
        <pc:sldMkLst>
          <pc:docMk/>
          <pc:sldMk cId="2555911169" sldId="705"/>
        </pc:sldMkLst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3" creationId="{00000000-0000-0000-0000-00000000000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4" creationId="{BF34BE13-842D-408D-EFB9-14E228A70C9D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5" creationId="{B6C1BCB5-735E-26D9-5347-76174AA743C5}"/>
          </ac:spMkLst>
        </pc:spChg>
        <pc:spChg chg="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6" creationId="{00000000-0000-0000-0000-00000000000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8" creationId="{910136E5-EBFA-7A6B-2C0A-EBFE5A4B3914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9" creationId="{22DF4776-98CC-F894-84DE-A452FD405951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10" creationId="{1197EDA7-DEFC-A6DF-BC49-02212A68763E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11" creationId="{0E01DF70-B3D7-6052-D81C-C12E9F38C7A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12" creationId="{B55C91AD-E3F4-0703-F1EA-0E27F21FD4B3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13" creationId="{E8ABAEEF-D09F-B2E8-7F78-4763272CC5D3}"/>
          </ac:spMkLst>
        </pc:spChg>
        <pc:spChg chg="add del mod ord">
          <ac:chgData name="Anderson, Troy" userId="04de3903-03dd-44db-8353-3f14e4dd6886" providerId="ADAL" clId="{C7E16F8A-5ADD-461E-908B-D52289D70F87}" dt="2024-06-20T14:06:36.749" v="12" actId="166"/>
          <ac:spMkLst>
            <pc:docMk/>
            <pc:sldMk cId="2555911169" sldId="705"/>
            <ac:spMk id="14" creationId="{90047093-43AC-46C4-32B7-23F01CDBD3AA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15" creationId="{2F505729-56C5-4A43-A94F-AE7E7CB669A8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17" creationId="{8A7F394E-C1B5-9768-6278-92CCD4952B17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18" creationId="{5D54F1AA-362F-DECC-6F30-4E165B22F1EE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19" creationId="{BD585D9C-A541-D6AA-B8B9-FB81D860B47A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20" creationId="{7B414E3D-1330-1DDD-AC5E-4E294FE8AC52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21" creationId="{275B39E2-742A-1D0C-D123-744064439D16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22" creationId="{878595B4-C93A-A777-3205-D08784428ED3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23" creationId="{FB89104B-DD22-D0C4-BB19-750051BE0804}"/>
          </ac:spMkLst>
        </pc:spChg>
        <pc:spChg chg="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24" creationId="{00000000-0000-0000-0000-000000000000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25" creationId="{84FF81A5-1390-A03A-E8A7-2C161B555B44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26" creationId="{8479C2DE-7FC2-4409-B720-81664285021C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27" creationId="{2F978DB4-2791-0290-D41B-2C33B5427E9E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28" creationId="{6F928DF6-35B2-C84A-6D00-2D77D26CA902}"/>
          </ac:spMkLst>
        </pc:spChg>
        <pc:spChg chg="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29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30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32" creationId="{00000000-0000-0000-0000-00000000000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34" creationId="{6A0ADDBF-EB41-4850-814F-88AF8881525B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35" creationId="{7D3BB26C-F961-A99D-4061-B3C1E42CB201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36" creationId="{907FE4A0-87DA-4668-1670-B352F7077279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37" creationId="{9003D24B-AE2C-B598-1B86-7BED1F9E6D62}"/>
          </ac:spMkLst>
        </pc:spChg>
        <pc:spChg chg="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38" creationId="{1FF61AC0-C7DB-4A25-AADC-B7C5E8C0B22A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39" creationId="{C753D0CB-C945-0284-4043-5D5C90A4D131}"/>
          </ac:spMkLst>
        </pc:spChg>
        <pc:spChg chg="add del mod">
          <ac:chgData name="Anderson, Troy" userId="04de3903-03dd-44db-8353-3f14e4dd6886" providerId="ADAL" clId="{C7E16F8A-5ADD-461E-908B-D52289D70F87}" dt="2025-01-06T19:45:24.939" v="40" actId="478"/>
          <ac:spMkLst>
            <pc:docMk/>
            <pc:sldMk cId="2555911169" sldId="705"/>
            <ac:spMk id="40" creationId="{099A53C8-5425-152F-0EFB-4BB45139B395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0" creationId="{70E13185-167D-AB21-702C-BCB0BF547915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1" creationId="{B947BCFB-90B1-7508-FD86-61E8BFD05B65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2" creationId="{D482EAFE-FA52-64A0-4EF4-AB99900574C5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3" creationId="{17C3FE21-3CDE-E6E8-805E-F19FD8614A5E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4" creationId="{E9347BC8-9FCC-EAAF-22E5-0E035AA9B19C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5" creationId="{C60D2A35-7289-3D0E-A445-AED73934D48A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6" creationId="{B16E350B-BA35-0439-29A3-667642DFF55B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7" creationId="{84F3103A-06D9-59F9-D1DF-02E292AD352A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8" creationId="{F4DA48D2-8FA8-B433-21BC-85BA3F9C69A1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49" creationId="{DC396273-E10B-4DF1-CFD2-3DE76E9EEF9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51" creationId="{00000000-0000-0000-0000-00000000000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52" creationId="{00000000-0000-0000-0000-00000000000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53" creationId="{00000000-0000-0000-0000-00000000000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54" creationId="{00000000-0000-0000-0000-000000000000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55" creationId="{00000000-0000-0000-0000-000000000000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56" creationId="{BD20C937-ACF2-69FC-971A-E78FB347AC35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57" creationId="{C9D858CE-5927-2130-E48D-9E9B38A63BFB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58" creationId="{F05AE801-6F05-5F08-B6CD-E3131816DBB3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59" creationId="{A5FB1B58-76A7-501B-CD00-A2EC507DEAB7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60" creationId="{8CBAE244-09AA-489A-8D85-C1603BFB5D1C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1" creationId="{3650FC9E-256A-1E7D-9A9E-EF12C36F075E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2" creationId="{DA9984F2-6017-0B31-336B-931F319C9CBD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3" creationId="{B937EA3E-21BE-0A35-BB3E-A2921E093902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4" creationId="{478CA486-9BF8-95CF-E676-3FA18137F9B6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5" creationId="{48D05E58-D424-4112-5A4B-748CE9EF52D8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6" creationId="{BEE2CF9F-71A4-BEA5-838E-F28681D3345C}"/>
          </ac:spMkLst>
        </pc:spChg>
        <pc:spChg chg="add del">
          <ac:chgData name="Anderson, Troy" userId="04de3903-03dd-44db-8353-3f14e4dd6886" providerId="ADAL" clId="{C7E16F8A-5ADD-461E-908B-D52289D70F87}" dt="2024-06-20T14:06:07.640" v="9" actId="478"/>
          <ac:spMkLst>
            <pc:docMk/>
            <pc:sldMk cId="2555911169" sldId="705"/>
            <ac:spMk id="67" creationId="{677FB7AA-0425-4ECC-9149-91187034677E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8" creationId="{DDAB219D-467A-8074-CF30-68CDAFA94EF1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69" creationId="{F819D9BF-15E7-9EFD-B3F4-71AB5CE1772C}"/>
          </ac:spMkLst>
        </pc:spChg>
        <pc:spChg chg="add del mod">
          <ac:chgData name="Anderson, Troy" userId="04de3903-03dd-44db-8353-3f14e4dd6886" providerId="ADAL" clId="{C7E16F8A-5ADD-461E-908B-D52289D70F87}" dt="2024-06-20T14:05:44.115" v="6"/>
          <ac:spMkLst>
            <pc:docMk/>
            <pc:sldMk cId="2555911169" sldId="705"/>
            <ac:spMk id="70" creationId="{546AB942-1D9A-AD10-2198-B22C7DEEB35C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1" creationId="{0624ED8F-70A4-7EE7-2657-248F20018348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2" creationId="{524794F7-BF72-536D-7B90-49389AD426CB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3" creationId="{9F65DC0F-9B09-0EFA-F07B-1691AFFB25E9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4" creationId="{E35F0C8D-8639-9307-DA6D-F4C2BC3BFC4A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6" creationId="{A035A313-6849-CDB1-DA7D-3391C61AB747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7" creationId="{E981685A-6FCD-E14C-6124-7ABED5E243CD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8" creationId="{59EF5252-961B-25B0-A52E-1CAC608C87EF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79" creationId="{13EE2278-9931-118C-C84F-BF69545FCDB4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0" creationId="{D1109C54-1E8E-5845-0421-49F50BE11C25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1" creationId="{B7F0F25A-221D-A561-7530-439DC7F629D2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2" creationId="{4F3F91F8-2A43-CF18-B035-E9FD3F716A24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3" creationId="{FA3D4F19-1C12-80DD-0B62-70A2EFA5CEEF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4" creationId="{3B5E5C3D-257F-9C87-5DA1-B6CCAAEF9377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6" creationId="{28EF3142-7919-41DC-E517-489BC6597282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7" creationId="{1FBCCAA4-538E-AC6B-85AF-FCD3D0733D5A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8" creationId="{418BFFB8-A4BB-030C-72E6-C9AB4FAABFC4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89" creationId="{A3727842-9989-D51D-A426-36D270C46BBC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0" creationId="{024B19EC-ABCB-4612-2DAE-F861279D7530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1" creationId="{A471BC88-65FD-2094-E6C1-A16F9F4F600D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2" creationId="{3D2DFA6C-06A5-4AF1-FBEC-EDA51752432D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3" creationId="{C947302C-E5BE-EE18-6A42-93555E5DAFA0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4" creationId="{A4CE29BE-DC28-A232-0688-0733D4FDBC7E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5" creationId="{66F4B1D9-B728-9550-2354-F503E9119011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6" creationId="{8540623A-ECFC-2C54-D0CA-D19EE761B0E4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7" creationId="{3B4F4EA4-780C-7458-24CF-2857EC54A04B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8" creationId="{9D819960-E3CE-8740-1B7D-7F7F5383EB2C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99" creationId="{D3CD185C-66B2-C7C6-E111-8A3E222F43B9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1" creationId="{CD7DA066-9ACD-D2AF-7EE3-8596303318DB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2" creationId="{E363A76F-4A47-8D69-C7AA-43E0560C350E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3" creationId="{5434FF78-C823-92A2-79E8-1A32E3953B00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4" creationId="{ABA0BF53-C412-0F1E-E5C5-1E6EDD8CBFE1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5" creationId="{01621AA9-E8D9-18F7-EACA-61B6EB971C58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6" creationId="{5439C080-5D60-EDF6-624B-A8D2B657D511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7" creationId="{66638073-B62F-96AB-3C02-E0D33FBA28D5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8" creationId="{94FF0368-8C39-5223-97AE-4FF4EF5AC2CE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09" creationId="{950922CB-5915-4D47-8B30-3D178AB6C152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10" creationId="{9559B3D0-ECAC-9F81-DEC6-48BB65667555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11" creationId="{6F6E94A8-714D-BD9F-B66E-836FB54F65EA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12" creationId="{178EB3DE-24EC-2536-67E1-8709CC3287E4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13" creationId="{18841C27-07B8-F625-D0A2-168E083DD796}"/>
          </ac:spMkLst>
        </pc:spChg>
        <pc:spChg chg="add mod">
          <ac:chgData name="Anderson, Troy" userId="04de3903-03dd-44db-8353-3f14e4dd6886" providerId="ADAL" clId="{C7E16F8A-5ADD-461E-908B-D52289D70F87}" dt="2024-06-20T14:06:20.437" v="10"/>
          <ac:spMkLst>
            <pc:docMk/>
            <pc:sldMk cId="2555911169" sldId="705"/>
            <ac:spMk id="114" creationId="{42EBAB62-CC95-A3AF-2B6F-21E9838EADB8}"/>
          </ac:spMkLst>
        </pc:spChg>
        <pc:graphicFrameChg chg="add del">
          <ac:chgData name="Anderson, Troy" userId="04de3903-03dd-44db-8353-3f14e4dd6886" providerId="ADAL" clId="{C7E16F8A-5ADD-461E-908B-D52289D70F87}" dt="2024-06-20T14:06:07.640" v="9" actId="478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add del mod">
          <ac:chgData name="Anderson, Troy" userId="04de3903-03dd-44db-8353-3f14e4dd6886" providerId="ADAL" clId="{C7E16F8A-5ADD-461E-908B-D52289D70F87}" dt="2024-06-20T14:05:44.115" v="6"/>
          <ac:graphicFrameMkLst>
            <pc:docMk/>
            <pc:sldMk cId="2555911169" sldId="705"/>
            <ac:graphicFrameMk id="16" creationId="{89293AD9-42D3-D5E6-BC9E-ADEC7B1051F4}"/>
          </ac:graphicFrameMkLst>
        </pc:graphicFrameChg>
        <pc:graphicFrameChg chg="add del mod">
          <ac:chgData name="Anderson, Troy" userId="04de3903-03dd-44db-8353-3f14e4dd6886" providerId="ADAL" clId="{C7E16F8A-5ADD-461E-908B-D52289D70F87}" dt="2024-06-20T14:05:44.115" v="6"/>
          <ac:graphicFrameMkLst>
            <pc:docMk/>
            <pc:sldMk cId="2555911169" sldId="705"/>
            <ac:graphicFrameMk id="31" creationId="{1DA6E405-CCD4-FEFD-CDE3-626B9F7EFB62}"/>
          </ac:graphicFrameMkLst>
        </pc:graphicFrameChg>
        <pc:graphicFrameChg chg="add del">
          <ac:chgData name="Anderson, Troy" userId="04de3903-03dd-44db-8353-3f14e4dd6886" providerId="ADAL" clId="{C7E16F8A-5ADD-461E-908B-D52289D70F87}" dt="2024-06-20T14:06:07.640" v="9" actId="478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graphicFrameChg chg="add mod">
          <ac:chgData name="Anderson, Troy" userId="04de3903-03dd-44db-8353-3f14e4dd6886" providerId="ADAL" clId="{C7E16F8A-5ADD-461E-908B-D52289D70F87}" dt="2024-06-20T14:06:20.437" v="10"/>
          <ac:graphicFrameMkLst>
            <pc:docMk/>
            <pc:sldMk cId="2555911169" sldId="705"/>
            <ac:graphicFrameMk id="75" creationId="{67CB9B57-82F7-4BEA-83CA-00A58C39AA08}"/>
          </ac:graphicFrameMkLst>
        </pc:graphicFrameChg>
        <pc:graphicFrameChg chg="add mod">
          <ac:chgData name="Anderson, Troy" userId="04de3903-03dd-44db-8353-3f14e4dd6886" providerId="ADAL" clId="{C7E16F8A-5ADD-461E-908B-D52289D70F87}" dt="2024-06-20T14:06:20.437" v="10"/>
          <ac:graphicFrameMkLst>
            <pc:docMk/>
            <pc:sldMk cId="2555911169" sldId="705"/>
            <ac:graphicFrameMk id="85" creationId="{26DAC5BE-D980-51BD-7DE3-F8C8AACDA50C}"/>
          </ac:graphicFrameMkLst>
        </pc:graphicFrameChg>
        <pc:cxnChg chg="add del mod">
          <ac:chgData name="Anderson, Troy" userId="04de3903-03dd-44db-8353-3f14e4dd6886" providerId="ADAL" clId="{C7E16F8A-5ADD-461E-908B-D52289D70F87}" dt="2024-06-20T14:05:44.115" v="6"/>
          <ac:cxnSpMkLst>
            <pc:docMk/>
            <pc:sldMk cId="2555911169" sldId="705"/>
            <ac:cxnSpMk id="50" creationId="{6D6B6CC5-FF62-2D43-55B6-1D45AA998DD1}"/>
          </ac:cxnSpMkLst>
        </pc:cxnChg>
        <pc:cxnChg chg="add mod">
          <ac:chgData name="Anderson, Troy" userId="04de3903-03dd-44db-8353-3f14e4dd6886" providerId="ADAL" clId="{C7E16F8A-5ADD-461E-908B-D52289D70F87}" dt="2024-06-20T14:06:20.437" v="10"/>
          <ac:cxnSpMkLst>
            <pc:docMk/>
            <pc:sldMk cId="2555911169" sldId="705"/>
            <ac:cxnSpMk id="100" creationId="{02375290-C237-6F5D-4B63-A65FDDE0796B}"/>
          </ac:cxnSpMkLst>
        </pc:cxnChg>
      </pc:sldChg>
      <pc:sldChg chg="addSp modSp add del mod">
        <pc:chgData name="Anderson, Troy" userId="04de3903-03dd-44db-8353-3f14e4dd6886" providerId="ADAL" clId="{C7E16F8A-5ADD-461E-908B-D52289D70F87}" dt="2024-12-03T17:30:29.584" v="28" actId="47"/>
        <pc:sldMkLst>
          <pc:docMk/>
          <pc:sldMk cId="2312871216" sldId="706"/>
        </pc:sldMkLst>
        <pc:spChg chg="add mod">
          <ac:chgData name="Anderson, Troy" userId="04de3903-03dd-44db-8353-3f14e4dd6886" providerId="ADAL" clId="{C7E16F8A-5ADD-461E-908B-D52289D70F87}" dt="2024-12-03T17:30:05.545" v="25" actId="20577"/>
          <ac:spMkLst>
            <pc:docMk/>
            <pc:sldMk cId="2312871216" sldId="706"/>
            <ac:spMk id="22" creationId="{CE58B178-7DAD-BEEB-73B2-9D25DFB7D948}"/>
          </ac:spMkLst>
        </pc:spChg>
      </pc:sldChg>
      <pc:sldChg chg="addSp modSp add mod">
        <pc:chgData name="Anderson, Troy" userId="04de3903-03dd-44db-8353-3f14e4dd6886" providerId="ADAL" clId="{C7E16F8A-5ADD-461E-908B-D52289D70F87}" dt="2025-02-12T15:57:30.492" v="49" actId="20577"/>
        <pc:sldMkLst>
          <pc:docMk/>
          <pc:sldMk cId="4019816342" sldId="706"/>
        </pc:sldMkLst>
        <pc:spChg chg="add mod">
          <ac:chgData name="Anderson, Troy" userId="04de3903-03dd-44db-8353-3f14e4dd6886" providerId="ADAL" clId="{C7E16F8A-5ADD-461E-908B-D52289D70F87}" dt="2025-02-12T15:57:30.492" v="49" actId="20577"/>
          <ac:spMkLst>
            <pc:docMk/>
            <pc:sldMk cId="4019816342" sldId="706"/>
            <ac:spMk id="15" creationId="{5C2560DF-FF4C-4B85-035E-7537653A0ECD}"/>
          </ac:spMkLst>
        </pc:spChg>
      </pc:sldChg>
      <pc:sldChg chg="addSp delSp modSp add del mod">
        <pc:chgData name="Anderson, Troy" userId="04de3903-03dd-44db-8353-3f14e4dd6886" providerId="ADAL" clId="{C7E16F8A-5ADD-461E-908B-D52289D70F87}" dt="2025-02-12T15:57:37.045" v="50" actId="47"/>
        <pc:sldMkLst>
          <pc:docMk/>
          <pc:sldMk cId="4249386037" sldId="707"/>
        </pc:sldMkLst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2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3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4" creationId="{4B2EE148-6B8D-CD45-C358-68A5C2C23D65}"/>
          </ac:spMkLst>
        </pc:spChg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5" creationId="{05F62EFB-D714-1571-D587-DE9AD37940A4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6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8" creationId="{910136E5-EBFA-7A6B-2C0A-EBFE5A4B3914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9" creationId="{22DF4776-98CC-F894-84DE-A452FD405951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10" creationId="{2F974D47-70AE-8B16-8AFF-79EA315C83EA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11" creationId="{8C68C5E7-6110-1043-A807-C185F79C9115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12" creationId="{B55C91AD-E3F4-0703-F1EA-0E27F21FD4B3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13" creationId="{E8ABAEEF-D09F-B2E8-7F78-4763272CC5D3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14" creationId="{A28D714B-568B-7116-7E19-FFA899FE34D1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16" creationId="{B4C0643D-2073-8F79-87D0-82D2BBC2D9EA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17" creationId="{E6E02350-D7E2-A621-1C4A-E23E54FC2329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18" creationId="{E95184D5-02EA-FC5F-62ED-AFCBC03B7EAE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19" creationId="{1C6A88F9-126C-4AFF-A9FE-3DEAAFD04664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20" creationId="{9AB7D7C9-1D43-4FBD-CC01-0B92F05044CE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21" creationId="{C54298ED-6F96-E8BE-6F2A-6A5286DF5E47}"/>
          </ac:spMkLst>
        </pc:spChg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22" creationId="{607283F4-E212-A1A9-262F-34411FE2EF9F}"/>
          </ac:spMkLst>
        </pc:spChg>
        <pc:spChg chg="del">
          <ac:chgData name="Anderson, Troy" userId="04de3903-03dd-44db-8353-3f14e4dd6886" providerId="ADAL" clId="{C7E16F8A-5ADD-461E-908B-D52289D70F87}" dt="2025-01-06T19:45:01.031" v="34" actId="478"/>
          <ac:spMkLst>
            <pc:docMk/>
            <pc:sldMk cId="4249386037" sldId="707"/>
            <ac:spMk id="23" creationId="{07F34012-CD28-318A-7E53-C6DD49EAC532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24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25" creationId="{60846DDB-5068-A1A0-9AC3-B8FE9DA5BA9A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26" creationId="{AE526C8B-9728-07BC-115D-2FA367AF8530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28" creationId="{D71B230A-1570-ABB5-7E64-53318C74B64A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29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30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31" creationId="{11335025-BCF2-72E5-B929-E9862EC89D4F}"/>
          </ac:spMkLst>
        </pc:spChg>
        <pc:spChg chg="del">
          <ac:chgData name="Anderson, Troy" userId="04de3903-03dd-44db-8353-3f14e4dd6886" providerId="ADAL" clId="{C7E16F8A-5ADD-461E-908B-D52289D70F87}" dt="2025-01-06T19:44:52.886" v="32" actId="478"/>
          <ac:spMkLst>
            <pc:docMk/>
            <pc:sldMk cId="4249386037" sldId="707"/>
            <ac:spMk id="32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35" creationId="{49811323-921D-3C31-0BF9-B5BAAEAF3297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37" creationId="{57B7AC61-A23E-666B-199A-0A157810EB90}"/>
          </ac:spMkLst>
        </pc:spChg>
        <pc:spChg chg="del">
          <ac:chgData name="Anderson, Troy" userId="04de3903-03dd-44db-8353-3f14e4dd6886" providerId="ADAL" clId="{C7E16F8A-5ADD-461E-908B-D52289D70F87}" dt="2025-01-06T19:44:57.918" v="33" actId="478"/>
          <ac:spMkLst>
            <pc:docMk/>
            <pc:sldMk cId="4249386037" sldId="707"/>
            <ac:spMk id="38" creationId="{057DFE9C-A543-6223-A64A-F24A566BE525}"/>
          </ac:spMkLst>
        </pc:spChg>
        <pc:spChg chg="add mod">
          <ac:chgData name="Anderson, Troy" userId="04de3903-03dd-44db-8353-3f14e4dd6886" providerId="ADAL" clId="{C7E16F8A-5ADD-461E-908B-D52289D70F87}" dt="2025-02-12T15:57:09.661" v="43" actId="1076"/>
          <ac:spMkLst>
            <pc:docMk/>
            <pc:sldMk cId="4249386037" sldId="707"/>
            <ac:spMk id="39" creationId="{A265E365-9017-2EEE-F017-168AB2A0DEC6}"/>
          </ac:spMkLst>
        </pc:spChg>
        <pc:spChg chg="add del mod">
          <ac:chgData name="Anderson, Troy" userId="04de3903-03dd-44db-8353-3f14e4dd6886" providerId="ADAL" clId="{C7E16F8A-5ADD-461E-908B-D52289D70F87}" dt="2025-01-06T19:44:46.560" v="31" actId="478"/>
          <ac:spMkLst>
            <pc:docMk/>
            <pc:sldMk cId="4249386037" sldId="707"/>
            <ac:spMk id="43" creationId="{8F7831EE-2FCD-4C64-8496-0C88EF5279D8}"/>
          </ac:spMkLst>
        </pc:spChg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51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53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54" creationId="{00000000-0000-0000-0000-000000000000}"/>
          </ac:spMkLst>
        </pc:spChg>
        <pc:spChg chg="del">
          <ac:chgData name="Anderson, Troy" userId="04de3903-03dd-44db-8353-3f14e4dd6886" providerId="ADAL" clId="{C7E16F8A-5ADD-461E-908B-D52289D70F87}" dt="2025-01-06T19:44:42.408" v="30" actId="478"/>
          <ac:spMkLst>
            <pc:docMk/>
            <pc:sldMk cId="4249386037" sldId="707"/>
            <ac:spMk id="55" creationId="{00000000-0000-0000-0000-000000000000}"/>
          </ac:spMkLst>
        </pc:spChg>
        <pc:graphicFrameChg chg="del">
          <ac:chgData name="Anderson, Troy" userId="04de3903-03dd-44db-8353-3f14e4dd6886" providerId="ADAL" clId="{C7E16F8A-5ADD-461E-908B-D52289D70F87}" dt="2025-01-06T19:44:57.918" v="33" actId="478"/>
          <ac:graphicFrameMkLst>
            <pc:docMk/>
            <pc:sldMk cId="4249386037" sldId="707"/>
            <ac:graphicFrameMk id="7" creationId="{C9891136-BD87-176C-5143-91FEF1125173}"/>
          </ac:graphicFrameMkLst>
        </pc:graphicFrameChg>
        <pc:graphicFrameChg chg="del">
          <ac:chgData name="Anderson, Troy" userId="04de3903-03dd-44db-8353-3f14e4dd6886" providerId="ADAL" clId="{C7E16F8A-5ADD-461E-908B-D52289D70F87}" dt="2025-01-06T19:44:37.282" v="29" actId="478"/>
          <ac:graphicFrameMkLst>
            <pc:docMk/>
            <pc:sldMk cId="4249386037" sldId="707"/>
            <ac:graphicFrameMk id="33" creationId="{00000000-0000-0000-0000-000000000000}"/>
          </ac:graphicFrameMkLst>
        </pc:graphicFrameChg>
        <pc:cxnChg chg="del">
          <ac:chgData name="Anderson, Troy" userId="04de3903-03dd-44db-8353-3f14e4dd6886" providerId="ADAL" clId="{C7E16F8A-5ADD-461E-908B-D52289D70F87}" dt="2025-01-06T19:44:42.408" v="30" actId="478"/>
          <ac:cxnSpMkLst>
            <pc:docMk/>
            <pc:sldMk cId="4249386037" sldId="707"/>
            <ac:cxnSpMk id="15" creationId="{FF97F650-BA2A-6A7F-A8D7-1260E2126797}"/>
          </ac:cxnSpMkLst>
        </pc:cxnChg>
        <pc:cxnChg chg="del">
          <ac:chgData name="Anderson, Troy" userId="04de3903-03dd-44db-8353-3f14e4dd6886" providerId="ADAL" clId="{C7E16F8A-5ADD-461E-908B-D52289D70F87}" dt="2025-01-06T19:44:42.408" v="30" actId="478"/>
          <ac:cxnSpMkLst>
            <pc:docMk/>
            <pc:sldMk cId="4249386037" sldId="707"/>
            <ac:cxnSpMk id="27" creationId="{21F7035C-B54A-C4D7-618B-B21BF6D3D10C}"/>
          </ac:cxnSpMkLst>
        </pc:cxnChg>
        <pc:cxnChg chg="del">
          <ac:chgData name="Anderson, Troy" userId="04de3903-03dd-44db-8353-3f14e4dd6886" providerId="ADAL" clId="{C7E16F8A-5ADD-461E-908B-D52289D70F87}" dt="2025-01-06T19:45:01.031" v="34" actId="478"/>
          <ac:cxnSpMkLst>
            <pc:docMk/>
            <pc:sldMk cId="4249386037" sldId="707"/>
            <ac:cxnSpMk id="34" creationId="{3AC5352D-EDBE-C91D-903F-4B02EC421D52}"/>
          </ac:cxnSpMkLst>
        </pc:cxnChg>
        <pc:cxnChg chg="del">
          <ac:chgData name="Anderson, Troy" userId="04de3903-03dd-44db-8353-3f14e4dd6886" providerId="ADAL" clId="{C7E16F8A-5ADD-461E-908B-D52289D70F87}" dt="2025-01-06T19:44:42.408" v="30" actId="478"/>
          <ac:cxnSpMkLst>
            <pc:docMk/>
            <pc:sldMk cId="4249386037" sldId="707"/>
            <ac:cxnSpMk id="36" creationId="{3BB6A1F1-B2FF-DA97-B93F-2E326E95D2F0}"/>
          </ac:cxnSpMkLst>
        </pc:cxnChg>
        <pc:cxnChg chg="del">
          <ac:chgData name="Anderson, Troy" userId="04de3903-03dd-44db-8353-3f14e4dd6886" providerId="ADAL" clId="{C7E16F8A-5ADD-461E-908B-D52289D70F87}" dt="2025-01-06T19:44:57.918" v="33" actId="478"/>
          <ac:cxnSpMkLst>
            <pc:docMk/>
            <pc:sldMk cId="4249386037" sldId="707"/>
            <ac:cxnSpMk id="41" creationId="{D0564177-8A7D-0D54-1CE8-2D651421C4FA}"/>
          </ac:cxnSpMkLst>
        </pc:cxnChg>
        <pc:cxnChg chg="del">
          <ac:chgData name="Anderson, Troy" userId="04de3903-03dd-44db-8353-3f14e4dd6886" providerId="ADAL" clId="{C7E16F8A-5ADD-461E-908B-D52289D70F87}" dt="2025-01-06T19:44:57.918" v="33" actId="478"/>
          <ac:cxnSpMkLst>
            <pc:docMk/>
            <pc:sldMk cId="4249386037" sldId="707"/>
            <ac:cxnSpMk id="42" creationId="{56C96097-8195-512A-9C55-542ED971519D}"/>
          </ac:cxnSpMkLst>
        </pc:cxnChg>
      </pc:sldChg>
      <pc:sldMasterChg chg="modSldLayout">
        <pc:chgData name="Anderson, Troy" userId="04de3903-03dd-44db-8353-3f14e4dd6886" providerId="ADAL" clId="{C7E16F8A-5ADD-461E-908B-D52289D70F87}" dt="2024-01-28T21:32:43.339" v="0" actId="478"/>
        <pc:sldMasterMkLst>
          <pc:docMk/>
          <pc:sldMasterMk cId="3058975864" sldId="2147483648"/>
        </pc:sldMasterMkLst>
        <pc:sldLayoutChg chg="delSp mod">
          <pc:chgData name="Anderson, Troy" userId="04de3903-03dd-44db-8353-3f14e4dd6886" providerId="ADAL" clId="{C7E16F8A-5ADD-461E-908B-D52289D70F87}" dt="2024-01-28T21:32:43.339" v="0" actId="478"/>
          <pc:sldLayoutMkLst>
            <pc:docMk/>
            <pc:sldMasterMk cId="3058975864" sldId="2147483648"/>
            <pc:sldLayoutMk cId="2790084855" sldId="2147483650"/>
          </pc:sldLayoutMkLst>
          <pc:spChg chg="del">
            <ac:chgData name="Anderson, Troy" userId="04de3903-03dd-44db-8353-3f14e4dd6886" providerId="ADAL" clId="{C7E16F8A-5ADD-461E-908B-D52289D70F87}" dt="2024-01-28T21:32:43.339" v="0" actId="478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9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79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1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2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Revision Request</a:t>
            </a:r>
          </a:p>
          <a:p>
            <a:r>
              <a:rPr lang="en-US" sz="2400" b="1"/>
              <a:t>Project </a:t>
            </a:r>
            <a:r>
              <a:rPr lang="en-US" sz="2400" b="1" dirty="0"/>
              <a:t>Go-Live History</a:t>
            </a:r>
          </a:p>
          <a:p>
            <a:r>
              <a:rPr lang="en-US" sz="2400" b="1" dirty="0"/>
              <a:t> </a:t>
            </a:r>
          </a:p>
          <a:p>
            <a:r>
              <a:rPr lang="en-US" sz="2000" b="1" dirty="0"/>
              <a:t>2013 – Current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94365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798446"/>
          <a:ext cx="8839200" cy="42437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3/30 – 4/1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5/25 – 5/27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7/27 – 7/29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10/5 – 10/7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12/7 – 12/9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OBDRR023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OBDRR023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459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70115" y="5485388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NPRR902(a) – ECEII Market Participant MPIM role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NPRR902(b) – MIS links updated for ECEII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NPRR978(c) – 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NPRR1081(a) – Manual implementation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NPRR1081(b) – Automated solution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OBDRR023(a) – ERS Expenditure Limit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OBDRR023(b) – 4 Standard Contract Terms/Year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76358" y="50981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966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NPRRs: 484, 825(b), 826, 829, 841, 857, 879, 885, 904, 918, 930, 935(b), 936, 941, 945, 962, 965, 1004, 1006, 1019, 1023, 1030, 1032, 1034, 1040, 1057                  SCRs: 799, 805, </a:t>
                      </a:r>
                      <a:r>
                        <a:rPr lang="en-US" sz="900" b="0" strike="sng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809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812                Market Guides: PGRR066, PGRR076       Other Binding Docs: OBDRR009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621051" y="4604689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8545" y="1366208"/>
            <a:ext cx="370549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3080013" y="2633361"/>
            <a:ext cx="149047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dirty="0"/>
              <a:t>Replace </a:t>
            </a:r>
            <a:r>
              <a:rPr lang="en-US" sz="900" b="0" dirty="0" err="1"/>
              <a:t>NoticeBuilder</a:t>
            </a:r>
            <a:endParaRPr lang="en-US" sz="900" b="0" kern="0" dirty="0"/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6024731" y="3200400"/>
            <a:ext cx="1445090" cy="6001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ECMS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11/17 – 11/20 </a:t>
            </a:r>
          </a:p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900" b="0" kern="0" dirty="0"/>
              <a:t>New navigation</a:t>
            </a: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160279" y="194310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4" name="TextBox 43"/>
          <p:cNvSpPr txBox="1"/>
          <p:nvPr/>
        </p:nvSpPr>
        <p:spPr>
          <a:xfrm>
            <a:off x="1271547" y="22225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676655" y="2468482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03041" y="1366733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3789" y="156946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152400" y="264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  <a:endParaRPr lang="en-US" sz="1200" kern="0" dirty="0"/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6024781" y="193963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598860" y="3276600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60279" y="3349975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3/15</a:t>
            </a:r>
            <a:endParaRPr lang="en-US" sz="1200" kern="0" dirty="0"/>
          </a:p>
        </p:txBody>
      </p:sp>
      <p:sp>
        <p:nvSpPr>
          <p:cNvPr id="46" name="TextBox 45"/>
          <p:cNvSpPr txBox="1"/>
          <p:nvPr/>
        </p:nvSpPr>
        <p:spPr>
          <a:xfrm>
            <a:off x="1282700" y="294005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89384" y="36399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96058" y="1391005"/>
            <a:ext cx="37054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5" name="TextBox 12"/>
          <p:cNvSpPr txBox="1">
            <a:spLocks noChangeArrowheads="1"/>
          </p:cNvSpPr>
          <p:nvPr/>
        </p:nvSpPr>
        <p:spPr bwMode="auto">
          <a:xfrm>
            <a:off x="160283" y="4226684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4/22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1295400" y="44939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7" name="TextBox 12"/>
          <p:cNvSpPr txBox="1">
            <a:spLocks noChangeArrowheads="1"/>
          </p:cNvSpPr>
          <p:nvPr/>
        </p:nvSpPr>
        <p:spPr bwMode="auto">
          <a:xfrm>
            <a:off x="1598861" y="4136293"/>
            <a:ext cx="15270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lang="en-US" sz="1200" kern="0" dirty="0"/>
          </a:p>
        </p:txBody>
      </p:sp>
      <p:sp>
        <p:nvSpPr>
          <p:cNvPr id="70" name="TextBox 69"/>
          <p:cNvSpPr txBox="1"/>
          <p:nvPr/>
        </p:nvSpPr>
        <p:spPr>
          <a:xfrm>
            <a:off x="2805337" y="355014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7462841" y="3870222"/>
            <a:ext cx="1522276" cy="738664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12/20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dirty="0">
                <a:latin typeface="Arial" panose="020B0604020202020204" pitchFamily="34" charset="0"/>
              </a:rPr>
              <a:t>I</a:t>
            </a:r>
            <a:r>
              <a:rPr lang="en-US" sz="1000" b="0" i="0" dirty="0">
                <a:effectLst/>
                <a:latin typeface="Arial" panose="020B0604020202020204" pitchFamily="34" charset="0"/>
              </a:rPr>
              <a:t>nterconnection requests of less than 10MWs and DGRs</a:t>
            </a:r>
            <a:endParaRPr lang="en-US" sz="900" b="0" kern="0" dirty="0"/>
          </a:p>
        </p:txBody>
      </p:sp>
      <p:sp>
        <p:nvSpPr>
          <p:cNvPr id="71" name="TextBox 12"/>
          <p:cNvSpPr txBox="1">
            <a:spLocks noChangeArrowheads="1"/>
          </p:cNvSpPr>
          <p:nvPr/>
        </p:nvSpPr>
        <p:spPr bwMode="auto">
          <a:xfrm>
            <a:off x="3120170" y="30483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6/25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4277651" y="13716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3078412" y="3512757"/>
            <a:ext cx="14904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lvl="0" indent="-17145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800" b="0" dirty="0"/>
              <a:t>New public version of ERCOT.com homepage</a:t>
            </a:r>
            <a:endParaRPr lang="en-US" sz="800" b="0" kern="0" dirty="0"/>
          </a:p>
        </p:txBody>
      </p:sp>
      <p:sp>
        <p:nvSpPr>
          <p:cNvPr id="74" name="TextBox 73"/>
          <p:cNvSpPr txBox="1"/>
          <p:nvPr/>
        </p:nvSpPr>
        <p:spPr>
          <a:xfrm>
            <a:off x="2819400" y="4414679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2" name="TextBox 12"/>
          <p:cNvSpPr txBox="1">
            <a:spLocks noChangeArrowheads="1"/>
          </p:cNvSpPr>
          <p:nvPr/>
        </p:nvSpPr>
        <p:spPr bwMode="auto">
          <a:xfrm>
            <a:off x="3124200" y="396879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76" name="TextBox 12"/>
          <p:cNvSpPr txBox="1">
            <a:spLocks noChangeArrowheads="1"/>
          </p:cNvSpPr>
          <p:nvPr/>
        </p:nvSpPr>
        <p:spPr bwMode="auto">
          <a:xfrm>
            <a:off x="4566239" y="1917032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4572000" y="2492214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7/23</a:t>
            </a:r>
          </a:p>
        </p:txBody>
      </p:sp>
      <p:sp>
        <p:nvSpPr>
          <p:cNvPr id="68" name="TextBox 12">
            <a:extLst>
              <a:ext uri="{FF2B5EF4-FFF2-40B4-BE49-F238E27FC236}">
                <a16:creationId xmlns:a16="http://schemas.microsoft.com/office/drawing/2014/main" id="{6A912B95-0CAD-454C-92FB-788C2A8B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3167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8/1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AD0E9E-4680-4466-977F-D7E5CB69B0D5}"/>
              </a:ext>
            </a:extLst>
          </p:cNvPr>
          <p:cNvSpPr txBox="1"/>
          <p:nvPr/>
        </p:nvSpPr>
        <p:spPr>
          <a:xfrm>
            <a:off x="5681417" y="1368993"/>
            <a:ext cx="37054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9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F604CB6-33D6-4C79-9A1D-4F9296BECCDD}"/>
              </a:ext>
            </a:extLst>
          </p:cNvPr>
          <p:cNvSpPr txBox="1"/>
          <p:nvPr/>
        </p:nvSpPr>
        <p:spPr>
          <a:xfrm>
            <a:off x="5692666" y="36215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8C84AF0F-3125-4B89-857B-35456E5A3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14001"/>
            <a:ext cx="1444752" cy="43858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September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0" kern="0" dirty="0"/>
              <a:t>Various Dates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EB4092D-FD89-4E79-81AC-DDFF1B90D046}"/>
              </a:ext>
            </a:extLst>
          </p:cNvPr>
          <p:cNvSpPr txBox="1"/>
          <p:nvPr/>
        </p:nvSpPr>
        <p:spPr>
          <a:xfrm>
            <a:off x="5715000" y="43434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7C1D070-2BC9-4FEB-BEE7-D440A5724816}"/>
              </a:ext>
            </a:extLst>
          </p:cNvPr>
          <p:cNvSpPr txBox="1"/>
          <p:nvPr/>
        </p:nvSpPr>
        <p:spPr>
          <a:xfrm>
            <a:off x="5713110" y="482112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0C5B7B3-9AFF-45EC-A3EF-DC7107E63721}"/>
              </a:ext>
            </a:extLst>
          </p:cNvPr>
          <p:cNvSpPr txBox="1"/>
          <p:nvPr/>
        </p:nvSpPr>
        <p:spPr>
          <a:xfrm>
            <a:off x="7133050" y="2257466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76FB7B6-E4E2-4A5D-9595-8BDF64951464}"/>
              </a:ext>
            </a:extLst>
          </p:cNvPr>
          <p:cNvSpPr txBox="1"/>
          <p:nvPr/>
        </p:nvSpPr>
        <p:spPr>
          <a:xfrm>
            <a:off x="7175983" y="3384967"/>
            <a:ext cx="370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8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4AEE1AF-9CF2-4D04-870F-BC1B8B3384CD}"/>
              </a:ext>
            </a:extLst>
          </p:cNvPr>
          <p:cNvSpPr txBox="1"/>
          <p:nvPr/>
        </p:nvSpPr>
        <p:spPr>
          <a:xfrm>
            <a:off x="5700637" y="45816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787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2022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798446"/>
          <a:ext cx="8839200" cy="433516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Various 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4/5 – 4/7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5/24 – 5/26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7/26 – 7/28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10/4 – 10/6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12/6 – 12/8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LPGRR068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NOGRR212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MarkeTrak User Interface Refresh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NPRR1108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(“Create”, SODG, Load Resources)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236AF0-CB79-4485-8403-335353F306BE}"/>
              </a:ext>
            </a:extLst>
          </p:cNvPr>
          <p:cNvSpPr txBox="1"/>
          <p:nvPr/>
        </p:nvSpPr>
        <p:spPr>
          <a:xfrm>
            <a:off x="1283467" y="1357965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E8A5F11A-FAC8-44E9-A124-974A9FD48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06469"/>
            <a:ext cx="1517904" cy="64633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Securitization Subchapter N</a:t>
            </a:r>
            <a:r>
              <a:rPr lang="en-US" sz="1200" b="0" dirty="0"/>
              <a:t> March Go-Live</a:t>
            </a:r>
          </a:p>
        </p:txBody>
      </p:sp>
      <p:sp>
        <p:nvSpPr>
          <p:cNvPr id="21" name="TextBox 12">
            <a:extLst>
              <a:ext uri="{FF2B5EF4-FFF2-40B4-BE49-F238E27FC236}">
                <a16:creationId xmlns:a16="http://schemas.microsoft.com/office/drawing/2014/main" id="{894621B8-4089-424A-89E2-FA6B0C81E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3914001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FD570D-FC2B-499D-ABED-C30625E18FC6}"/>
              </a:ext>
            </a:extLst>
          </p:cNvPr>
          <p:cNvSpPr txBox="1"/>
          <p:nvPr/>
        </p:nvSpPr>
        <p:spPr>
          <a:xfrm>
            <a:off x="7157535" y="1143000"/>
            <a:ext cx="37054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7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F9B4E1-51C2-44A0-884E-8E4AD146FBC5}"/>
              </a:ext>
            </a:extLst>
          </p:cNvPr>
          <p:cNvSpPr txBox="1"/>
          <p:nvPr/>
        </p:nvSpPr>
        <p:spPr>
          <a:xfrm>
            <a:off x="1241941" y="4211598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B47183-A9A5-429E-88CD-7459ED502EDB}"/>
              </a:ext>
            </a:extLst>
          </p:cNvPr>
          <p:cNvSpPr txBox="1"/>
          <p:nvPr/>
        </p:nvSpPr>
        <p:spPr>
          <a:xfrm rot="16200000">
            <a:off x="-183322" y="2891844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/>
              <a:t>DGR/DESR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751"/>
            <a:ext cx="250530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New solar forecasts and reports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NPRR987(a) – </a:t>
            </a:r>
            <a:r>
              <a:rPr lang="en-US" sz="800" b="0" dirty="0"/>
              <a:t>ESR Contribution to PRC </a:t>
            </a:r>
            <a:endParaRPr lang="en-US" sz="8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NPRR1002(a) – </a:t>
            </a:r>
            <a:r>
              <a:rPr lang="en-US" sz="800" b="0" dirty="0"/>
              <a:t>Charging Restrictions in 	Emergency Conditions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NPRR1054(a) – Portion of gray box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NPRR1092(a) – RUC offer floor change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NPRR1096(a) – Non-Spin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/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484,825(b),826,829,841,857,879,885,904,918,930,936,941,945,962,963,965,975,987,995,1004,1006,1007,1019,1023,1026,1030,1032,1034,1057, 1077,1090,1092(b),1105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799,805,807,810,813,816,818,819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F39025C-9B89-4268-9923-9C14C61F09D8}"/>
              </a:ext>
            </a:extLst>
          </p:cNvPr>
          <p:cNvSpPr txBox="1"/>
          <p:nvPr/>
        </p:nvSpPr>
        <p:spPr>
          <a:xfrm>
            <a:off x="1271463" y="1799349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A943662-C4C1-42EA-AC48-DAABC68A57CE}"/>
              </a:ext>
            </a:extLst>
          </p:cNvPr>
          <p:cNvSpPr txBox="1"/>
          <p:nvPr/>
        </p:nvSpPr>
        <p:spPr>
          <a:xfrm>
            <a:off x="1297212" y="1372107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4" name="TextBox 12">
            <a:extLst>
              <a:ext uri="{FF2B5EF4-FFF2-40B4-BE49-F238E27FC236}">
                <a16:creationId xmlns:a16="http://schemas.microsoft.com/office/drawing/2014/main" id="{F27A6DBD-3394-4702-8BAE-1D263496C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104" y="4218801"/>
            <a:ext cx="144765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6/4 – </a:t>
            </a:r>
            <a:r>
              <a:rPr lang="en-US" sz="1200" kern="0" dirty="0"/>
              <a:t>6/6</a:t>
            </a:r>
            <a:endParaRPr lang="en-US" sz="1200" dirty="0"/>
          </a:p>
        </p:txBody>
      </p:sp>
      <p:sp>
        <p:nvSpPr>
          <p:cNvPr id="45" name="TextBox 12">
            <a:extLst>
              <a:ext uri="{FF2B5EF4-FFF2-40B4-BE49-F238E27FC236}">
                <a16:creationId xmlns:a16="http://schemas.microsoft.com/office/drawing/2014/main" id="{BEA8AD31-63DF-4AB9-B1FF-AD64C6979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49" y="17804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47" name="TextBox 12">
            <a:extLst>
              <a:ext uri="{FF2B5EF4-FFF2-40B4-BE49-F238E27FC236}">
                <a16:creationId xmlns:a16="http://schemas.microsoft.com/office/drawing/2014/main" id="{0A570746-F7BB-4539-B22F-9B4D7B8F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129" y="4142601"/>
            <a:ext cx="151070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5/13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A54BB81-C4CA-4858-B2A6-33A342EEDFE4}"/>
              </a:ext>
            </a:extLst>
          </p:cNvPr>
          <p:cNvSpPr txBox="1"/>
          <p:nvPr/>
        </p:nvSpPr>
        <p:spPr>
          <a:xfrm>
            <a:off x="4266840" y="1363013"/>
            <a:ext cx="3705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833306-182F-453A-AD05-51402D04CFF1}"/>
              </a:ext>
            </a:extLst>
          </p:cNvPr>
          <p:cNvSpPr txBox="1"/>
          <p:nvPr/>
        </p:nvSpPr>
        <p:spPr>
          <a:xfrm>
            <a:off x="2781014" y="4434246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80ADB21-4500-405A-9151-FC206A9AC628}"/>
              </a:ext>
            </a:extLst>
          </p:cNvPr>
          <p:cNvSpPr txBox="1"/>
          <p:nvPr/>
        </p:nvSpPr>
        <p:spPr>
          <a:xfrm>
            <a:off x="4237784" y="46444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6" name="TextBox 12">
            <a:extLst>
              <a:ext uri="{FF2B5EF4-FFF2-40B4-BE49-F238E27FC236}">
                <a16:creationId xmlns:a16="http://schemas.microsoft.com/office/drawing/2014/main" id="{D0B54A94-E156-4367-B642-F8C3A3B9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587" y="17526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A94A39-F269-4008-BF6D-A1AB4E265B9E}"/>
              </a:ext>
            </a:extLst>
          </p:cNvPr>
          <p:cNvSpPr txBox="1"/>
          <p:nvPr/>
        </p:nvSpPr>
        <p:spPr>
          <a:xfrm>
            <a:off x="5686139" y="2084295"/>
            <a:ext cx="3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D05E216-7450-46DA-A74B-B3195AE447BD}"/>
              </a:ext>
            </a:extLst>
          </p:cNvPr>
          <p:cNvSpPr txBox="1"/>
          <p:nvPr/>
        </p:nvSpPr>
        <p:spPr>
          <a:xfrm>
            <a:off x="2815286" y="2896899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42" name="TextBox 12">
            <a:extLst>
              <a:ext uri="{FF2B5EF4-FFF2-40B4-BE49-F238E27FC236}">
                <a16:creationId xmlns:a16="http://schemas.microsoft.com/office/drawing/2014/main" id="{AED6FA2E-F32D-4CAD-AA7A-8FCEF8211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9023" y="2743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C52B2B0-E72D-4290-A430-8579FC3421E7}"/>
              </a:ext>
            </a:extLst>
          </p:cNvPr>
          <p:cNvSpPr txBox="1"/>
          <p:nvPr/>
        </p:nvSpPr>
        <p:spPr>
          <a:xfrm>
            <a:off x="5686139" y="30480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9" name="TextBox 12">
            <a:extLst>
              <a:ext uri="{FF2B5EF4-FFF2-40B4-BE49-F238E27FC236}">
                <a16:creationId xmlns:a16="http://schemas.microsoft.com/office/drawing/2014/main" id="{B9289A21-4522-4B32-AD58-E449A3719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56801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8C5F6D-835D-41DA-8C94-EADF810A990A}"/>
              </a:ext>
            </a:extLst>
          </p:cNvPr>
          <p:cNvSpPr txBox="1"/>
          <p:nvPr/>
        </p:nvSpPr>
        <p:spPr>
          <a:xfrm>
            <a:off x="5697070" y="1371600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3" name="TextBox 12">
            <a:extLst>
              <a:ext uri="{FF2B5EF4-FFF2-40B4-BE49-F238E27FC236}">
                <a16:creationId xmlns:a16="http://schemas.microsoft.com/office/drawing/2014/main" id="{137BEB68-90B5-4990-A00C-980DF9A12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7480" y="3861123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560A412-7448-4145-B12C-5F88D71F07DF}"/>
              </a:ext>
            </a:extLst>
          </p:cNvPr>
          <p:cNvSpPr txBox="1"/>
          <p:nvPr/>
        </p:nvSpPr>
        <p:spPr>
          <a:xfrm>
            <a:off x="5692140" y="3768923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62" name="TextBox 12">
            <a:extLst>
              <a:ext uri="{FF2B5EF4-FFF2-40B4-BE49-F238E27FC236}">
                <a16:creationId xmlns:a16="http://schemas.microsoft.com/office/drawing/2014/main" id="{98AF0D27-623B-45BD-884A-A2217AD99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798726"/>
            <a:ext cx="15106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12/9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FFDACC2-5CB8-4DC1-9898-060761164FA9}"/>
              </a:ext>
            </a:extLst>
          </p:cNvPr>
          <p:cNvSpPr txBox="1"/>
          <p:nvPr/>
        </p:nvSpPr>
        <p:spPr>
          <a:xfrm>
            <a:off x="8679444" y="1363013"/>
            <a:ext cx="370549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Wingdings" panose="05000000000000000000" pitchFamily="2" charset="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i="1" kern="0" noProof="0" dirty="0">
                <a:solidFill>
                  <a:srgbClr val="000000"/>
                </a:solidFill>
                <a:latin typeface="Wingdings" panose="05000000000000000000" pitchFamily="2" charset="2"/>
              </a:rPr>
              <a:t> </a:t>
            </a:r>
            <a:endParaRPr lang="en-US" sz="800" b="1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399341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881387"/>
          <a:ext cx="8839200" cy="3931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OBDRR043/44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Invoice and Credit Exposure</a:t>
                      </a: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LPGRR070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OBDRR048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NPRR1153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8073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8897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7910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8037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849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3191"/>
            <a:ext cx="2505302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NPRR1026(a) – SLF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NOGRR249(a) – </a:t>
            </a:r>
            <a:r>
              <a:rPr lang="en-US" sz="800" b="0" kern="0" dirty="0" err="1"/>
              <a:t>GridGeo</a:t>
            </a:r>
            <a:r>
              <a:rPr lang="en-US" sz="800" b="0" kern="0" dirty="0"/>
              <a:t>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/>
        </p:nvGraphicFramePr>
        <p:xfrm>
          <a:off x="176358" y="5136811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484,825(b),826,829,841,857,879,885,904,918,930,936,941,945,963,965,975,987,995,1004,1006,1007,1019,1030,1032,1034,1057, 1077,1105,1111, 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799,805,810,818,819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45158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89707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80915" y="1397185"/>
            <a:ext cx="370549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45454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646711" y="1391476"/>
            <a:ext cx="416949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0114" y="3399638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8264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6362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7/14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716025" y="1200302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15B54-2AA6-8B76-5F70-7479D7CF1C64}"/>
              </a:ext>
            </a:extLst>
          </p:cNvPr>
          <p:cNvSpPr txBox="1"/>
          <p:nvPr/>
        </p:nvSpPr>
        <p:spPr>
          <a:xfrm>
            <a:off x="1291752" y="1394355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90B21521-06B7-DAF1-A0C8-8C7BACED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0093" y="317927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36C19D-4DB6-38B4-FA0F-59241A00EA59}"/>
              </a:ext>
            </a:extLst>
          </p:cNvPr>
          <p:cNvSpPr txBox="1"/>
          <p:nvPr/>
        </p:nvSpPr>
        <p:spPr>
          <a:xfrm>
            <a:off x="5721867" y="1682778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184" y="4755511"/>
            <a:ext cx="43421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July 2023 – Jan. 2024</a:t>
            </a:r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78871F62-5B18-09C7-5271-70F92EC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794" y="1773619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2FBCA51C-2DDB-C907-32BA-EDE176CF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124462"/>
            <a:ext cx="144589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6/28</a:t>
            </a:r>
            <a:endParaRPr lang="en-US" sz="1200" kern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6F9E4D-B682-8965-C98B-92AB3542239E}"/>
              </a:ext>
            </a:extLst>
          </p:cNvPr>
          <p:cNvSpPr txBox="1"/>
          <p:nvPr/>
        </p:nvSpPr>
        <p:spPr>
          <a:xfrm>
            <a:off x="4244167" y="4427844"/>
            <a:ext cx="370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noProof="0" dirty="0">
              <a:solidFill>
                <a:srgbClr val="000000"/>
              </a:solidFill>
              <a:latin typeface="Wingdings" panose="05000000000000000000" pitchFamily="2" charset="2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95D181E-BA7E-CE40-563F-8C6AA0954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083" y="4051302"/>
            <a:ext cx="142863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12/19</a:t>
            </a:r>
          </a:p>
        </p:txBody>
      </p:sp>
      <p:sp>
        <p:nvSpPr>
          <p:cNvPr id="18" name="TextBox 12">
            <a:extLst>
              <a:ext uri="{FF2B5EF4-FFF2-40B4-BE49-F238E27FC236}">
                <a16:creationId xmlns:a16="http://schemas.microsoft.com/office/drawing/2014/main" id="{1E37C074-3BBB-8053-E711-761665B08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095" y="2740570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11/19 </a:t>
            </a:r>
            <a:r>
              <a:rPr lang="en-US" sz="1000" dirty="0"/>
              <a:t>and</a:t>
            </a:r>
            <a:r>
              <a:rPr lang="en-US" sz="1200" dirty="0"/>
              <a:t> 12/1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221C9625-25D8-395B-4525-F1FB6C1FC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058518"/>
            <a:ext cx="150867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12/20</a:t>
            </a:r>
          </a:p>
        </p:txBody>
      </p:sp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</a:t>
            </a:r>
            <a:r>
              <a:rPr lang="en-US" sz="2200" dirty="0"/>
              <a:t>s</a:t>
            </a:r>
            <a:r>
              <a:rPr lang="en-US" sz="2200" b="1" dirty="0">
                <a:solidFill>
                  <a:schemeClr val="accent1"/>
                </a:solidFill>
              </a:rPr>
              <a:t>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2209800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18" y="5574662"/>
            <a:ext cx="1938383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</a:t>
            </a:r>
            <a:r>
              <a:rPr lang="en-US" sz="700" b="0" kern="0" dirty="0"/>
              <a:t>RUC Process/</a:t>
            </a:r>
            <a:r>
              <a:rPr lang="en-US" sz="700" b="0" kern="0" dirty="0" err="1"/>
              <a:t>Clawback</a:t>
            </a:r>
            <a:endParaRPr lang="en-US" sz="7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NPRR1186(b) – 60 Day Reports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/>
        </p:nvGraphicFramePr>
        <p:xfrm>
          <a:off x="159776" y="3670192"/>
          <a:ext cx="8839200" cy="188671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NPRR1231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RMGRRs: 168,169,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172,179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62575"/>
            <a:ext cx="3705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3919"/>
            <a:ext cx="169163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NPRR1205(a) – Credit Limit 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NPRR1205(b) – Credit Rating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DEEC5BC8-C281-5AF8-1265-E0AE6ED2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664" y="2961031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2CF67-F07B-568A-D0BB-7A2889562F77}"/>
              </a:ext>
            </a:extLst>
          </p:cNvPr>
          <p:cNvSpPr txBox="1"/>
          <p:nvPr/>
        </p:nvSpPr>
        <p:spPr>
          <a:xfrm>
            <a:off x="8642031" y="326421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AE71A6-6512-4BDA-BEA6-FF456F05BFEB}"/>
              </a:ext>
            </a:extLst>
          </p:cNvPr>
          <p:cNvSpPr txBox="1"/>
          <p:nvPr/>
        </p:nvSpPr>
        <p:spPr>
          <a:xfrm>
            <a:off x="4210460" y="4288453"/>
            <a:ext cx="4169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E1694A-7CEF-16A0-5EAA-913B607933F8}"/>
              </a:ext>
            </a:extLst>
          </p:cNvPr>
          <p:cNvSpPr txBox="1"/>
          <p:nvPr/>
        </p:nvSpPr>
        <p:spPr>
          <a:xfrm>
            <a:off x="7096755" y="4176258"/>
            <a:ext cx="416949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dirty="0">
                <a:latin typeface="Wingdings" panose="05000000000000000000" pitchFamily="2" charset="2"/>
              </a:rPr>
              <a:t> </a:t>
            </a:r>
            <a:endParaRPr lang="en-US" sz="1000" b="1" dirty="0"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7415DFD-53C9-A11C-3359-1D6CCA98E2B7}"/>
              </a:ext>
            </a:extLst>
          </p:cNvPr>
          <p:cNvSpPr txBox="1"/>
          <p:nvPr/>
        </p:nvSpPr>
        <p:spPr>
          <a:xfrm>
            <a:off x="5715000" y="461210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" name="TextBox 12">
            <a:extLst>
              <a:ext uri="{FF2B5EF4-FFF2-40B4-BE49-F238E27FC236}">
                <a16:creationId xmlns:a16="http://schemas.microsoft.com/office/drawing/2014/main" id="{715B52EF-387B-DAF9-1CEC-122A085AA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589" y="3571540"/>
            <a:ext cx="1426464" cy="7694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NPRR1217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100" b="0" dirty="0">
              <a:latin typeface="Courier New" pitchFamily="49" charset="0"/>
            </a:endParaRP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0" dirty="0">
                <a:latin typeface="Courier New" pitchFamily="49" charset="0"/>
              </a:rPr>
              <a:t>SCR799</a:t>
            </a:r>
            <a:endParaRPr lang="en-US" sz="1200" b="0" dirty="0">
              <a:latin typeface="Courier New" pitchFamily="49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7DA868B-78AD-0B6B-396C-B4C60A10D956}"/>
              </a:ext>
            </a:extLst>
          </p:cNvPr>
          <p:cNvSpPr txBox="1"/>
          <p:nvPr/>
        </p:nvSpPr>
        <p:spPr>
          <a:xfrm>
            <a:off x="5725739" y="3581400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765" y="3830053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AAF8AA6-BC69-3B66-C20D-90AC16654188}"/>
              </a:ext>
            </a:extLst>
          </p:cNvPr>
          <p:cNvSpPr txBox="1"/>
          <p:nvPr/>
        </p:nvSpPr>
        <p:spPr>
          <a:xfrm>
            <a:off x="5705684" y="407469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90A9C0B-703E-BCFE-7740-5FC17B46CB1A}"/>
              </a:ext>
            </a:extLst>
          </p:cNvPr>
          <p:cNvSpPr txBox="1"/>
          <p:nvPr/>
        </p:nvSpPr>
        <p:spPr>
          <a:xfrm>
            <a:off x="5714154" y="48062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6" name="TextBox 12">
            <a:extLst>
              <a:ext uri="{FF2B5EF4-FFF2-40B4-BE49-F238E27FC236}">
                <a16:creationId xmlns:a16="http://schemas.microsoft.com/office/drawing/2014/main" id="{10DCC14A-BC41-DD4A-FC79-612C71C92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994" y="3276600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</a:p>
        </p:txBody>
      </p:sp>
      <p:sp>
        <p:nvSpPr>
          <p:cNvPr id="57" name="TextBox 12">
            <a:extLst>
              <a:ext uri="{FF2B5EF4-FFF2-40B4-BE49-F238E27FC236}">
                <a16:creationId xmlns:a16="http://schemas.microsoft.com/office/drawing/2014/main" id="{9CA54A33-C26F-FAEC-747D-536E025F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766" y="5034303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E99A7FD0-93C4-317A-1D17-9AD9C298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495" y="4336224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C57694-2139-F598-1A42-210C58633040}"/>
              </a:ext>
            </a:extLst>
          </p:cNvPr>
          <p:cNvSpPr txBox="1"/>
          <p:nvPr/>
        </p:nvSpPr>
        <p:spPr>
          <a:xfrm>
            <a:off x="5723238" y="5317524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2025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739904"/>
          <a:ext cx="8839200" cy="2450592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5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8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NPRR1219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NPRR1253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RTC+B Market Trials begin on 5/5/2025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NPRR1253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(b)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/>
        </p:nvGraphicFramePr>
        <p:xfrm>
          <a:off x="160280" y="3176074"/>
          <a:ext cx="8839200" cy="230428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1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10/23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44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RTC+B Stabilization begins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18374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19198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188006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EE148-6B8D-CD45-C358-68A5C2C23D65}"/>
              </a:ext>
            </a:extLst>
          </p:cNvPr>
          <p:cNvSpPr txBox="1"/>
          <p:nvPr/>
        </p:nvSpPr>
        <p:spPr>
          <a:xfrm>
            <a:off x="4254547" y="1242389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05F62EFB-D714-1571-D587-DE9AD37940A4}"/>
              </a:ext>
            </a:extLst>
          </p:cNvPr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2F974D47-70AE-8B16-8AFF-79EA315C83EA}"/>
              </a:ext>
            </a:extLst>
          </p:cNvPr>
          <p:cNvSpPr/>
          <p:nvPr/>
        </p:nvSpPr>
        <p:spPr>
          <a:xfrm>
            <a:off x="3123696" y="3182112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8D714B-568B-7116-7E19-FFA899FE34D1}"/>
              </a:ext>
            </a:extLst>
          </p:cNvPr>
          <p:cNvSpPr txBox="1"/>
          <p:nvPr/>
        </p:nvSpPr>
        <p:spPr>
          <a:xfrm>
            <a:off x="6073697" y="3708745"/>
            <a:ext cx="136101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NPRR1007-1013</a:t>
            </a:r>
          </a:p>
        </p:txBody>
      </p:sp>
      <p:sp>
        <p:nvSpPr>
          <p:cNvPr id="17" name="TextBox 15">
            <a:extLst>
              <a:ext uri="{FF2B5EF4-FFF2-40B4-BE49-F238E27FC236}">
                <a16:creationId xmlns:a16="http://schemas.microsoft.com/office/drawing/2014/main" id="{E6E02350-D7E2-A621-1C4A-E23E54FC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5662461"/>
            <a:ext cx="1516120" cy="2462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5184D5-02EA-FC5F-62ED-AFCBC03B7EAE}"/>
              </a:ext>
            </a:extLst>
          </p:cNvPr>
          <p:cNvSpPr/>
          <p:nvPr/>
        </p:nvSpPr>
        <p:spPr>
          <a:xfrm>
            <a:off x="3139456" y="3962401"/>
            <a:ext cx="2864424" cy="545913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Closed-loop SCED/LFC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C6A88F9-126C-4AFF-A9FE-3DEAAFD04664}"/>
              </a:ext>
            </a:extLst>
          </p:cNvPr>
          <p:cNvSpPr/>
          <p:nvPr/>
        </p:nvSpPr>
        <p:spPr>
          <a:xfrm>
            <a:off x="3139456" y="4653616"/>
            <a:ext cx="2864424" cy="545913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Day-Ahead Market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AB7D7C9-1D43-4FBD-CC01-0B92F05044CE}"/>
              </a:ext>
            </a:extLst>
          </p:cNvPr>
          <p:cNvSpPr/>
          <p:nvPr/>
        </p:nvSpPr>
        <p:spPr>
          <a:xfrm>
            <a:off x="160280" y="3962400"/>
            <a:ext cx="2963416" cy="551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Open-loop RTC SCED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4298ED-6F96-E8BE-6F2A-6A5286DF5E47}"/>
              </a:ext>
            </a:extLst>
          </p:cNvPr>
          <p:cNvSpPr/>
          <p:nvPr/>
        </p:nvSpPr>
        <p:spPr>
          <a:xfrm>
            <a:off x="144520" y="4653615"/>
            <a:ext cx="2979176" cy="54591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QSE Telemetry Tests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7283F4-E212-A1A9-262F-34411FE2EF9F}"/>
              </a:ext>
            </a:extLst>
          </p:cNvPr>
          <p:cNvSpPr/>
          <p:nvPr/>
        </p:nvSpPr>
        <p:spPr>
          <a:xfrm>
            <a:off x="6172200" y="1371600"/>
            <a:ext cx="2826434" cy="5437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Submission Testing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F34012-CD28-318A-7E53-C6DD49EAC532}"/>
              </a:ext>
            </a:extLst>
          </p:cNvPr>
          <p:cNvSpPr/>
          <p:nvPr/>
        </p:nvSpPr>
        <p:spPr>
          <a:xfrm>
            <a:off x="6172200" y="2064617"/>
            <a:ext cx="2834370" cy="678583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RTC QSE Telemetry Check-out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49811323-921D-3C31-0BF9-B5BAAEAF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6052673"/>
            <a:ext cx="1516120" cy="2462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RTC+B Stabilization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8C68C5E7-6110-1043-A807-C185F79C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637" y="3172306"/>
            <a:ext cx="1435608" cy="4985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RTC+B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12/5</a:t>
            </a:r>
            <a:endParaRPr lang="en-US" sz="12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C0643D-2073-8F79-87D0-82D2BBC2D9EA}"/>
              </a:ext>
            </a:extLst>
          </p:cNvPr>
          <p:cNvSpPr txBox="1"/>
          <p:nvPr/>
        </p:nvSpPr>
        <p:spPr>
          <a:xfrm>
            <a:off x="6034172" y="3931467"/>
            <a:ext cx="768096" cy="139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NPRR963</a:t>
            </a:r>
            <a:r>
              <a:rPr kumimoji="0" lang="en-US" sz="7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(a)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NPRR965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NPRR1054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NPRR1058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NPRR1172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NPRR1204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46DDB-5068-A1A0-9AC3-B8FE9DA5BA9A}"/>
              </a:ext>
            </a:extLst>
          </p:cNvPr>
          <p:cNvSpPr txBox="1"/>
          <p:nvPr/>
        </p:nvSpPr>
        <p:spPr>
          <a:xfrm>
            <a:off x="6773411" y="3984702"/>
            <a:ext cx="681892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NPRR1236</a:t>
            </a:r>
            <a:endParaRPr kumimoji="0" lang="en-US" sz="800" b="0" i="0" u="none" strike="noStrike" kern="1200" cap="none" normalizeH="0" baseline="0" dirty="0">
              <a:ln>
                <a:noFill/>
              </a:ln>
              <a:effectLst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NPRR1245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NPRR1246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NOGRR211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NOGRR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268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OBDRR020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OBDRR</a:t>
            </a:r>
            <a:r>
              <a:rPr kumimoji="0" lang="en-US" sz="800" b="0" i="0" u="none" strike="noStrike" kern="1200" cap="none" normalizeH="0" baseline="0" dirty="0">
                <a:ln>
                  <a:noFill/>
                </a:ln>
                <a:effectLst/>
                <a:latin typeface="Courier New" pitchFamily="49" charset="0"/>
                <a:ea typeface="+mn-ea"/>
                <a:cs typeface="+mn-cs"/>
              </a:rPr>
              <a:t>052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dirty="0">
                <a:latin typeface="Courier New" pitchFamily="49" charset="0"/>
              </a:rPr>
              <a:t>PGRR118</a:t>
            </a:r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E526C8B-9728-07BC-115D-2FA367AF8530}"/>
              </a:ext>
            </a:extLst>
          </p:cNvPr>
          <p:cNvSpPr txBox="1"/>
          <p:nvPr/>
        </p:nvSpPr>
        <p:spPr>
          <a:xfrm>
            <a:off x="7099288" y="3303452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1">
            <a:extLst>
              <a:ext uri="{FF2B5EF4-FFF2-40B4-BE49-F238E27FC236}">
                <a16:creationId xmlns:a16="http://schemas.microsoft.com/office/drawing/2014/main" id="{D71B230A-1570-ABB5-7E64-53318C74B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0558" y="5634335"/>
            <a:ext cx="169163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NPRR963(a) – Portion of NPRR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NPRR1253(a) – ICCP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NPRR1253(b) – Public API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1335025-BCF2-72E5-B929-E9862EC89D4F}"/>
              </a:ext>
            </a:extLst>
          </p:cNvPr>
          <p:cNvSpPr txBox="1"/>
          <p:nvPr/>
        </p:nvSpPr>
        <p:spPr>
          <a:xfrm>
            <a:off x="1257653" y="1234728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6" name="TextBox 12">
            <a:extLst>
              <a:ext uri="{FF2B5EF4-FFF2-40B4-BE49-F238E27FC236}">
                <a16:creationId xmlns:a16="http://schemas.microsoft.com/office/drawing/2014/main" id="{6AF2B741-07AA-BAC8-93F9-453058B5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80" y="2050120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C3E3253-6895-F1FF-8ECA-FA116C4C2906}"/>
              </a:ext>
            </a:extLst>
          </p:cNvPr>
          <p:cNvSpPr txBox="1"/>
          <p:nvPr/>
        </p:nvSpPr>
        <p:spPr>
          <a:xfrm>
            <a:off x="7145688" y="285024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2560DF-FF4C-4B85-035E-7537653A0ECD}"/>
              </a:ext>
            </a:extLst>
          </p:cNvPr>
          <p:cNvSpPr/>
          <p:nvPr/>
        </p:nvSpPr>
        <p:spPr>
          <a:xfrm rot="20169107">
            <a:off x="2400611" y="2315215"/>
            <a:ext cx="1994457" cy="40011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As of </a:t>
            </a:r>
            <a:r>
              <a:rPr lang="en-US" sz="2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Feb</a:t>
            </a:r>
            <a:r>
              <a:rPr lang="en-US" sz="2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4019816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1"/>
          <p:cNvSpPr>
            <a:spLocks noGrp="1"/>
          </p:cNvSpPr>
          <p:nvPr>
            <p:ph type="title"/>
          </p:nvPr>
        </p:nvSpPr>
        <p:spPr>
          <a:xfrm>
            <a:off x="381000" y="348306"/>
            <a:ext cx="8077200" cy="345571"/>
          </a:xfrm>
        </p:spPr>
        <p:txBody>
          <a:bodyPr/>
          <a:lstStyle/>
          <a:p>
            <a:pPr eaLnBrk="1" hangingPunct="1"/>
            <a:r>
              <a:rPr lang="en-US" sz="1800" dirty="0"/>
              <a:t>2013 Release Targets – Board-Approved NPRRs/SCRs/</a:t>
            </a:r>
            <a:r>
              <a:rPr lang="en-US" sz="1800" dirty="0" err="1"/>
              <a:t>xGRRs</a:t>
            </a:r>
            <a:endParaRPr lang="en-US" sz="1800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6444" y="762000"/>
          <a:ext cx="9067801" cy="4400403"/>
        </p:xfrm>
        <a:graphic>
          <a:graphicData uri="http://schemas.openxmlformats.org/drawingml/2006/table">
            <a:tbl>
              <a:tblPr/>
              <a:tblGrid>
                <a:gridCol w="1030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2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2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2/11 – 2/15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4/22 – 4/26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6/10 – 6/14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7/29 – 8/2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9/23 – 9/29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12/9-12/13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On-Cycle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NPRR313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NPRR322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NPRR377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NPRR397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NPRR407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NOGRR093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NPRR393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SCR760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(d)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NPRR385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NPRR407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NPRR425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Off-Cycle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sng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NPRR484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(1a)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7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= 31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72" name="Footer Placeholder 7"/>
          <p:cNvSpPr>
            <a:spLocks noGrp="1"/>
          </p:cNvSpPr>
          <p:nvPr>
            <p:ph type="ftr" sz="quarter" idx="4294967295"/>
          </p:nvPr>
        </p:nvSpPr>
        <p:spPr bwMode="auto">
          <a:xfrm>
            <a:off x="4267200" y="6400800"/>
            <a:ext cx="1562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0" dirty="0"/>
              <a:t>ERCOT Public</a:t>
            </a:r>
          </a:p>
        </p:txBody>
      </p:sp>
      <p:sp>
        <p:nvSpPr>
          <p:cNvPr id="7174" name="TextBox 16"/>
          <p:cNvSpPr txBox="1">
            <a:spLocks noChangeArrowheads="1"/>
          </p:cNvSpPr>
          <p:nvPr/>
        </p:nvSpPr>
        <p:spPr bwMode="auto">
          <a:xfrm>
            <a:off x="2209799" y="3717022"/>
            <a:ext cx="1142999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Early April</a:t>
            </a:r>
          </a:p>
        </p:txBody>
      </p:sp>
      <p:sp>
        <p:nvSpPr>
          <p:cNvPr id="7177" name="TextBox 12"/>
          <p:cNvSpPr txBox="1">
            <a:spLocks noChangeArrowheads="1"/>
          </p:cNvSpPr>
          <p:nvPr/>
        </p:nvSpPr>
        <p:spPr bwMode="auto">
          <a:xfrm>
            <a:off x="1066800" y="3717022"/>
            <a:ext cx="1143000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None</a:t>
            </a:r>
          </a:p>
        </p:txBody>
      </p:sp>
      <p:sp>
        <p:nvSpPr>
          <p:cNvPr id="7179" name="TextBox 15"/>
          <p:cNvSpPr txBox="1">
            <a:spLocks noChangeArrowheads="1"/>
          </p:cNvSpPr>
          <p:nvPr/>
        </p:nvSpPr>
        <p:spPr bwMode="auto">
          <a:xfrm>
            <a:off x="76201" y="5257800"/>
            <a:ext cx="327659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Go-live dates can differ from Protocol effective dates – Please refer to market notices for more details</a:t>
            </a:r>
          </a:p>
        </p:txBody>
      </p:sp>
      <p:sp>
        <p:nvSpPr>
          <p:cNvPr id="7182" name="TextBox 21"/>
          <p:cNvSpPr txBox="1">
            <a:spLocks noChangeArrowheads="1"/>
          </p:cNvSpPr>
          <p:nvPr/>
        </p:nvSpPr>
        <p:spPr bwMode="auto">
          <a:xfrm>
            <a:off x="3428999" y="5878666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(a), (b), etc. indicates multiple phases</a:t>
            </a:r>
          </a:p>
        </p:txBody>
      </p:sp>
      <p:sp>
        <p:nvSpPr>
          <p:cNvPr id="7183" name="TextBox 22"/>
          <p:cNvSpPr txBox="1">
            <a:spLocks noChangeArrowheads="1"/>
          </p:cNvSpPr>
          <p:nvPr/>
        </p:nvSpPr>
        <p:spPr bwMode="auto">
          <a:xfrm>
            <a:off x="76200" y="5715000"/>
            <a:ext cx="3276599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Release targets are subject to change</a:t>
            </a:r>
          </a:p>
        </p:txBody>
      </p:sp>
      <p:sp>
        <p:nvSpPr>
          <p:cNvPr id="7184" name="TextBox 23"/>
          <p:cNvSpPr txBox="1">
            <a:spLocks noChangeArrowheads="1"/>
          </p:cNvSpPr>
          <p:nvPr/>
        </p:nvSpPr>
        <p:spPr bwMode="auto">
          <a:xfrm>
            <a:off x="3429000" y="5257800"/>
            <a:ext cx="3200398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Red Text: New additions and target release changes</a:t>
            </a:r>
          </a:p>
        </p:txBody>
      </p:sp>
      <p:sp>
        <p:nvSpPr>
          <p:cNvPr id="7185" name="TextBox 24"/>
          <p:cNvSpPr txBox="1">
            <a:spLocks noChangeArrowheads="1"/>
          </p:cNvSpPr>
          <p:nvPr/>
        </p:nvSpPr>
        <p:spPr bwMode="auto">
          <a:xfrm>
            <a:off x="3428999" y="5561757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Strike-Through Text: Previous target release changes</a:t>
            </a:r>
          </a:p>
        </p:txBody>
      </p:sp>
      <p:sp>
        <p:nvSpPr>
          <p:cNvPr id="7175" name="TextBox 17"/>
          <p:cNvSpPr txBox="1">
            <a:spLocks noChangeArrowheads="1"/>
          </p:cNvSpPr>
          <p:nvPr/>
        </p:nvSpPr>
        <p:spPr bwMode="auto">
          <a:xfrm>
            <a:off x="4495800" y="3717022"/>
            <a:ext cx="1143001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None</a:t>
            </a:r>
          </a:p>
        </p:txBody>
      </p:sp>
      <p:sp>
        <p:nvSpPr>
          <p:cNvPr id="7173" name="TextBox 14"/>
          <p:cNvSpPr txBox="1">
            <a:spLocks noChangeArrowheads="1"/>
          </p:cNvSpPr>
          <p:nvPr/>
        </p:nvSpPr>
        <p:spPr bwMode="auto">
          <a:xfrm>
            <a:off x="6781800" y="3717022"/>
            <a:ext cx="1219200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October</a:t>
            </a:r>
          </a:p>
        </p:txBody>
      </p:sp>
      <p:sp>
        <p:nvSpPr>
          <p:cNvPr id="7178" name="TextBox 13"/>
          <p:cNvSpPr txBox="1">
            <a:spLocks noChangeArrowheads="1"/>
          </p:cNvSpPr>
          <p:nvPr/>
        </p:nvSpPr>
        <p:spPr bwMode="auto">
          <a:xfrm>
            <a:off x="5638800" y="3717022"/>
            <a:ext cx="1143000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None</a:t>
            </a:r>
          </a:p>
        </p:txBody>
      </p:sp>
      <p:sp>
        <p:nvSpPr>
          <p:cNvPr id="7176" name="TextBox 18"/>
          <p:cNvSpPr txBox="1">
            <a:spLocks noChangeArrowheads="1"/>
          </p:cNvSpPr>
          <p:nvPr/>
        </p:nvSpPr>
        <p:spPr bwMode="auto">
          <a:xfrm>
            <a:off x="3352800" y="3717022"/>
            <a:ext cx="1143000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Late May</a:t>
            </a: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8001000" y="3306837"/>
            <a:ext cx="1075266" cy="4308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Moved to Future Years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6705599" y="5257800"/>
            <a:ext cx="2370667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/>
              <a:t>NPRR407(a) – MMS portion</a:t>
            </a:r>
          </a:p>
          <a:p>
            <a:pPr eaLnBrk="1" hangingPunct="1"/>
            <a:r>
              <a:rPr lang="en-US" sz="800" b="0" dirty="0"/>
              <a:t>NPRR407(b) – CRR portion</a:t>
            </a:r>
          </a:p>
          <a:p>
            <a:pPr eaLnBrk="1" hangingPunct="1"/>
            <a:r>
              <a:rPr lang="en-US" sz="800" b="0" dirty="0"/>
              <a:t>NPRR425(a) – RARF, EMS portions</a:t>
            </a:r>
          </a:p>
          <a:p>
            <a:pPr eaLnBrk="1" hangingPunct="1"/>
            <a:r>
              <a:rPr lang="en-US" sz="800" b="0" dirty="0"/>
              <a:t>NPRR484(1a) – initial CMM/CRR components</a:t>
            </a:r>
          </a:p>
          <a:p>
            <a:pPr eaLnBrk="1" hangingPunct="1"/>
            <a:r>
              <a:rPr lang="en-US" sz="800" b="0" dirty="0"/>
              <a:t>NPRR520(a) – MMS, MIS, CDR portions</a:t>
            </a:r>
          </a:p>
          <a:p>
            <a:pPr eaLnBrk="1" hangingPunct="1"/>
            <a:r>
              <a:rPr lang="en-US" sz="800" b="0" dirty="0"/>
              <a:t>NPRR520(b) – EMS, NMMS, ICCP portions</a:t>
            </a:r>
          </a:p>
          <a:p>
            <a:pPr eaLnBrk="1" hangingPunct="1"/>
            <a:r>
              <a:rPr lang="en-US" sz="800" b="0" dirty="0"/>
              <a:t>SCR760(d) – final phase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59280" y="334387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67938" y="334387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0940" y="4278967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67938" y="4278967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10940" y="3336316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76800" y="3348335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19800" y="335280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93280" y="434340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9000" y="335280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2440280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1"/>
          <p:cNvSpPr>
            <a:spLocks noGrp="1"/>
          </p:cNvSpPr>
          <p:nvPr>
            <p:ph type="title"/>
          </p:nvPr>
        </p:nvSpPr>
        <p:spPr>
          <a:xfrm>
            <a:off x="381000" y="320208"/>
            <a:ext cx="7620000" cy="365592"/>
          </a:xfrm>
        </p:spPr>
        <p:txBody>
          <a:bodyPr/>
          <a:lstStyle/>
          <a:p>
            <a:pPr eaLnBrk="1" hangingPunct="1"/>
            <a:r>
              <a:rPr lang="en-US" sz="1800" dirty="0"/>
              <a:t>2014 Release Targets – Board-Approved NPRRs / SCRs / </a:t>
            </a:r>
            <a:r>
              <a:rPr lang="en-US" sz="1800" dirty="0" err="1"/>
              <a:t>xGRRs</a:t>
            </a:r>
            <a:endParaRPr lang="en-US" sz="1800" dirty="0"/>
          </a:p>
        </p:txBody>
      </p:sp>
      <p:sp>
        <p:nvSpPr>
          <p:cNvPr id="7172" name="Footer Placeholder 7"/>
          <p:cNvSpPr>
            <a:spLocks noGrp="1"/>
          </p:cNvSpPr>
          <p:nvPr>
            <p:ph type="ftr" sz="quarter" idx="4294967295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/>
              <a:t>ERCOT Public</a:t>
            </a:r>
          </a:p>
        </p:txBody>
      </p:sp>
      <p:sp>
        <p:nvSpPr>
          <p:cNvPr id="7174" name="TextBox 16"/>
          <p:cNvSpPr txBox="1">
            <a:spLocks noChangeArrowheads="1"/>
          </p:cNvSpPr>
          <p:nvPr/>
        </p:nvSpPr>
        <p:spPr bwMode="auto">
          <a:xfrm>
            <a:off x="2302778" y="3926326"/>
            <a:ext cx="1197864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None</a:t>
            </a:r>
          </a:p>
        </p:txBody>
      </p:sp>
      <p:sp>
        <p:nvSpPr>
          <p:cNvPr id="7177" name="TextBox 12"/>
          <p:cNvSpPr txBox="1">
            <a:spLocks noChangeArrowheads="1"/>
          </p:cNvSpPr>
          <p:nvPr/>
        </p:nvSpPr>
        <p:spPr bwMode="auto">
          <a:xfrm>
            <a:off x="1152832" y="3931238"/>
            <a:ext cx="1143000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January</a:t>
            </a:r>
          </a:p>
        </p:txBody>
      </p:sp>
      <p:sp>
        <p:nvSpPr>
          <p:cNvPr id="7179" name="TextBox 15"/>
          <p:cNvSpPr txBox="1">
            <a:spLocks noChangeArrowheads="1"/>
          </p:cNvSpPr>
          <p:nvPr/>
        </p:nvSpPr>
        <p:spPr bwMode="auto">
          <a:xfrm>
            <a:off x="76201" y="5318358"/>
            <a:ext cx="327659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Go-live dates can differ from Protocol effective dates – Please refer to market notices for more details</a:t>
            </a:r>
          </a:p>
        </p:txBody>
      </p:sp>
      <p:sp>
        <p:nvSpPr>
          <p:cNvPr id="7183" name="TextBox 22"/>
          <p:cNvSpPr txBox="1">
            <a:spLocks noChangeArrowheads="1"/>
          </p:cNvSpPr>
          <p:nvPr/>
        </p:nvSpPr>
        <p:spPr bwMode="auto">
          <a:xfrm>
            <a:off x="76200" y="5775558"/>
            <a:ext cx="3276599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Release targets are subject to change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6705600" y="5334000"/>
            <a:ext cx="2268536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/>
              <a:t>NPRR425(b) – GREDP, EIS portions</a:t>
            </a:r>
          </a:p>
          <a:p>
            <a:pPr eaLnBrk="1" hangingPunct="1"/>
            <a:r>
              <a:rPr lang="en-US" sz="800" b="0" dirty="0"/>
              <a:t>NPRR589(a) – MMS portion</a:t>
            </a:r>
          </a:p>
          <a:p>
            <a:pPr eaLnBrk="1" hangingPunct="1"/>
            <a:r>
              <a:rPr lang="en-US" sz="800" b="0" dirty="0"/>
              <a:t>SCR756(b) – Remaining portions of SCR</a:t>
            </a:r>
          </a:p>
          <a:p>
            <a:pPr eaLnBrk="1" hangingPunct="1"/>
            <a:r>
              <a:rPr lang="en-US" sz="800" b="0" dirty="0"/>
              <a:t>SCR774(a) – All new fields except Comments</a:t>
            </a: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3428999" y="5943347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(a), (b), etc. indicates multiple phases</a:t>
            </a:r>
          </a:p>
        </p:txBody>
      </p:sp>
      <p:sp>
        <p:nvSpPr>
          <p:cNvPr id="7175" name="TextBox 17"/>
          <p:cNvSpPr txBox="1">
            <a:spLocks noChangeArrowheads="1"/>
          </p:cNvSpPr>
          <p:nvPr/>
        </p:nvSpPr>
        <p:spPr bwMode="auto">
          <a:xfrm>
            <a:off x="4648199" y="3918615"/>
            <a:ext cx="1039368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None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3429000" y="5322481"/>
            <a:ext cx="3200398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Red Text: New additions and target release changes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428999" y="5626438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Strike-Through Text: Previous target release changes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51969" y="444886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14100" y="205740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17775" y="3668080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76200" y="762000"/>
          <a:ext cx="8991599" cy="4477512"/>
        </p:xfrm>
        <a:graphic>
          <a:graphicData uri="http://schemas.openxmlformats.org/drawingml/2006/table">
            <a:tbl>
              <a:tblPr/>
              <a:tblGrid>
                <a:gridCol w="1075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5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9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Approach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2/3 – 2/7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4/14 – 4/18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6/9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7/28 – 8/1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9/22–9/26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Release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12/8–12/12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 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2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On-Cycle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NPRR425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NPRR509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SCR769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SCR756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SCR774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NPRR467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Off-Cycle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NPRR416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NPRR589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NPRR527</a:t>
                      </a:r>
                      <a:endParaRPr kumimoji="0" 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4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= 23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76" name="TextBox 18"/>
          <p:cNvSpPr txBox="1">
            <a:spLocks noChangeArrowheads="1"/>
          </p:cNvSpPr>
          <p:nvPr/>
        </p:nvSpPr>
        <p:spPr bwMode="auto">
          <a:xfrm>
            <a:off x="3505199" y="3320490"/>
            <a:ext cx="1143000" cy="25391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50" dirty="0"/>
              <a:t>6/1</a:t>
            </a:r>
          </a:p>
        </p:txBody>
      </p:sp>
      <p:sp>
        <p:nvSpPr>
          <p:cNvPr id="7178" name="TextBox 13"/>
          <p:cNvSpPr txBox="1">
            <a:spLocks noChangeArrowheads="1"/>
          </p:cNvSpPr>
          <p:nvPr/>
        </p:nvSpPr>
        <p:spPr bwMode="auto">
          <a:xfrm>
            <a:off x="5689833" y="3920258"/>
            <a:ext cx="1088136" cy="26161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100" dirty="0"/>
              <a:t>11/1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1149980" y="3324300"/>
            <a:ext cx="1152144" cy="2462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/>
              <a:t>Retail: 2/22-2/23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627990" y="3327864"/>
            <a:ext cx="1103377" cy="24622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/>
              <a:t>Retail:  8/17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5301842" y="1040235"/>
            <a:ext cx="1493977" cy="3674378"/>
          </a:xfrm>
          <a:custGeom>
            <a:avLst/>
            <a:gdLst>
              <a:gd name="connsiteX0" fmla="*/ 0 w 1493977"/>
              <a:gd name="connsiteY0" fmla="*/ 3674378 h 3674378"/>
              <a:gd name="connsiteX1" fmla="*/ 58723 w 1493977"/>
              <a:gd name="connsiteY1" fmla="*/ 3598877 h 3674378"/>
              <a:gd name="connsiteX2" fmla="*/ 75501 w 1493977"/>
              <a:gd name="connsiteY2" fmla="*/ 3565321 h 3674378"/>
              <a:gd name="connsiteX3" fmla="*/ 100668 w 1493977"/>
              <a:gd name="connsiteY3" fmla="*/ 3531765 h 3674378"/>
              <a:gd name="connsiteX4" fmla="*/ 109057 w 1493977"/>
              <a:gd name="connsiteY4" fmla="*/ 3506598 h 3674378"/>
              <a:gd name="connsiteX5" fmla="*/ 117446 w 1493977"/>
              <a:gd name="connsiteY5" fmla="*/ 3473042 h 3674378"/>
              <a:gd name="connsiteX6" fmla="*/ 134224 w 1493977"/>
              <a:gd name="connsiteY6" fmla="*/ 3447875 h 3674378"/>
              <a:gd name="connsiteX7" fmla="*/ 167780 w 1493977"/>
              <a:gd name="connsiteY7" fmla="*/ 3363985 h 3674378"/>
              <a:gd name="connsiteX8" fmla="*/ 201336 w 1493977"/>
              <a:gd name="connsiteY8" fmla="*/ 3296873 h 3674378"/>
              <a:gd name="connsiteX9" fmla="*/ 209725 w 1493977"/>
              <a:gd name="connsiteY9" fmla="*/ 3271706 h 3674378"/>
              <a:gd name="connsiteX10" fmla="*/ 226503 w 1493977"/>
              <a:gd name="connsiteY10" fmla="*/ 3238150 h 3674378"/>
              <a:gd name="connsiteX11" fmla="*/ 234892 w 1493977"/>
              <a:gd name="connsiteY11" fmla="*/ 3196205 h 3674378"/>
              <a:gd name="connsiteX12" fmla="*/ 251670 w 1493977"/>
              <a:gd name="connsiteY12" fmla="*/ 3154260 h 3674378"/>
              <a:gd name="connsiteX13" fmla="*/ 260059 w 1493977"/>
              <a:gd name="connsiteY13" fmla="*/ 3129093 h 3674378"/>
              <a:gd name="connsiteX14" fmla="*/ 276837 w 1493977"/>
              <a:gd name="connsiteY14" fmla="*/ 3087148 h 3674378"/>
              <a:gd name="connsiteX15" fmla="*/ 285226 w 1493977"/>
              <a:gd name="connsiteY15" fmla="*/ 3053592 h 3674378"/>
              <a:gd name="connsiteX16" fmla="*/ 302004 w 1493977"/>
              <a:gd name="connsiteY16" fmla="*/ 3003259 h 3674378"/>
              <a:gd name="connsiteX17" fmla="*/ 310393 w 1493977"/>
              <a:gd name="connsiteY17" fmla="*/ 2978092 h 3674378"/>
              <a:gd name="connsiteX18" fmla="*/ 327171 w 1493977"/>
              <a:gd name="connsiteY18" fmla="*/ 2936147 h 3674378"/>
              <a:gd name="connsiteX19" fmla="*/ 343949 w 1493977"/>
              <a:gd name="connsiteY19" fmla="*/ 2910980 h 3674378"/>
              <a:gd name="connsiteX20" fmla="*/ 352338 w 1493977"/>
              <a:gd name="connsiteY20" fmla="*/ 2885813 h 3674378"/>
              <a:gd name="connsiteX21" fmla="*/ 360727 w 1493977"/>
              <a:gd name="connsiteY21" fmla="*/ 2852257 h 3674378"/>
              <a:gd name="connsiteX22" fmla="*/ 394283 w 1493977"/>
              <a:gd name="connsiteY22" fmla="*/ 2801923 h 3674378"/>
              <a:gd name="connsiteX23" fmla="*/ 402672 w 1493977"/>
              <a:gd name="connsiteY23" fmla="*/ 2759978 h 3674378"/>
              <a:gd name="connsiteX24" fmla="*/ 411061 w 1493977"/>
              <a:gd name="connsiteY24" fmla="*/ 2734811 h 3674378"/>
              <a:gd name="connsiteX25" fmla="*/ 419450 w 1493977"/>
              <a:gd name="connsiteY25" fmla="*/ 2701255 h 3674378"/>
              <a:gd name="connsiteX26" fmla="*/ 444617 w 1493977"/>
              <a:gd name="connsiteY26" fmla="*/ 2592198 h 3674378"/>
              <a:gd name="connsiteX27" fmla="*/ 461395 w 1493977"/>
              <a:gd name="connsiteY27" fmla="*/ 2525086 h 3674378"/>
              <a:gd name="connsiteX28" fmla="*/ 469784 w 1493977"/>
              <a:gd name="connsiteY28" fmla="*/ 2491530 h 3674378"/>
              <a:gd name="connsiteX29" fmla="*/ 486562 w 1493977"/>
              <a:gd name="connsiteY29" fmla="*/ 2365695 h 3674378"/>
              <a:gd name="connsiteX30" fmla="*/ 494951 w 1493977"/>
              <a:gd name="connsiteY30" fmla="*/ 2323750 h 3674378"/>
              <a:gd name="connsiteX31" fmla="*/ 494951 w 1493977"/>
              <a:gd name="connsiteY31" fmla="*/ 1057013 h 3674378"/>
              <a:gd name="connsiteX32" fmla="*/ 478173 w 1493977"/>
              <a:gd name="connsiteY32" fmla="*/ 889233 h 3674378"/>
              <a:gd name="connsiteX33" fmla="*/ 486562 w 1493977"/>
              <a:gd name="connsiteY33" fmla="*/ 587229 h 3674378"/>
              <a:gd name="connsiteX34" fmla="*/ 536896 w 1493977"/>
              <a:gd name="connsiteY34" fmla="*/ 570451 h 3674378"/>
              <a:gd name="connsiteX35" fmla="*/ 947956 w 1493977"/>
              <a:gd name="connsiteY35" fmla="*/ 562062 h 3674378"/>
              <a:gd name="connsiteX36" fmla="*/ 1300294 w 1493977"/>
              <a:gd name="connsiteY36" fmla="*/ 553673 h 3674378"/>
              <a:gd name="connsiteX37" fmla="*/ 1359017 w 1493977"/>
              <a:gd name="connsiteY37" fmla="*/ 545284 h 3674378"/>
              <a:gd name="connsiteX38" fmla="*/ 1426129 w 1493977"/>
              <a:gd name="connsiteY38" fmla="*/ 528506 h 3674378"/>
              <a:gd name="connsiteX39" fmla="*/ 1459685 w 1493977"/>
              <a:gd name="connsiteY39" fmla="*/ 453005 h 3674378"/>
              <a:gd name="connsiteX40" fmla="*/ 1468074 w 1493977"/>
              <a:gd name="connsiteY40" fmla="*/ 427838 h 3674378"/>
              <a:gd name="connsiteX41" fmla="*/ 1484852 w 1493977"/>
              <a:gd name="connsiteY41" fmla="*/ 0 h 367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493977" h="3674378">
                <a:moveTo>
                  <a:pt x="0" y="3674378"/>
                </a:moveTo>
                <a:cubicBezTo>
                  <a:pt x="79779" y="3541414"/>
                  <a:pt x="-31448" y="3719105"/>
                  <a:pt x="58723" y="3598877"/>
                </a:cubicBezTo>
                <a:cubicBezTo>
                  <a:pt x="66226" y="3588873"/>
                  <a:pt x="68873" y="3575926"/>
                  <a:pt x="75501" y="3565321"/>
                </a:cubicBezTo>
                <a:cubicBezTo>
                  <a:pt x="82911" y="3553465"/>
                  <a:pt x="92279" y="3542950"/>
                  <a:pt x="100668" y="3531765"/>
                </a:cubicBezTo>
                <a:cubicBezTo>
                  <a:pt x="103464" y="3523376"/>
                  <a:pt x="106628" y="3515101"/>
                  <a:pt x="109057" y="3506598"/>
                </a:cubicBezTo>
                <a:cubicBezTo>
                  <a:pt x="112224" y="3495512"/>
                  <a:pt x="112904" y="3483639"/>
                  <a:pt x="117446" y="3473042"/>
                </a:cubicBezTo>
                <a:cubicBezTo>
                  <a:pt x="121418" y="3463775"/>
                  <a:pt x="128631" y="3456264"/>
                  <a:pt x="134224" y="3447875"/>
                </a:cubicBezTo>
                <a:cubicBezTo>
                  <a:pt x="151840" y="3359796"/>
                  <a:pt x="128382" y="3452629"/>
                  <a:pt x="167780" y="3363985"/>
                </a:cubicBezTo>
                <a:cubicBezTo>
                  <a:pt x="202049" y="3286879"/>
                  <a:pt x="141979" y="3376016"/>
                  <a:pt x="201336" y="3296873"/>
                </a:cubicBezTo>
                <a:cubicBezTo>
                  <a:pt x="204132" y="3288484"/>
                  <a:pt x="206242" y="3279834"/>
                  <a:pt x="209725" y="3271706"/>
                </a:cubicBezTo>
                <a:cubicBezTo>
                  <a:pt x="214651" y="3260212"/>
                  <a:pt x="222548" y="3250014"/>
                  <a:pt x="226503" y="3238150"/>
                </a:cubicBezTo>
                <a:cubicBezTo>
                  <a:pt x="231012" y="3224623"/>
                  <a:pt x="230795" y="3209862"/>
                  <a:pt x="234892" y="3196205"/>
                </a:cubicBezTo>
                <a:cubicBezTo>
                  <a:pt x="239219" y="3181781"/>
                  <a:pt x="246383" y="3168360"/>
                  <a:pt x="251670" y="3154260"/>
                </a:cubicBezTo>
                <a:cubicBezTo>
                  <a:pt x="254775" y="3145980"/>
                  <a:pt x="256954" y="3137373"/>
                  <a:pt x="260059" y="3129093"/>
                </a:cubicBezTo>
                <a:cubicBezTo>
                  <a:pt x="265346" y="3114993"/>
                  <a:pt x="272075" y="3101434"/>
                  <a:pt x="276837" y="3087148"/>
                </a:cubicBezTo>
                <a:cubicBezTo>
                  <a:pt x="280483" y="3076210"/>
                  <a:pt x="281913" y="3064635"/>
                  <a:pt x="285226" y="3053592"/>
                </a:cubicBezTo>
                <a:cubicBezTo>
                  <a:pt x="290308" y="3036653"/>
                  <a:pt x="296411" y="3020037"/>
                  <a:pt x="302004" y="3003259"/>
                </a:cubicBezTo>
                <a:cubicBezTo>
                  <a:pt x="304800" y="2994870"/>
                  <a:pt x="307109" y="2986302"/>
                  <a:pt x="310393" y="2978092"/>
                </a:cubicBezTo>
                <a:cubicBezTo>
                  <a:pt x="315986" y="2964110"/>
                  <a:pt x="320437" y="2949616"/>
                  <a:pt x="327171" y="2936147"/>
                </a:cubicBezTo>
                <a:cubicBezTo>
                  <a:pt x="331680" y="2927129"/>
                  <a:pt x="339440" y="2919998"/>
                  <a:pt x="343949" y="2910980"/>
                </a:cubicBezTo>
                <a:cubicBezTo>
                  <a:pt x="347904" y="2903071"/>
                  <a:pt x="349909" y="2894316"/>
                  <a:pt x="352338" y="2885813"/>
                </a:cubicBezTo>
                <a:cubicBezTo>
                  <a:pt x="355505" y="2874727"/>
                  <a:pt x="355571" y="2862569"/>
                  <a:pt x="360727" y="2852257"/>
                </a:cubicBezTo>
                <a:cubicBezTo>
                  <a:pt x="369745" y="2834221"/>
                  <a:pt x="394283" y="2801923"/>
                  <a:pt x="394283" y="2801923"/>
                </a:cubicBezTo>
                <a:cubicBezTo>
                  <a:pt x="397079" y="2787941"/>
                  <a:pt x="399214" y="2773811"/>
                  <a:pt x="402672" y="2759978"/>
                </a:cubicBezTo>
                <a:cubicBezTo>
                  <a:pt x="404817" y="2751399"/>
                  <a:pt x="408632" y="2743314"/>
                  <a:pt x="411061" y="2734811"/>
                </a:cubicBezTo>
                <a:cubicBezTo>
                  <a:pt x="414228" y="2723725"/>
                  <a:pt x="416949" y="2712510"/>
                  <a:pt x="419450" y="2701255"/>
                </a:cubicBezTo>
                <a:cubicBezTo>
                  <a:pt x="445273" y="2585054"/>
                  <a:pt x="403500" y="2756664"/>
                  <a:pt x="444617" y="2592198"/>
                </a:cubicBezTo>
                <a:lnTo>
                  <a:pt x="461395" y="2525086"/>
                </a:lnTo>
                <a:cubicBezTo>
                  <a:pt x="464191" y="2513901"/>
                  <a:pt x="468354" y="2502971"/>
                  <a:pt x="469784" y="2491530"/>
                </a:cubicBezTo>
                <a:cubicBezTo>
                  <a:pt x="474025" y="2457598"/>
                  <a:pt x="480773" y="2400427"/>
                  <a:pt x="486562" y="2365695"/>
                </a:cubicBezTo>
                <a:cubicBezTo>
                  <a:pt x="488906" y="2351630"/>
                  <a:pt x="492155" y="2337732"/>
                  <a:pt x="494951" y="2323750"/>
                </a:cubicBezTo>
                <a:cubicBezTo>
                  <a:pt x="506678" y="1784297"/>
                  <a:pt x="511511" y="1747012"/>
                  <a:pt x="494951" y="1057013"/>
                </a:cubicBezTo>
                <a:cubicBezTo>
                  <a:pt x="493602" y="1000824"/>
                  <a:pt x="478173" y="889233"/>
                  <a:pt x="478173" y="889233"/>
                </a:cubicBezTo>
                <a:cubicBezTo>
                  <a:pt x="480969" y="788565"/>
                  <a:pt x="468318" y="686269"/>
                  <a:pt x="486562" y="587229"/>
                </a:cubicBezTo>
                <a:cubicBezTo>
                  <a:pt x="489766" y="569836"/>
                  <a:pt x="519214" y="570812"/>
                  <a:pt x="536896" y="570451"/>
                </a:cubicBezTo>
                <a:lnTo>
                  <a:pt x="947956" y="562062"/>
                </a:lnTo>
                <a:lnTo>
                  <a:pt x="1300294" y="553673"/>
                </a:lnTo>
                <a:cubicBezTo>
                  <a:pt x="1319868" y="550877"/>
                  <a:pt x="1339628" y="549162"/>
                  <a:pt x="1359017" y="545284"/>
                </a:cubicBezTo>
                <a:cubicBezTo>
                  <a:pt x="1381628" y="540762"/>
                  <a:pt x="1426129" y="528506"/>
                  <a:pt x="1426129" y="528506"/>
                </a:cubicBezTo>
                <a:cubicBezTo>
                  <a:pt x="1452717" y="488624"/>
                  <a:pt x="1439719" y="512904"/>
                  <a:pt x="1459685" y="453005"/>
                </a:cubicBezTo>
                <a:cubicBezTo>
                  <a:pt x="1462481" y="444616"/>
                  <a:pt x="1465929" y="436417"/>
                  <a:pt x="1468074" y="427838"/>
                </a:cubicBezTo>
                <a:cubicBezTo>
                  <a:pt x="1514015" y="244074"/>
                  <a:pt x="1484852" y="383785"/>
                  <a:pt x="1484852" y="0"/>
                </a:cubicBezTo>
              </a:path>
            </a:pathLst>
          </a:custGeom>
          <a:noFill/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3463" algn="l"/>
                <a:tab pos="1143000" algn="l"/>
                <a:tab pos="2624138" algn="l"/>
              </a:tabLst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88350" y="2056377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3514253" y="4181826"/>
            <a:ext cx="1115568" cy="0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301929" y="446654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53000" y="2052935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38" name="TextBox 13"/>
          <p:cNvSpPr txBox="1">
            <a:spLocks noChangeArrowheads="1"/>
          </p:cNvSpPr>
          <p:nvPr/>
        </p:nvSpPr>
        <p:spPr bwMode="auto">
          <a:xfrm>
            <a:off x="7922439" y="4306825"/>
            <a:ext cx="97313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2015</a:t>
            </a:r>
            <a:endParaRPr 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5355325" y="3617975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2" name="Right Arrow 1"/>
          <p:cNvSpPr/>
          <p:nvPr/>
        </p:nvSpPr>
        <p:spPr bwMode="auto">
          <a:xfrm>
            <a:off x="8815885" y="4400081"/>
            <a:ext cx="221435" cy="163034"/>
          </a:xfrm>
          <a:prstGeom prst="righ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3463" algn="l"/>
                <a:tab pos="1143000" algn="l"/>
                <a:tab pos="2624138" algn="l"/>
              </a:tabLst>
            </a:pPr>
            <a:endParaRPr kumimoji="0" lang="en-US" sz="1600" b="1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50280" y="2357735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40" name="TextBox 21"/>
          <p:cNvSpPr txBox="1">
            <a:spLocks noChangeArrowheads="1"/>
          </p:cNvSpPr>
          <p:nvPr/>
        </p:nvSpPr>
        <p:spPr bwMode="auto">
          <a:xfrm>
            <a:off x="1236660" y="6236492"/>
            <a:ext cx="474778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/>
              <a:t>Project Status Codes: NS = Not Started, I = Initiation, P = Planning, E = Execution, H = On Hold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19800" y="4336055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93280" y="213360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Wingdings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173465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1"/>
          <p:cNvSpPr>
            <a:spLocks noGrp="1"/>
          </p:cNvSpPr>
          <p:nvPr>
            <p:ph type="title"/>
          </p:nvPr>
        </p:nvSpPr>
        <p:spPr>
          <a:xfrm>
            <a:off x="457200" y="309995"/>
            <a:ext cx="7543801" cy="366413"/>
          </a:xfrm>
        </p:spPr>
        <p:txBody>
          <a:bodyPr/>
          <a:lstStyle/>
          <a:p>
            <a:pPr eaLnBrk="1" hangingPunct="1"/>
            <a:r>
              <a:rPr lang="en-US" sz="1800" dirty="0"/>
              <a:t>2015 Release Summary – Board-Approved NPRRs / SCRs / </a:t>
            </a:r>
            <a:r>
              <a:rPr lang="en-US" sz="1800" dirty="0" err="1"/>
              <a:t>xGRRs</a:t>
            </a:r>
            <a:endParaRPr lang="en-US" sz="1800" dirty="0"/>
          </a:p>
        </p:txBody>
      </p:sp>
      <p:sp>
        <p:nvSpPr>
          <p:cNvPr id="7172" name="Footer Placeholder 7"/>
          <p:cNvSpPr>
            <a:spLocks noGrp="1"/>
          </p:cNvSpPr>
          <p:nvPr>
            <p:ph type="ftr" sz="quarter" idx="4294967295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0"/>
              <a:t>ERCOT Public</a:t>
            </a:r>
          </a:p>
        </p:txBody>
      </p:sp>
      <p:sp>
        <p:nvSpPr>
          <p:cNvPr id="7179" name="TextBox 15"/>
          <p:cNvSpPr txBox="1">
            <a:spLocks noChangeArrowheads="1"/>
          </p:cNvSpPr>
          <p:nvPr/>
        </p:nvSpPr>
        <p:spPr bwMode="auto">
          <a:xfrm>
            <a:off x="76201" y="4973591"/>
            <a:ext cx="327659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Go-live dates can differ from Protocol effective dates – Please refer to market notices for more details</a:t>
            </a:r>
          </a:p>
        </p:txBody>
      </p:sp>
      <p:sp>
        <p:nvSpPr>
          <p:cNvPr id="7183" name="TextBox 22"/>
          <p:cNvSpPr txBox="1">
            <a:spLocks noChangeArrowheads="1"/>
          </p:cNvSpPr>
          <p:nvPr/>
        </p:nvSpPr>
        <p:spPr bwMode="auto">
          <a:xfrm>
            <a:off x="76200" y="5430791"/>
            <a:ext cx="3276599" cy="2616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/>
              <a:t>Release targets are subject to change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6705600" y="5034804"/>
            <a:ext cx="226853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/>
              <a:t>NPRR589(b) – S&amp;B portion</a:t>
            </a:r>
          </a:p>
          <a:p>
            <a:pPr eaLnBrk="1" hangingPunct="1"/>
            <a:r>
              <a:rPr lang="en-US" sz="800" b="0" dirty="0"/>
              <a:t>NPRR686(a) – Wind portion</a:t>
            </a:r>
          </a:p>
          <a:p>
            <a:pPr eaLnBrk="1" hangingPunct="1"/>
            <a:r>
              <a:rPr lang="en-US" sz="800" b="0" dirty="0"/>
              <a:t>SCR774(b) – Addition of Comments field</a:t>
            </a:r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3428999" y="5573866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(a), (b), etc. indicates multiple phases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3429000" y="4953000"/>
            <a:ext cx="3200398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Red Text: New additions and target release changes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428999" y="5256957"/>
            <a:ext cx="3200399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0" dirty="0"/>
              <a:t>Strike-Through Text: Previous target release changes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76200" y="762001"/>
          <a:ext cx="8979017" cy="3315317"/>
        </p:xfrm>
        <a:graphic>
          <a:graphicData uri="http://schemas.openxmlformats.org/drawingml/2006/table">
            <a:tbl>
              <a:tblPr/>
              <a:tblGrid>
                <a:gridCol w="1042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9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28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9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 – 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3/23 – 3/27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9/7 – 9/11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10/19 – 10/23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12/7 – 12/11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2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SCR774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(Shadow Price Caps)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NPRR589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NPRR686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1301050" y="5898147"/>
            <a:ext cx="4747780" cy="2154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0" dirty="0"/>
              <a:t>Project Status Codes: NS = Not Started, I = Initiation, P = Planning, E = Execution, H = On Hold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810000" y="1314271"/>
            <a:ext cx="0" cy="2414016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115370" y="2877424"/>
            <a:ext cx="1316736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/>
              <a:t>Late May</a:t>
            </a:r>
            <a:endParaRPr lang="en-US" sz="1000" dirty="0"/>
          </a:p>
        </p:txBody>
      </p:sp>
      <p:sp>
        <p:nvSpPr>
          <p:cNvPr id="28" name="TextBox 12"/>
          <p:cNvSpPr txBox="1">
            <a:spLocks noChangeArrowheads="1"/>
          </p:cNvSpPr>
          <p:nvPr/>
        </p:nvSpPr>
        <p:spPr bwMode="auto">
          <a:xfrm>
            <a:off x="2438399" y="1030834"/>
            <a:ext cx="1423097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/>
              <a:t>6/13  </a:t>
            </a:r>
            <a:r>
              <a:rPr lang="en-US" sz="1200" b="0" dirty="0"/>
              <a:t>(CMM)</a:t>
            </a:r>
            <a:endParaRPr lang="en-US" sz="1000" b="0" dirty="0"/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3867621" y="1038893"/>
            <a:ext cx="1307592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/>
              <a:t>6/22 – 6/26</a:t>
            </a:r>
            <a:endParaRPr lang="en-US" sz="1000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3852335" y="1329228"/>
            <a:ext cx="15498" cy="237744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181600" y="1967520"/>
            <a:ext cx="1289304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/>
              <a:t>September</a:t>
            </a:r>
          </a:p>
          <a:p>
            <a:pPr algn="ctr" eaLnBrk="1" hangingPunct="1"/>
            <a:r>
              <a:rPr lang="en-US" sz="1200" dirty="0"/>
              <a:t>9/21 – 9/25</a:t>
            </a:r>
          </a:p>
        </p:txBody>
      </p:sp>
    </p:spTree>
    <p:extLst>
      <p:ext uri="{BB962C8B-B14F-4D97-AF65-F5344CB8AC3E}">
        <p14:creationId xmlns:p14="http://schemas.microsoft.com/office/powerpoint/2010/main" val="331017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2016 Release </a:t>
            </a:r>
            <a:r>
              <a:rPr lang="en-US" sz="2200" dirty="0"/>
              <a:t>Result</a:t>
            </a:r>
            <a:r>
              <a:rPr lang="en-US" sz="2200" b="1" dirty="0">
                <a:solidFill>
                  <a:schemeClr val="accent1"/>
                </a:solidFill>
              </a:rPr>
              <a:t>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762000" y="4809223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761999" y="526642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5408276" y="5528342"/>
            <a:ext cx="1963074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NPRR686(b) – Solar portion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5395856" y="4760958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Text: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phases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838201"/>
          <a:ext cx="8839200" cy="3581399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5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4/12 – 4/14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6/21 – 6/23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8/30 – 9/1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9/26 – 9/30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12/6 – 12/8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NPRR686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COPMGRR040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NPRR515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NPRR745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VMCRR008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NPRR712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RMGRR137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NOGRR050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NOGRR143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NPRR712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NOGRR143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SCR788</a:t>
                      </a: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2590800" y="5999544"/>
            <a:ext cx="4572000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Codes: NS = Not Started, I = Initiation, P = Planning, E = Execution, H = On Hold</a:t>
            </a: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160279" y="3779174"/>
            <a:ext cx="4479373" cy="246221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EMS Upgrade “Chill”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389012" y="3898596"/>
            <a:ext cx="1182988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63000" y="3899179"/>
            <a:ext cx="1143000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3958" y="3049935"/>
            <a:ext cx="15156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6/16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2861101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>
                <a:solidFill>
                  <a:srgbClr val="000000"/>
                </a:solidFill>
              </a:rPr>
              <a:t>12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/10 – </a:t>
            </a:r>
            <a:r>
              <a:rPr lang="en-US" sz="1200" kern="0" dirty="0">
                <a:solidFill>
                  <a:srgbClr val="000000"/>
                </a:solidFill>
              </a:rPr>
              <a:t>12/11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639653" y="2843140"/>
            <a:ext cx="1508760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>
                <a:solidFill>
                  <a:srgbClr val="000000"/>
                </a:solidFill>
              </a:rPr>
              <a:t>7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/23 – 7/24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(Retail)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4" name="TextBox 12"/>
          <p:cNvSpPr txBox="1">
            <a:spLocks noChangeArrowheads="1"/>
          </p:cNvSpPr>
          <p:nvPr/>
        </p:nvSpPr>
        <p:spPr bwMode="auto">
          <a:xfrm>
            <a:off x="6153373" y="2529248"/>
            <a:ext cx="138988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/>
              <a:t>11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/1 – 11/3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602941" y="2843139"/>
            <a:ext cx="15156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5/1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5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2017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439839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Text: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phases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814913"/>
          <a:ext cx="8839200" cy="3800855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5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3/7 – 3/9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5/1 – 5/11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6/27 – 6/29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9/11 – 9/13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10/31 – 11/2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12/5 – 12/7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RMGRR134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NPRR790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PGRR054</a:t>
                      </a: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NPRR562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7065242" y="5480871"/>
            <a:ext cx="1561038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>
                <a:solidFill>
                  <a:srgbClr val="000000"/>
                </a:solidFill>
              </a:rPr>
              <a:t> </a:t>
            </a:r>
            <a:endParaRPr lang="en-US" sz="2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082774"/>
            <a:ext cx="1439495" cy="430887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dirty="0"/>
              <a:t>12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/9 – </a:t>
            </a:r>
            <a:r>
              <a:rPr lang="en-US" sz="1200" kern="0" dirty="0"/>
              <a:t>12/10 </a:t>
            </a:r>
            <a:r>
              <a:rPr lang="en-US" sz="1000" kern="0" dirty="0">
                <a:solidFill>
                  <a:srgbClr val="000000"/>
                </a:solidFill>
              </a:rPr>
              <a:t>(Retail)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159802" y="3920819"/>
            <a:ext cx="1445612" cy="23083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dirty="0"/>
              <a:t>5/8</a:t>
            </a:r>
            <a:r>
              <a:rPr lang="en-US" sz="900" kern="0" dirty="0">
                <a:solidFill>
                  <a:srgbClr val="FF0000"/>
                </a:solidFill>
              </a:rPr>
              <a:t> </a:t>
            </a:r>
            <a:r>
              <a:rPr lang="en-US" sz="900" kern="0" dirty="0"/>
              <a:t>– NMMS</a:t>
            </a:r>
            <a:r>
              <a:rPr lang="en-US" sz="900" kern="0" dirty="0">
                <a:solidFill>
                  <a:srgbClr val="000000"/>
                </a:solidFill>
              </a:rPr>
              <a:t> Upgrade</a:t>
            </a:r>
            <a:endParaRPr lang="en-US" sz="120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142466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/>
              <a:t>6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/1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147256" y="3076812"/>
            <a:ext cx="139697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kern="0" noProof="0" dirty="0"/>
              <a:t>9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/1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&amp;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  9/14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96407" y="1403222"/>
            <a:ext cx="37054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algn="ctr"/>
            <a:endParaRPr lang="en-US" sz="400" dirty="0">
              <a:latin typeface="Wingdings" panose="05000000000000000000" pitchFamily="2" charset="2"/>
            </a:endParaRPr>
          </a:p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algn="ctr"/>
            <a:endParaRPr lang="en-US" sz="400" dirty="0">
              <a:latin typeface="Wingdings" panose="05000000000000000000" pitchFamily="2" charset="2"/>
            </a:endParaRPr>
          </a:p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algn="ctr"/>
            <a:endParaRPr lang="en-US" sz="500" dirty="0">
              <a:latin typeface="Wingdings" panose="05000000000000000000" pitchFamily="2" charset="2"/>
            </a:endParaRPr>
          </a:p>
          <a:p>
            <a:pPr algn="ctr"/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5167" y="1394984"/>
            <a:ext cx="3705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4509" y="1391700"/>
            <a:ext cx="370549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38685" y="1400352"/>
            <a:ext cx="370549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3074313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/>
              <a:t>8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/1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57646" y="2923401"/>
            <a:ext cx="14394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/>
              <a:t>2/1</a:t>
            </a:r>
            <a:endParaRPr kumimoji="0" lang="en-US" sz="1200" i="0" u="non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9781" y="1391700"/>
            <a:ext cx="304892" cy="2392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20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19308" y="1405053"/>
            <a:ext cx="304892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6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3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3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3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82659" y="392081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19703" y="3461462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7" name="TextBox 21"/>
          <p:cNvSpPr txBox="1">
            <a:spLocks noChangeArrowheads="1"/>
          </p:cNvSpPr>
          <p:nvPr/>
        </p:nvSpPr>
        <p:spPr bwMode="auto">
          <a:xfrm>
            <a:off x="4155909" y="6171899"/>
            <a:ext cx="2485392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NPRR562(a) – Procedural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NPRR809(a) – Procedural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NPRR831(a) – All impacted</a:t>
            </a:r>
            <a:r>
              <a:rPr kumimoji="0" lang="en-US" sz="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systems except CRR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633808" y="1407431"/>
            <a:ext cx="370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343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2018 Release Targets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447632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904832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4476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838201"/>
          <a:ext cx="8839200" cy="3384185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0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5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2/6 – 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4/5 – 4/9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5/29 – 5/31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8/7 – 8/9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10/23 – 10/25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12/11 – 12/13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NPRR659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NPRR846</a:t>
                      </a: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NPRR562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(partial implementation)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NPRR875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15200" y="1400352"/>
            <a:ext cx="23690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kern="0" dirty="0">
                <a:solidFill>
                  <a:srgbClr val="000000"/>
                </a:solidFill>
              </a:rPr>
              <a:t> </a:t>
            </a:r>
            <a:endParaRPr lang="en-US" sz="2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3122655" y="3285979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7/2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4647890" y="2424346"/>
            <a:ext cx="1501431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01784" y="1935294"/>
            <a:ext cx="12747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CMM Release 1a</a:t>
            </a:r>
          </a:p>
        </p:txBody>
      </p:sp>
      <p:sp>
        <p:nvSpPr>
          <p:cNvPr id="4" name="Left Brace 3"/>
          <p:cNvSpPr/>
          <p:nvPr/>
        </p:nvSpPr>
        <p:spPr>
          <a:xfrm>
            <a:off x="406782" y="1645562"/>
            <a:ext cx="167979" cy="854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27572" y="5447357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140666" y="3292999"/>
            <a:ext cx="144465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  &amp;  2/1</a:t>
            </a:r>
            <a:endParaRPr lang="en-US" sz="1200" kern="0" dirty="0"/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7486" y="5385138"/>
            <a:ext cx="2485392" cy="1077218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NPRR825(a) – </a:t>
            </a:r>
            <a:r>
              <a:rPr lang="en-US" sz="800" b="0" kern="0" dirty="0" err="1"/>
              <a:t>NoticeBuilder</a:t>
            </a:r>
            <a:r>
              <a:rPr lang="en-US" sz="800" b="0" kern="0" dirty="0"/>
              <a:t>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NPRR825(b) –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NPRR562(b) – Reporting/posting system changes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NPRR833(a/b) – </a:t>
            </a:r>
            <a:r>
              <a:rPr kumimoji="0" lang="en-US" sz="8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DAM/SCED system changes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</a:rPr>
              <a:t>NPRR843(a) – CDR, 48 hour, &amp; 7 day reports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NPRR843(b) – 60 day reports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PGRR057(a) – </a:t>
            </a:r>
            <a:r>
              <a:rPr lang="en-US" sz="800" b="0" kern="0" dirty="0">
                <a:solidFill>
                  <a:srgbClr val="FF0000"/>
                </a:solidFill>
              </a:rPr>
              <a:t>Preliminary posting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37" name="TextBox 13"/>
          <p:cNvSpPr txBox="1">
            <a:spLocks noChangeArrowheads="1"/>
          </p:cNvSpPr>
          <p:nvPr/>
        </p:nvSpPr>
        <p:spPr bwMode="auto">
          <a:xfrm>
            <a:off x="168195" y="4490707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TBD Items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176358" y="4756378"/>
          <a:ext cx="8823157" cy="464820"/>
        </p:xfrm>
        <a:graphic>
          <a:graphicData uri="http://schemas.openxmlformats.org/drawingml/2006/table">
            <a:tbl>
              <a:tblPr firstRow="1" bandRow="1"/>
              <a:tblGrid>
                <a:gridCol w="898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66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>
                          <a:solidFill>
                            <a:schemeClr val="tx1"/>
                          </a:solidFill>
                        </a:rPr>
                        <a:t>SCR781  P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sngStrike" baseline="0" dirty="0">
                          <a:solidFill>
                            <a:schemeClr val="tx1"/>
                          </a:solidFill>
                        </a:rPr>
                        <a:t>RRGRR016</a:t>
                      </a:r>
                      <a:r>
                        <a:rPr lang="en-US" sz="800" b="0" strike="noStrike" baseline="0" dirty="0">
                          <a:solidFill>
                            <a:schemeClr val="tx1"/>
                          </a:solidFill>
                        </a:rPr>
                        <a:t>, NOGRR154, NPRR825(b), NPRR867, </a:t>
                      </a:r>
                      <a:r>
                        <a:rPr lang="en-US" sz="800" b="0" strike="noStrike" baseline="0" dirty="0">
                          <a:solidFill>
                            <a:srgbClr val="FF0000"/>
                          </a:solidFill>
                        </a:rPr>
                        <a:t>NPRR884, NPRR895, PGRR066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0974" y="3617350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1/1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0060" y="3844243"/>
            <a:ext cx="3289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2/1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263557" y="1398340"/>
            <a:ext cx="304892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2000" dirty="0">
              <a:latin typeface="Wingdings" panose="05000000000000000000" pitchFamily="2" charset="2"/>
            </a:endParaRPr>
          </a:p>
          <a:p>
            <a:endParaRPr lang="en-US" sz="160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dirty="0">
              <a:latin typeface="Wingdings" panose="05000000000000000000" pitchFamily="2" charset="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09262" y="1375039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60791" y="357003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55947" y="1389888"/>
            <a:ext cx="304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844429" y="1371460"/>
            <a:ext cx="3048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3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6157789" y="3285096"/>
            <a:ext cx="138074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45662" y="268475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7541802" y="3282645"/>
            <a:ext cx="144107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11/19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1604141" y="3293761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99105" y="358094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49473" y="1396291"/>
            <a:ext cx="304892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3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4648199" y="3285478"/>
            <a:ext cx="149298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47403" y="3623687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256643" y="357689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694588" y="3578861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694588" y="1396291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2019 Releases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NPRR909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RR917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52025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NPRR833(c) – CRR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NPRR916(a) – Mitigated Offer Floor to 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PGRR070(a) – Sect. 3.1.8, paragraphs (1) and (2)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</a:t>
            </a:r>
            <a:endParaRPr lang="en-US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5566" y="280569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6366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6/2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CMM Release 1b</a:t>
            </a:r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>
                <a:latin typeface="Wingdings" panose="05000000000000000000" pitchFamily="2" charset="2"/>
              </a:rPr>
              <a:t> </a:t>
            </a:r>
          </a:p>
          <a:p>
            <a:endParaRPr lang="en-US" sz="105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76358" y="5032090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68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TBD Items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>
                          <a:solidFill>
                            <a:schemeClr val="tx1"/>
                          </a:solidFill>
                        </a:rPr>
                        <a:t>NPRR702,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NPRR887,NPRR904,OBDRR009,</a:t>
                      </a:r>
                      <a:r>
                        <a:rPr lang="en-US" sz="800" b="0" strike="sng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NPRR905</a:t>
                      </a:r>
                      <a:r>
                        <a:rPr lang="en-US" sz="8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800" b="0" strike="sng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NPRR936</a:t>
                      </a:r>
                      <a:r>
                        <a:rPr lang="en-US" sz="8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,NPRR939,</a:t>
                      </a:r>
                      <a:r>
                        <a:rPr lang="en-US" sz="800" b="0" strike="sng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NPRR951</a:t>
                      </a:r>
                      <a:r>
                        <a:rPr lang="en-US" sz="800" b="0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PGRR066,</a:t>
                      </a:r>
                      <a:r>
                        <a:rPr lang="en-US" sz="800" b="0" strike="sng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SCR804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907" y="3733800"/>
            <a:ext cx="1524438" cy="113877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/>
              <a:t>12/9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/>
              <a:t>RARF (SCR781)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>
                <a:ln>
                  <a:noFill/>
                </a:ln>
                <a:effectLst/>
                <a:uLnTx/>
                <a:uFillTx/>
              </a:rPr>
              <a:t>Testing/Training of View/Update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000" b="0" kern="0" baseline="0" noProof="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0" kern="0" baseline="0" noProof="0" dirty="0"/>
              <a:t>(Go-Live in April 2020)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2638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6/15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>
              <a:latin typeface="Wingdings" panose="05000000000000000000" pitchFamily="2" charset="2"/>
            </a:endParaRPr>
          </a:p>
          <a:p>
            <a:r>
              <a:rPr lang="en-US" sz="1200" dirty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100" dirty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sp>
        <p:nvSpPr>
          <p:cNvPr id="60" name="TextBox 12"/>
          <p:cNvSpPr txBox="1">
            <a:spLocks noChangeArrowheads="1"/>
          </p:cNvSpPr>
          <p:nvPr/>
        </p:nvSpPr>
        <p:spPr bwMode="auto">
          <a:xfrm>
            <a:off x="3470498" y="276059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2" name="TextBox 12"/>
          <p:cNvSpPr txBox="1">
            <a:spLocks noChangeArrowheads="1"/>
          </p:cNvSpPr>
          <p:nvPr/>
        </p:nvSpPr>
        <p:spPr bwMode="auto">
          <a:xfrm>
            <a:off x="4572000" y="41426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9/1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01827" y="29927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86236" y="1360234"/>
            <a:ext cx="27838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669441" y="4457516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7" name="TextBox 12"/>
          <p:cNvSpPr txBox="1">
            <a:spLocks noChangeArrowheads="1"/>
          </p:cNvSpPr>
          <p:nvPr/>
        </p:nvSpPr>
        <p:spPr bwMode="auto">
          <a:xfrm>
            <a:off x="4567778" y="3497919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51917" y="377491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8" name="TextBox 12"/>
          <p:cNvSpPr txBox="1">
            <a:spLocks noChangeArrowheads="1"/>
          </p:cNvSpPr>
          <p:nvPr/>
        </p:nvSpPr>
        <p:spPr bwMode="auto">
          <a:xfrm>
            <a:off x="6014376" y="258817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10/18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4" name="TextBox 12"/>
          <p:cNvSpPr txBox="1">
            <a:spLocks noChangeArrowheads="1"/>
          </p:cNvSpPr>
          <p:nvPr/>
        </p:nvSpPr>
        <p:spPr bwMode="auto">
          <a:xfrm>
            <a:off x="6019800" y="3257101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89216" y="1371600"/>
            <a:ext cx="2783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77401" y="3563928"/>
            <a:ext cx="27838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69" name="TextBox 12"/>
          <p:cNvSpPr txBox="1">
            <a:spLocks noChangeArrowheads="1"/>
          </p:cNvSpPr>
          <p:nvPr/>
        </p:nvSpPr>
        <p:spPr bwMode="auto">
          <a:xfrm>
            <a:off x="7465372" y="2743200"/>
            <a:ext cx="15183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12/16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713216" y="1371600"/>
            <a:ext cx="27838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6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2020 Releases – Board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4938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0658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3493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/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FFR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 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33400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277254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NPRR930(a)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NPRR935(a) – Sections 4.2.2 (1) (6), 4.2.5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NPRR935(b) – Sections 2.1, 2.2,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NPRR978(b) – Non-Forecast Zone scope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SCR781(a) – View / Edit 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97042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8" y="4800446"/>
            <a:ext cx="4422805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067331"/>
            <a:ext cx="1435608" cy="40011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December</a:t>
            </a:r>
            <a:endParaRPr lang="en-US" sz="900" dirty="0"/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  <a:endParaRPr lang="en-US" sz="1200" kern="0" dirty="0"/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>
                <a:solidFill>
                  <a:srgbClr val="000000"/>
                </a:solidFill>
              </a:rPr>
              <a:t> </a:t>
            </a:r>
            <a:endParaRPr lang="en-US" sz="10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92934" y="3454097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CMM Release 2a</a:t>
            </a:r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5537" y="405381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8/1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1981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November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88291" y="3717679"/>
            <a:ext cx="1683909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RIOO – 9/3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/>
              <a:t>RARF Go-Live - View/Update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7/1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24084" y="3566683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04481" y="1381119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21480" y="4323695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70464" y="4124992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67272" y="235451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10/1</a:t>
            </a:r>
            <a:endParaRPr lang="en-US" sz="1200" kern="0" dirty="0"/>
          </a:p>
        </p:txBody>
      </p:sp>
      <p:sp>
        <p:nvSpPr>
          <p:cNvPr id="59" name="TextBox 58"/>
          <p:cNvSpPr txBox="1"/>
          <p:nvPr/>
        </p:nvSpPr>
        <p:spPr>
          <a:xfrm>
            <a:off x="5698767" y="2624308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 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167006" y="2241353"/>
            <a:ext cx="37054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 </a:t>
            </a:r>
            <a:endParaRPr lang="en-US" sz="1200" dirty="0">
              <a:latin typeface="Wingdings" panose="05000000000000000000" pitchFamily="2" charset="2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44537" y="1373254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 </a:t>
            </a:r>
            <a:endParaRPr lang="en-US" sz="1200" dirty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366476</TotalTime>
  <Words>4009</Words>
  <Application>Microsoft Office PowerPoint</Application>
  <PresentationFormat>On-screen Show (4:3)</PresentationFormat>
  <Paragraphs>2544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2013 Release Targets – Board-Approved NPRRs/SCRs/xGRRs</vt:lpstr>
      <vt:lpstr>2014 Release Targets – Board-Approved NPRRs / SCRs / xGRRs</vt:lpstr>
      <vt:lpstr>2015 Release Summary – Board-Approved NPRRs / SCRs / xGRRs</vt:lpstr>
      <vt:lpstr>2016 Release Results – Board Approved NPRRs / SCRs / xGRRs </vt:lpstr>
      <vt:lpstr>2017 Release Targets – Board Approved NPRRs / SCRs / xGRRs </vt:lpstr>
      <vt:lpstr>2018 Release Targets – Board Approved NPRRs / SCRs / xGRRs </vt:lpstr>
      <vt:lpstr>2019 Releases – Board Approved NPRRs / SCRs / xGRRs </vt:lpstr>
      <vt:lpstr>2020 Releases – Board Approved NPRRs / SCRs / xGRRs </vt:lpstr>
      <vt:lpstr>2021 Release Targets – Board Approved NPRRs / SCRs / xGRRs </vt:lpstr>
      <vt:lpstr>2022 Release Targets – Approved NPRRs / SCRs / xGRRs </vt:lpstr>
      <vt:lpstr>2023 Releases – Approved NPRRs / SCRs / xGRRs </vt:lpstr>
      <vt:lpstr>2024 Releases – Approved NPRRs / SCRs / xGRRs </vt:lpstr>
      <vt:lpstr>2025 Release Targets – Approved NPRRs / SCRs / xGRRs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3101</cp:revision>
  <cp:lastPrinted>2020-02-05T17:47:59Z</cp:lastPrinted>
  <dcterms:created xsi:type="dcterms:W3CDTF">2016-01-21T15:20:31Z</dcterms:created>
  <dcterms:modified xsi:type="dcterms:W3CDTF">2025-02-12T15:58:01Z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2024-01-28T21:21:54Z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dd82333f-4b11-4e0e-b12e-feef05678458</vt:lpwstr>
  </property>
  <property fmtid="{D5CDD505-2E9C-101B-9397-08002B2CF9AE}" pid="9" name="MSIP_Label_7084cbda-52b8-46fb-a7b7-cb5bd465ed85_ContentBits">
    <vt:lpwstr>0</vt:lpwstr>
  </property>
</Properties>
</file>