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3"/>
  </p:notesMasterIdLst>
  <p:handoutMasterIdLst>
    <p:handoutMasterId r:id="rId14"/>
  </p:handoutMasterIdLst>
  <p:sldIdLst>
    <p:sldId id="542" r:id="rId6"/>
    <p:sldId id="563" r:id="rId7"/>
    <p:sldId id="575" r:id="rId8"/>
    <p:sldId id="580" r:id="rId9"/>
    <p:sldId id="586" r:id="rId10"/>
    <p:sldId id="587" r:id="rId11"/>
    <p:sldId id="584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50" d="100"/>
          <a:sy n="150" d="100"/>
        </p:scale>
        <p:origin x="4632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2/19/2025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Feb 19,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Focused 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Work on 3 NPRRs (NPRR1268, 1269, 12970)</a:t>
            </a:r>
          </a:p>
          <a:p>
            <a:pPr lvl="1">
              <a:buFontTx/>
              <a:buChar char="-"/>
            </a:pPr>
            <a:r>
              <a:rPr lang="en-US" sz="1600" dirty="0"/>
              <a:t>Market Readiness</a:t>
            </a:r>
          </a:p>
          <a:p>
            <a:pPr lvl="2">
              <a:buFontTx/>
              <a:buChar char="-"/>
            </a:pPr>
            <a:r>
              <a:rPr lang="en-US" sz="1200" dirty="0"/>
              <a:t>2 Handbooks</a:t>
            </a:r>
          </a:p>
          <a:p>
            <a:pPr lvl="2">
              <a:buFontTx/>
              <a:buChar char="-"/>
            </a:pPr>
            <a:r>
              <a:rPr lang="en-US" sz="1200" dirty="0"/>
              <a:t>Training materials update</a:t>
            </a:r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00649"/>
            <a:ext cx="8763000" cy="1229736"/>
          </a:xfrm>
        </p:spPr>
        <p:txBody>
          <a:bodyPr/>
          <a:lstStyle/>
          <a:p>
            <a:r>
              <a:rPr lang="en-US" sz="1400" dirty="0"/>
              <a:t>First red box is NPRR1269 for 3 policy issues (target April Board)</a:t>
            </a:r>
          </a:p>
          <a:p>
            <a:r>
              <a:rPr lang="en-US" sz="1400" dirty="0"/>
              <a:t>Second red box is IMM NPRR1268 for ASDC changes (target April Board)</a:t>
            </a:r>
          </a:p>
          <a:p>
            <a:r>
              <a:rPr lang="en-US" sz="1400" dirty="0"/>
              <a:t>Third red box is a clean-up NPRR1270 and remove automatic qualification (target April Board)</a:t>
            </a:r>
          </a:p>
          <a:p>
            <a:r>
              <a:rPr lang="en-US" sz="1400" dirty="0"/>
              <a:t>Still need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7162800" y="203038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224DCF0-9895-3150-54CE-6E0AB83DCB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2411385"/>
            <a:ext cx="8839200" cy="406561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76200" y="2579456"/>
            <a:ext cx="4343400" cy="392344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76200" y="350784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6253AA5-311D-A083-8432-D1A46C6DB50A}"/>
              </a:ext>
            </a:extLst>
          </p:cNvPr>
          <p:cNvSpPr/>
          <p:nvPr/>
        </p:nvSpPr>
        <p:spPr>
          <a:xfrm>
            <a:off x="76200" y="3810000"/>
            <a:ext cx="434340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76200" y="2991867"/>
            <a:ext cx="434340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8229600" y="2644312"/>
            <a:ext cx="762000" cy="1318088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Market Trials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8794F6-0114-9B36-5998-E95732B4F6E5}"/>
              </a:ext>
            </a:extLst>
          </p:cNvPr>
          <p:cNvSpPr/>
          <p:nvPr/>
        </p:nvSpPr>
        <p:spPr>
          <a:xfrm>
            <a:off x="7162800" y="5029200"/>
            <a:ext cx="381000" cy="533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0580FA23-D72F-8973-E439-76AA88C6576E}"/>
              </a:ext>
            </a:extLst>
          </p:cNvPr>
          <p:cNvSpPr/>
          <p:nvPr/>
        </p:nvSpPr>
        <p:spPr>
          <a:xfrm>
            <a:off x="887275" y="5290319"/>
            <a:ext cx="3236378" cy="577081"/>
          </a:xfrm>
          <a:prstGeom prst="rect">
            <a:avLst/>
          </a:prstGeom>
          <a:solidFill>
            <a:srgbClr val="E6EB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 that will be in flight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2550229"/>
          </a:xfrm>
        </p:spPr>
        <p:txBody>
          <a:bodyPr/>
          <a:lstStyle/>
          <a:p>
            <a:pPr>
              <a:defRPr/>
            </a:pPr>
            <a:r>
              <a:rPr lang="en-US" sz="1600" dirty="0">
                <a:solidFill>
                  <a:srgbClr val="2D3338"/>
                </a:solidFill>
              </a:rPr>
              <a:t>NPRR1268 for ASDC Modifications (IMM sponsor)</a:t>
            </a:r>
          </a:p>
          <a:p>
            <a:pPr>
              <a:defRPr/>
            </a:pPr>
            <a:endParaRPr lang="en-US" sz="600" dirty="0">
              <a:solidFill>
                <a:srgbClr val="2D3338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1600" dirty="0">
                <a:solidFill>
                  <a:srgbClr val="2D3338"/>
                </a:solidFill>
                <a:latin typeface="Arial"/>
              </a:rPr>
              <a:t>NPRR1269 for 3 Parameter/Policy Changes (ERCOT sponsor)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AS Proxy Offer </a:t>
            </a:r>
            <a:r>
              <a:rPr lang="en-US" sz="1400" dirty="0">
                <a:solidFill>
                  <a:srgbClr val="2D3338"/>
                </a:solidFill>
              </a:rPr>
              <a:t>Floors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</a:rPr>
              <a:t>ASDCs for Reliability Unit Commitment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Ramp Rate Sharing</a:t>
            </a:r>
          </a:p>
          <a:p>
            <a:pPr lvl="1" indent="-342900">
              <a:buFont typeface="Arial" panose="020B0604020202020204" pitchFamily="34" charset="0"/>
              <a:buChar char="-"/>
              <a:defRPr/>
            </a:pPr>
            <a:endParaRPr kumimoji="0" lang="en-US" sz="9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9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of Charge – TBD but targeting late-June Board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r>
              <a:rPr lang="en-US" sz="1800" dirty="0">
                <a:solidFill>
                  <a:srgbClr val="2D3338"/>
                </a:solidFill>
                <a:latin typeface="Arial"/>
              </a:rPr>
              <a:t>                       </a:t>
            </a:r>
            <a:r>
              <a:rPr lang="en-US" sz="1800" u="sng" dirty="0">
                <a:solidFill>
                  <a:srgbClr val="2D3338"/>
                </a:solidFill>
                <a:latin typeface="Arial"/>
              </a:rPr>
              <a:t>Timeline and vetting of RTC+B NPRRs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28ED4DC-9E50-C4BD-F160-9A91E51D42D7}"/>
              </a:ext>
            </a:extLst>
          </p:cNvPr>
          <p:cNvSpPr/>
          <p:nvPr/>
        </p:nvSpPr>
        <p:spPr>
          <a:xfrm>
            <a:off x="900276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Jan 2025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24E21C-D6BC-2307-1FE8-D02A4F091F26}"/>
              </a:ext>
            </a:extLst>
          </p:cNvPr>
          <p:cNvSpPr/>
          <p:nvPr/>
        </p:nvSpPr>
        <p:spPr>
          <a:xfrm>
            <a:off x="196827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Feb 2025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C52613F-2D49-B9AA-4654-2916FCDD0644}"/>
              </a:ext>
            </a:extLst>
          </p:cNvPr>
          <p:cNvSpPr/>
          <p:nvPr/>
        </p:nvSpPr>
        <p:spPr>
          <a:xfrm>
            <a:off x="3046068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 2025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9B85056-ACF7-CBFC-C635-3EE093148A2D}"/>
              </a:ext>
            </a:extLst>
          </p:cNvPr>
          <p:cNvSpPr/>
          <p:nvPr/>
        </p:nvSpPr>
        <p:spPr>
          <a:xfrm>
            <a:off x="412365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Apr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72D68D-AEDD-2E50-FC17-14EF87BD9C59}"/>
              </a:ext>
            </a:extLst>
          </p:cNvPr>
          <p:cNvSpPr/>
          <p:nvPr/>
        </p:nvSpPr>
        <p:spPr>
          <a:xfrm>
            <a:off x="5193103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27BC7CB-3BA2-D33F-AAD4-5E1A7AA77539}"/>
              </a:ext>
            </a:extLst>
          </p:cNvPr>
          <p:cNvSpPr/>
          <p:nvPr/>
        </p:nvSpPr>
        <p:spPr>
          <a:xfrm>
            <a:off x="6248400" y="4808242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8B93470-841D-2DEC-053C-EBF48C69E01E}"/>
              </a:ext>
            </a:extLst>
          </p:cNvPr>
          <p:cNvSpPr txBox="1"/>
          <p:nvPr/>
        </p:nvSpPr>
        <p:spPr>
          <a:xfrm>
            <a:off x="887275" y="4131625"/>
            <a:ext cx="1078992" cy="577081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File NPRRs</a:t>
            </a:r>
          </a:p>
          <a:p>
            <a:pPr algn="ctr"/>
            <a:r>
              <a:rPr lang="en-US" sz="1050" dirty="0"/>
              <a:t>(No impacts) Jan 28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8B31B4F-DF99-F5C6-8235-7AD64633C02E}"/>
              </a:ext>
            </a:extLst>
          </p:cNvPr>
          <p:cNvSpPr txBox="1"/>
          <p:nvPr/>
        </p:nvSpPr>
        <p:spPr>
          <a:xfrm>
            <a:off x="1959637" y="4132394"/>
            <a:ext cx="107899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Table NPRRs </a:t>
            </a:r>
          </a:p>
          <a:p>
            <a:pPr algn="ctr"/>
            <a:r>
              <a:rPr lang="en-US" sz="1050" dirty="0"/>
              <a:t>Feb 12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78729C4-4AE8-CAE2-53C2-1F7B196E297E}"/>
              </a:ext>
            </a:extLst>
          </p:cNvPr>
          <p:cNvSpPr txBox="1"/>
          <p:nvPr/>
        </p:nvSpPr>
        <p:spPr>
          <a:xfrm>
            <a:off x="3044661" y="3970042"/>
            <a:ext cx="107899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PRS Urgency &amp; </a:t>
            </a:r>
            <a:r>
              <a:rPr lang="en-US" sz="1050" dirty="0" err="1"/>
              <a:t>Apprv</a:t>
            </a:r>
            <a:r>
              <a:rPr lang="en-US" sz="1050" dirty="0"/>
              <a:t> 3/12</a:t>
            </a:r>
          </a:p>
          <a:p>
            <a:pPr algn="ctr"/>
            <a:r>
              <a:rPr lang="en-US" sz="1050" dirty="0"/>
              <a:t>TAC approval</a:t>
            </a:r>
          </a:p>
          <a:p>
            <a:pPr algn="ctr"/>
            <a:r>
              <a:rPr lang="en-US" sz="1050" dirty="0"/>
              <a:t>March 26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DBE5C1D-10EC-FA4B-C282-E12E2E05B40F}"/>
              </a:ext>
            </a:extLst>
          </p:cNvPr>
          <p:cNvSpPr txBox="1"/>
          <p:nvPr/>
        </p:nvSpPr>
        <p:spPr>
          <a:xfrm>
            <a:off x="4123653" y="4131625"/>
            <a:ext cx="1052902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Board Approval</a:t>
            </a:r>
          </a:p>
          <a:p>
            <a:pPr algn="ctr"/>
            <a:r>
              <a:rPr lang="en-US" sz="1050" dirty="0"/>
              <a:t>April 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A753EBE-63B4-3320-8179-5A281F37CE63}"/>
              </a:ext>
            </a:extLst>
          </p:cNvPr>
          <p:cNvSpPr txBox="1"/>
          <p:nvPr/>
        </p:nvSpPr>
        <p:spPr>
          <a:xfrm>
            <a:off x="5167487" y="4131625"/>
            <a:ext cx="1049400" cy="577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PUCT Approval</a:t>
            </a:r>
          </a:p>
          <a:p>
            <a:pPr algn="ctr"/>
            <a:r>
              <a:rPr lang="en-US" sz="1050" dirty="0"/>
              <a:t>May 15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EED381-64B5-1DA9-053A-194DB9D368EF}"/>
              </a:ext>
            </a:extLst>
          </p:cNvPr>
          <p:cNvSpPr txBox="1"/>
          <p:nvPr/>
        </p:nvSpPr>
        <p:spPr>
          <a:xfrm>
            <a:off x="914400" y="5290319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RTCBTF: Jan 14, 23, Feb 7,19, March 5, 25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4D9A9EC-4E1A-3A60-4987-B6BD548FC4AC}"/>
              </a:ext>
            </a:extLst>
          </p:cNvPr>
          <p:cNvSpPr txBox="1"/>
          <p:nvPr/>
        </p:nvSpPr>
        <p:spPr>
          <a:xfrm>
            <a:off x="900344" y="5529895"/>
            <a:ext cx="3062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Stakeholder comments in Feb and March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E75FAE9-9B56-0CA1-601A-A3AE2041F86E}"/>
              </a:ext>
            </a:extLst>
          </p:cNvPr>
          <p:cNvSpPr txBox="1"/>
          <p:nvPr/>
        </p:nvSpPr>
        <p:spPr>
          <a:xfrm>
            <a:off x="4112868" y="5290319"/>
            <a:ext cx="1201530" cy="57708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window for “re-factoring” development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A1C3854-3292-0AA3-8D25-45E06D5AE48D}"/>
              </a:ext>
            </a:extLst>
          </p:cNvPr>
          <p:cNvSpPr txBox="1"/>
          <p:nvPr/>
        </p:nvSpPr>
        <p:spPr>
          <a:xfrm>
            <a:off x="5190453" y="5290319"/>
            <a:ext cx="2122815" cy="57708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050" dirty="0"/>
              <a:t>ERCOT market trials deployed and begin on May 5, 2025</a:t>
            </a:r>
          </a:p>
          <a:p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TWG Meeting Feb 27</a:t>
            </a:r>
          </a:p>
          <a:p>
            <a:pPr lvl="1">
              <a:buFontTx/>
              <a:buChar char="-"/>
            </a:pPr>
            <a:r>
              <a:rPr lang="en-US" sz="1400" dirty="0"/>
              <a:t>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Goal of strengthening communication and centralize content in March</a:t>
            </a:r>
          </a:p>
          <a:p>
            <a:pPr lvl="1">
              <a:buFontTx/>
              <a:buChar char="-"/>
            </a:pPr>
            <a:r>
              <a:rPr lang="en-US" sz="1400" dirty="0"/>
              <a:t>Developing new folders on RTCBTF home page </a:t>
            </a:r>
          </a:p>
          <a:p>
            <a:pPr lvl="2">
              <a:buFontTx/>
              <a:buChar char="-"/>
            </a:pPr>
            <a:r>
              <a:rPr lang="en-US" sz="1000" u="sng" dirty="0"/>
              <a:t>Market Trials folder</a:t>
            </a:r>
            <a:r>
              <a:rPr lang="en-US" sz="1000" dirty="0"/>
              <a:t>: Handbooks and supporting materials / FAQ</a:t>
            </a:r>
          </a:p>
          <a:p>
            <a:pPr lvl="2">
              <a:buFontTx/>
              <a:buChar char="-"/>
            </a:pPr>
            <a:r>
              <a:rPr lang="en-US" sz="1000" u="sng" dirty="0"/>
              <a:t>Technical Support folder</a:t>
            </a:r>
            <a:r>
              <a:rPr lang="en-US" sz="1000" dirty="0"/>
              <a:t>: Key TWG technical materials </a:t>
            </a:r>
          </a:p>
          <a:p>
            <a:pPr lvl="1">
              <a:buFontTx/>
              <a:buChar char="-"/>
            </a:pPr>
            <a:r>
              <a:rPr lang="en-US" sz="1400" dirty="0"/>
              <a:t>Leverage </a:t>
            </a: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mailbox for support of stakeholder implementation questions</a:t>
            </a:r>
          </a:p>
          <a:p>
            <a:pPr lvl="1">
              <a:buFontTx/>
              <a:buChar char="-"/>
            </a:pPr>
            <a:r>
              <a:rPr lang="en-US" sz="1400" dirty="0"/>
              <a:t>Post ICCP/telemetry explanation video (recorded and posting later this week)</a:t>
            </a:r>
          </a:p>
          <a:p>
            <a:pPr lvl="1">
              <a:buFontTx/>
              <a:buChar char="-"/>
            </a:pPr>
            <a:r>
              <a:rPr lang="en-US" sz="1400" dirty="0"/>
              <a:t>Following guidance from RTCBTF to engage DSWG separately (ERCOT developing content)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Acknowledge need to get ahead of Closed-Loop LFC planning</a:t>
            </a:r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r>
              <a:rPr lang="en-US" sz="1800" dirty="0"/>
              <a:t>Formal Market Trials begin in about 10 weeks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RTCBTF Discussion today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26" y="914400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200" b="1" i="1" dirty="0">
                <a:solidFill>
                  <a:srgbClr val="C00000"/>
                </a:solidFill>
                <a:latin typeface="+mj-lt"/>
              </a:rPr>
              <a:t>Note that by the end of today’s meeting:</a:t>
            </a:r>
          </a:p>
          <a:p>
            <a:pPr marL="0" indent="0">
              <a:buNone/>
            </a:pPr>
            <a:r>
              <a:rPr lang="en-US" sz="1200" b="1" i="1" dirty="0">
                <a:solidFill>
                  <a:srgbClr val="C00000"/>
                </a:solidFill>
                <a:latin typeface="+mj-lt"/>
              </a:rPr>
              <a:t>     - Need to have discussed key positions/issues for each NPRR to provide to TAC next week</a:t>
            </a:r>
            <a:endParaRPr lang="en-US" sz="1200" b="1" dirty="0">
              <a:solidFill>
                <a:srgbClr val="C00000"/>
              </a:solidFill>
              <a:latin typeface="+mj-lt"/>
            </a:endParaRPr>
          </a:p>
          <a:p>
            <a:pPr marL="0" indent="0">
              <a:buNone/>
            </a:pPr>
            <a:endParaRPr lang="en-US" sz="6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1268- IMM Modifications to ASDCs / IMM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Hunt Energy Presentation and prior comments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ERCOT presentation and draft comments</a:t>
            </a:r>
          </a:p>
          <a:p>
            <a:pPr marL="0" indent="0">
              <a:buNone/>
            </a:pPr>
            <a:r>
              <a:rPr lang="en-US" sz="600" b="1" dirty="0">
                <a:solidFill>
                  <a:schemeClr val="tx2"/>
                </a:solidFill>
                <a:latin typeface="+mj-lt"/>
              </a:rPr>
              <a:t>     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1269- ERCOT 3 Parameter Policy issues  /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AS Proxy Offer Floor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IMM comments filed 2/6/25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b.  RUC ASDC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    -  ERCOT to share analysis in presentation 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c.  Ramp sharing</a:t>
            </a:r>
          </a:p>
          <a:p>
            <a:pPr marL="0" indent="0">
              <a:buNone/>
            </a:pPr>
            <a:endParaRPr lang="en-US" sz="9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Discussion of NPRR 1270 Clarification and AS Qualification / Nitika Mago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a.  No comments filed</a:t>
            </a:r>
          </a:p>
          <a:p>
            <a:pPr marL="0" indent="0">
              <a:buNone/>
            </a:pPr>
            <a:endParaRPr lang="en-US" sz="9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Market Readiness    /  ERCOT Staff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a. Initial Review of Handbook #3 – Open Loop SCED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b. Initial Review of Handbook #4 – QSE Telemetry Tests</a:t>
            </a: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       c. Draft Operator Training Seminar slides (work-in-progress)</a:t>
            </a:r>
          </a:p>
          <a:p>
            <a:pPr marL="0" indent="0">
              <a:buNone/>
            </a:pPr>
            <a:endParaRPr lang="en-US" sz="1200" b="1" dirty="0">
              <a:solidFill>
                <a:schemeClr val="tx2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1200" b="1" dirty="0">
                <a:solidFill>
                  <a:schemeClr val="tx2"/>
                </a:solidFill>
                <a:latin typeface="+mj-lt"/>
              </a:rPr>
              <a:t>Extra meeting- Friday March 7 for NPRRs (before March 12 PRS meeting)</a:t>
            </a: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23033</TotalTime>
  <Words>764</Words>
  <Application>Microsoft Office PowerPoint</Application>
  <PresentationFormat>On-screen Show (4:3)</PresentationFormat>
  <Paragraphs>157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PowerPoint Presentation</vt:lpstr>
      <vt:lpstr>Summary and Timeline of NPRRs that will be in flight</vt:lpstr>
      <vt:lpstr>Other Updates </vt:lpstr>
      <vt:lpstr>RTCBTF Discussion today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617</cp:revision>
  <cp:lastPrinted>2017-10-10T21:31:05Z</cp:lastPrinted>
  <dcterms:created xsi:type="dcterms:W3CDTF">2016-01-21T15:20:31Z</dcterms:created>
  <dcterms:modified xsi:type="dcterms:W3CDTF">2025-02-19T13:03:59Z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