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9"/>
  </p:notesMasterIdLst>
  <p:sldIdLst>
    <p:sldId id="256" r:id="rId4"/>
    <p:sldId id="269" r:id="rId5"/>
    <p:sldId id="274" r:id="rId6"/>
    <p:sldId id="27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2BAD7-6ACB-44F4-B36D-40EA5E0A97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0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4392"/>
            <a:ext cx="9144000" cy="2894202"/>
          </a:xfrm>
        </p:spPr>
        <p:txBody>
          <a:bodyPr>
            <a:noAutofit/>
          </a:bodyPr>
          <a:lstStyle/>
          <a:p>
            <a:r>
              <a:rPr lang="en-US" sz="28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The Reliability and Operations Subcommittee</a:t>
            </a:r>
          </a:p>
          <a:p>
            <a:r>
              <a:rPr lang="en-US" sz="2800" dirty="0"/>
              <a:t>Mina Turner, PLWG Chair</a:t>
            </a:r>
          </a:p>
          <a:p>
            <a:r>
              <a:rPr lang="en-US" sz="2800" dirty="0"/>
              <a:t>Kristin Cook, PLWG Vice-Chair</a:t>
            </a:r>
          </a:p>
          <a:p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March 6</a:t>
            </a:r>
            <a:r>
              <a:rPr lang="en-US" sz="2800" baseline="30000" dirty="0"/>
              <a:t>th</a:t>
            </a:r>
            <a:r>
              <a:rPr lang="en-US" sz="2800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49" y="1951373"/>
            <a:ext cx="11407372" cy="4574698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PGRR 120 -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b="1" i="0" dirty="0">
                <a:solidFill>
                  <a:srgbClr val="212529"/>
                </a:solidFill>
                <a:effectLst/>
              </a:rPr>
              <a:t>SSO Prevention for Generator Interconnection</a:t>
            </a:r>
            <a:endParaRPr lang="en-US" b="1" dirty="0"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Lone Star and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Splight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reviewed submitted comments.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will submit comments prior to the March PLWG meeting.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PGRR120 for further discussion.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PGRR 122 - Reliability Performance Criteria for Loss of Load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LCRA reviewed submitted comments.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to review and provide comments for the March PLWG meeting.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PLWG agreed to table PGRR122 for further discussion.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b="1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PLWG Update</a:t>
            </a:r>
            <a:br>
              <a:rPr lang="en-US" b="1" dirty="0"/>
            </a:br>
            <a:r>
              <a:rPr lang="en-US" b="1" dirty="0"/>
              <a:t>March 6</a:t>
            </a:r>
            <a:r>
              <a:rPr lang="en-US" b="1" baseline="30000" dirty="0"/>
              <a:t>th</a:t>
            </a:r>
            <a:r>
              <a:rPr lang="en-US" b="1" dirty="0"/>
              <a:t> 2025, Meeting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73684-D1C4-F97A-8D9A-68B5DD7C8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4143-8CE4-521F-FD5B-B9C4BC25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6</a:t>
            </a:r>
            <a:r>
              <a:rPr lang="en-US" b="1" baseline="30000" dirty="0"/>
              <a:t>th</a:t>
            </a:r>
            <a:r>
              <a:rPr lang="en-US" b="1" dirty="0"/>
              <a:t> 2025, Meeting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BB9772-6738-3638-C9DE-90EDC556A69D}"/>
              </a:ext>
            </a:extLst>
          </p:cNvPr>
          <p:cNvSpPr txBox="1">
            <a:spLocks/>
          </p:cNvSpPr>
          <p:nvPr/>
        </p:nvSpPr>
        <p:spPr>
          <a:xfrm>
            <a:off x="639049" y="1897380"/>
            <a:ext cx="11407372" cy="46286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b="1" dirty="0">
                <a:cs typeface="Times New Roman" panose="02020603050405020304" pitchFamily="18" charset="0"/>
              </a:rPr>
              <a:t>NPRR 1272- Voltage Support at Private Use Networks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Occidental reviewed proposal to clarify language in the current protocols.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remains neutral on the interpretation of the current protocols and proposal.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will take back proposal and may give presentation on the current rules at the March PLWG meeting.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NPRR 1272 for further discussion.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>
                <a:cs typeface="Times New Roman" panose="02020603050405020304" pitchFamily="18" charset="0"/>
              </a:rPr>
              <a:t>Addition of Generation to the Planning Models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presented proposed changes to the methodology for adding new generation to the RTP planning model to meet shortfalls due to HB 5066 and load growth.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ERCOT will bring language for consideration in a couple of months.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7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March 6</a:t>
            </a:r>
            <a:r>
              <a:rPr lang="en-US" b="1" baseline="30000" dirty="0"/>
              <a:t>th</a:t>
            </a:r>
            <a:r>
              <a:rPr lang="en-US" b="1" dirty="0"/>
              <a:t> 2025, Meeting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E11D08-76EE-6A53-FDB0-49D5E9CD0E74}"/>
              </a:ext>
            </a:extLst>
          </p:cNvPr>
          <p:cNvSpPr txBox="1">
            <a:spLocks/>
          </p:cNvSpPr>
          <p:nvPr/>
        </p:nvSpPr>
        <p:spPr>
          <a:xfrm>
            <a:off x="522477" y="1800367"/>
            <a:ext cx="11407372" cy="4574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b="1" dirty="0">
                <a:cs typeface="Times New Roman" panose="02020603050405020304" pitchFamily="18" charset="0"/>
              </a:rPr>
              <a:t>Other Business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CenterPoint brought up concern regarding BESS charging during peak hours and operational concerns in real-time.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Anticipate conversation will continue at next month’s PLWG meeting.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1MTE8L1VzZXJOYW1lPjxEYXRlVGltZT4yLzI0LzIwMjUgMTE6MjU6MTIgUE08L0RhdGVUaW1lPjxMYWJlbFN0cmluZz5BRVAgUHVibGljPC9MYWJlbFN0cmluZz48L2l0ZW0+PC9sYWJlbEhpc3Rvcnk+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D12B5FCC-BE30-47DD-8A79-37ADC0D957A3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73D26A49-8294-402A-824F-010A3B619898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263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Planning Working Group Update</vt:lpstr>
      <vt:lpstr>PLWG Update March 6th 2025, Meeting</vt:lpstr>
      <vt:lpstr>PLWG Update March 6th 2025, Meeting</vt:lpstr>
      <vt:lpstr>PLWG Update March 6th 2025,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Mina Y Turner</cp:lastModifiedBy>
  <cp:revision>184</cp:revision>
  <dcterms:created xsi:type="dcterms:W3CDTF">2021-03-22T15:18:30Z</dcterms:created>
  <dcterms:modified xsi:type="dcterms:W3CDTF">2025-02-26T18:04:44Z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  <property fmtid="{D5CDD505-2E9C-101B-9397-08002B2CF9AE}" pid="9" name="docIndexRef">
    <vt:lpwstr>b4b40986-629b-4073-a396-7ed73dc0b875</vt:lpwstr>
  </property>
  <property fmtid="{D5CDD505-2E9C-101B-9397-08002B2CF9AE}" pid="10" name="bjClsUserRVM">
    <vt:lpwstr>[]</vt:lpwstr>
  </property>
  <property fmtid="{D5CDD505-2E9C-101B-9397-08002B2CF9AE}" pid="11" name="bjSaver">
    <vt:lpwstr>2w2F1N9Rl7KSs0CB9VD/aPeTHBiaPasl</vt:lpwstr>
  </property>
  <property fmtid="{D5CDD505-2E9C-101B-9397-08002B2CF9AE}" pid="12" name="MSIP_Label_5c34e43d-0b77-4b2c-b224-1b46981ccfdb_Enabled">
    <vt:lpwstr>true</vt:lpwstr>
  </property>
  <property fmtid="{D5CDD505-2E9C-101B-9397-08002B2CF9AE}" pid="13" name="MSIP_Label_5c34e43d-0b77-4b2c-b224-1b46981ccfdb_SetDate">
    <vt:lpwstr>2025-02-24T23:25:06Z</vt:lpwstr>
  </property>
  <property fmtid="{D5CDD505-2E9C-101B-9397-08002B2CF9AE}" pid="14" name="MSIP_Label_5c34e43d-0b77-4b2c-b224-1b46981ccfdb_Method">
    <vt:lpwstr>Privileged</vt:lpwstr>
  </property>
  <property fmtid="{D5CDD505-2E9C-101B-9397-08002B2CF9AE}" pid="15" name="MSIP_Label_5c34e43d-0b77-4b2c-b224-1b46981ccfdb_Name">
    <vt:lpwstr>AEP Public</vt:lpwstr>
  </property>
  <property fmtid="{D5CDD505-2E9C-101B-9397-08002B2CF9AE}" pid="16" name="MSIP_Label_5c34e43d-0b77-4b2c-b224-1b46981ccfdb_SiteId">
    <vt:lpwstr>15f3c881-6b03-4ff6-8559-77bf5177818f</vt:lpwstr>
  </property>
  <property fmtid="{D5CDD505-2E9C-101B-9397-08002B2CF9AE}" pid="17" name="MSIP_Label_5c34e43d-0b77-4b2c-b224-1b46981ccfdb_ActionId">
    <vt:lpwstr>6e89cede-d892-4643-a823-e309a08d4d5b</vt:lpwstr>
  </property>
  <property fmtid="{D5CDD505-2E9C-101B-9397-08002B2CF9AE}" pid="18" name="MSIP_Label_5c34e43d-0b77-4b2c-b224-1b46981ccfdb_ContentBits">
    <vt:lpwstr>0</vt:lpwstr>
  </property>
  <property fmtid="{D5CDD505-2E9C-101B-9397-08002B2CF9AE}" pid="19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20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21" name="bjDocumentSecurityLabel">
    <vt:lpwstr>AEP Public</vt:lpwstr>
  </property>
  <property fmtid="{D5CDD505-2E9C-101B-9397-08002B2CF9AE}" pid="22" name="bjLabelHistoryID">
    <vt:lpwstr>{D12B5FCC-BE30-47DD-8A79-37ADC0D957A3}</vt:lpwstr>
  </property>
  <property fmtid="{D5CDD505-2E9C-101B-9397-08002B2CF9AE}" pid="23" name="MSIP_Label_ed3826ce-7c18-471d-9596-93de5bae332e_Enabled">
    <vt:lpwstr>true</vt:lpwstr>
  </property>
  <property fmtid="{D5CDD505-2E9C-101B-9397-08002B2CF9AE}" pid="24" name="MSIP_Label_ed3826ce-7c18-471d-9596-93de5bae332e_SetDate">
    <vt:lpwstr>2025-02-26T17:52:25Z</vt:lpwstr>
  </property>
  <property fmtid="{D5CDD505-2E9C-101B-9397-08002B2CF9AE}" pid="25" name="MSIP_Label_ed3826ce-7c18-471d-9596-93de5bae332e_Method">
    <vt:lpwstr>Standard</vt:lpwstr>
  </property>
  <property fmtid="{D5CDD505-2E9C-101B-9397-08002B2CF9AE}" pid="26" name="MSIP_Label_ed3826ce-7c18-471d-9596-93de5bae332e_Name">
    <vt:lpwstr>Internal</vt:lpwstr>
  </property>
  <property fmtid="{D5CDD505-2E9C-101B-9397-08002B2CF9AE}" pid="27" name="MSIP_Label_ed3826ce-7c18-471d-9596-93de5bae332e_SiteId">
    <vt:lpwstr>c0a02e2d-1186-410a-8895-0a4a252ebf17</vt:lpwstr>
  </property>
  <property fmtid="{D5CDD505-2E9C-101B-9397-08002B2CF9AE}" pid="28" name="MSIP_Label_ed3826ce-7c18-471d-9596-93de5bae332e_ActionId">
    <vt:lpwstr>80d512a1-401f-4344-bc5b-e083d5b3afb7</vt:lpwstr>
  </property>
  <property fmtid="{D5CDD505-2E9C-101B-9397-08002B2CF9AE}" pid="29" name="MSIP_Label_ed3826ce-7c18-471d-9596-93de5bae332e_ContentBits">
    <vt:lpwstr>0</vt:lpwstr>
  </property>
</Properties>
</file>