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81" r:id="rId5"/>
    <p:sldId id="284" r:id="rId6"/>
    <p:sldId id="296" r:id="rId7"/>
    <p:sldId id="302" r:id="rId8"/>
    <p:sldId id="28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4182D-88B2-4244-BF46-7F9F0F69F2DA}" v="1" dt="2025-03-03T20:23:54.852"/>
  </p1510:revLst>
</p1510:revInfo>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5" autoAdjust="0"/>
    <p:restoredTop sz="94879" autoAdjust="0"/>
  </p:normalViewPr>
  <p:slideViewPr>
    <p:cSldViewPr snapToGrid="0">
      <p:cViewPr varScale="1">
        <p:scale>
          <a:sx n="112" d="100"/>
          <a:sy n="112" d="100"/>
        </p:scale>
        <p:origin x="354" y="114"/>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3/4/2025</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3/4/2025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3A35-1FA6-84F9-C9C9-8EFD760A50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7CDB01-A300-500A-E9FF-5021D5B216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90371-6E13-9BA6-3274-E7DFC0AA83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DD689E-823E-FB48-22C9-BEE63C553E8C}"/>
              </a:ext>
            </a:extLst>
          </p:cNvPr>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21729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68B26B-F359-795F-E731-B5CF40ADAB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80C13D-F5BE-3ED1-F6E7-0D7976953B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81AAB3-32D3-05CE-A1A4-5311DE294DB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9AFA52-6DB6-C2BA-CD7E-2C8325F408B9}"/>
              </a:ext>
            </a:extLst>
          </p:cNvPr>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164191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3/4/2025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3/4/2025</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3/4/2025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3/4/2025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3/4/2025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3/4/2025</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flickr.com/photos/internationaltransportforum/47080781731/in/album-7215770663067110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calendar/03032025-WMWG-Meeting-_-Webe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303020" y="2286000"/>
            <a:ext cx="9585960" cy="2286000"/>
          </a:xfrm>
        </p:spPr>
        <p:txBody>
          <a:bodyPr/>
          <a:lstStyle/>
          <a:p>
            <a:r>
              <a:rPr lang="en-US" dirty="0"/>
              <a:t>WMWG update to </a:t>
            </a:r>
            <a:r>
              <a:rPr lang="en-US" dirty="0" err="1"/>
              <a:t>wms</a:t>
            </a:r>
            <a:br>
              <a:rPr lang="en-US" dirty="0"/>
            </a:br>
            <a:r>
              <a:rPr lang="en-US" dirty="0"/>
              <a:t>March 5, 2025</a:t>
            </a:r>
            <a:br>
              <a:rPr lang="en-US" dirty="0"/>
            </a:br>
            <a:endParaRPr lang="en-US" dirty="0"/>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5C36-617B-795C-5A2B-325EA34F1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AD706-11EF-C258-EBD5-C4EEFEAACF16}"/>
              </a:ext>
            </a:extLst>
          </p:cNvPr>
          <p:cNvSpPr>
            <a:spLocks noGrp="1"/>
          </p:cNvSpPr>
          <p:nvPr>
            <p:ph type="title"/>
          </p:nvPr>
        </p:nvSpPr>
        <p:spPr>
          <a:xfrm>
            <a:off x="6562816" y="457200"/>
            <a:ext cx="4837176" cy="576072"/>
          </a:xfrm>
          <a:noFill/>
        </p:spPr>
        <p:txBody>
          <a:bodyPr anchor="b">
            <a:noAutofit/>
          </a:bodyPr>
          <a:lstStyle/>
          <a:p>
            <a:r>
              <a:rPr lang="en-US" dirty="0"/>
              <a:t>AGENDA</a:t>
            </a:r>
          </a:p>
        </p:txBody>
      </p:sp>
      <p:pic>
        <p:nvPicPr>
          <p:cNvPr id="15" name="Picture Placeholder 14">
            <a:extLst>
              <a:ext uri="{FF2B5EF4-FFF2-40B4-BE49-F238E27FC236}">
                <a16:creationId xmlns:a16="http://schemas.microsoft.com/office/drawing/2014/main" id="{E4DF753A-3575-A0D9-5135-8A94308DC03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0337" r="20337"/>
          <a:stretch/>
        </p:blipFill>
        <p:spPr>
          <a:xfrm>
            <a:off x="-28882" y="0"/>
            <a:ext cx="6115050" cy="6858000"/>
          </a:xfrm>
        </p:spPr>
      </p:pic>
      <p:sp>
        <p:nvSpPr>
          <p:cNvPr id="3" name="Content Placeholder 2">
            <a:extLst>
              <a:ext uri="{FF2B5EF4-FFF2-40B4-BE49-F238E27FC236}">
                <a16:creationId xmlns:a16="http://schemas.microsoft.com/office/drawing/2014/main" id="{992EC4A8-49EE-CF82-CFDC-BA9308ED0D65}"/>
              </a:ext>
            </a:extLst>
          </p:cNvPr>
          <p:cNvSpPr>
            <a:spLocks noGrp="1"/>
          </p:cNvSpPr>
          <p:nvPr>
            <p:ph idx="1"/>
          </p:nvPr>
        </p:nvSpPr>
        <p:spPr>
          <a:xfrm>
            <a:off x="6105834" y="1737360"/>
            <a:ext cx="5945958" cy="4151376"/>
          </a:xfrm>
          <a:noFill/>
        </p:spPr>
        <p:txBody>
          <a:bodyPr anchor="t">
            <a:normAutofit/>
          </a:bodyPr>
          <a:lstStyle/>
          <a:p>
            <a:pPr marL="285750" indent="-285750">
              <a:buFont typeface="Arial" panose="020B0604020202020204" pitchFamily="34" charset="0"/>
              <a:buChar char="•"/>
            </a:pPr>
            <a:r>
              <a:rPr lang="en-US" dirty="0"/>
              <a:t>General </a:t>
            </a:r>
            <a:r>
              <a:rPr lang="en-US" dirty="0" err="1"/>
              <a:t>itemS</a:t>
            </a:r>
            <a:endParaRPr lang="en-US" dirty="0"/>
          </a:p>
          <a:p>
            <a:pPr marL="742950" lvl="1" indent="-285750">
              <a:buFont typeface="Arial" panose="020B0604020202020204" pitchFamily="34" charset="0"/>
              <a:buChar char="•"/>
            </a:pPr>
            <a:r>
              <a:rPr lang="en-US" dirty="0"/>
              <a:t>RUC Timing Discussion</a:t>
            </a:r>
          </a:p>
          <a:p>
            <a:pPr marL="742950" lvl="1" indent="-285750">
              <a:buFont typeface="Arial" panose="020B0604020202020204" pitchFamily="34" charset="0"/>
              <a:buChar char="•"/>
            </a:pPr>
            <a:r>
              <a:rPr lang="en-US" dirty="0"/>
              <a:t>CARD/CRRBA Allocation Discussion</a:t>
            </a:r>
          </a:p>
          <a:p>
            <a:pPr marL="285750" indent="-285750">
              <a:buFont typeface="Arial" panose="020B0604020202020204" pitchFamily="34" charset="0"/>
              <a:buChar char="•"/>
            </a:pPr>
            <a:r>
              <a:rPr lang="en-US" dirty="0"/>
              <a:t>NPRRS ready for WMS vote:</a:t>
            </a:r>
          </a:p>
          <a:p>
            <a:pPr marL="742950" lvl="1" indent="-285750">
              <a:buFont typeface="Arial" panose="020B0604020202020204" pitchFamily="34" charset="0"/>
              <a:buChar char="•"/>
            </a:pPr>
            <a:r>
              <a:rPr lang="en-US" dirty="0" err="1"/>
              <a:t>nprr</a:t>
            </a:r>
            <a:r>
              <a:rPr lang="en-US" dirty="0"/>
              <a:t> 1229, RT CMP Energy Payment</a:t>
            </a:r>
          </a:p>
          <a:p>
            <a:pPr marL="742950" lvl="1" indent="-285750">
              <a:buFont typeface="Arial" panose="020B0604020202020204" pitchFamily="34" charset="0"/>
              <a:buChar char="•"/>
            </a:pPr>
            <a:r>
              <a:rPr lang="en-US" dirty="0" err="1"/>
              <a:t>nprr</a:t>
            </a:r>
            <a:r>
              <a:rPr lang="en-US" dirty="0"/>
              <a:t> 1264, Creation of EAC Program</a:t>
            </a:r>
          </a:p>
        </p:txBody>
      </p:sp>
      <p:sp>
        <p:nvSpPr>
          <p:cNvPr id="4" name="TextBox 3">
            <a:extLst>
              <a:ext uri="{FF2B5EF4-FFF2-40B4-BE49-F238E27FC236}">
                <a16:creationId xmlns:a16="http://schemas.microsoft.com/office/drawing/2014/main" id="{1AFB6E24-BF0F-047C-22F0-3EB51D4C754C}"/>
              </a:ext>
            </a:extLst>
          </p:cNvPr>
          <p:cNvSpPr txBox="1"/>
          <p:nvPr/>
        </p:nvSpPr>
        <p:spPr>
          <a:xfrm>
            <a:off x="-28882" y="6858000"/>
            <a:ext cx="6115050" cy="230832"/>
          </a:xfrm>
          <a:prstGeom prst="rect">
            <a:avLst/>
          </a:prstGeom>
          <a:noFill/>
        </p:spPr>
        <p:txBody>
          <a:bodyPr wrap="square" rtlCol="0">
            <a:spAutoFit/>
          </a:bodyPr>
          <a:lstStyle/>
          <a:p>
            <a:r>
              <a:rPr lang="en-US" sz="900">
                <a:hlinkClick r:id="rId4" tooltip="https://www.flickr.com/photos/internationaltransportforum/47080781731/in/album-72157706630671105/"/>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1672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General items</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1563625"/>
            <a:ext cx="10406744" cy="4598346"/>
          </a:xfrm>
          <a:noFill/>
        </p:spPr>
        <p:txBody>
          <a:bodyPr>
            <a:normAutofit/>
          </a:bodyPr>
          <a:lstStyle/>
          <a:p>
            <a:pPr marL="285750" indent="-285750">
              <a:spcBef>
                <a:spcPts val="600"/>
              </a:spcBef>
              <a:buFont typeface="Arial" panose="020B0604020202020204" pitchFamily="34" charset="0"/>
              <a:buChar char="•"/>
            </a:pPr>
            <a:r>
              <a:rPr lang="en-US" dirty="0"/>
              <a:t>WMWG meeting held on March 3</a:t>
            </a:r>
            <a:r>
              <a:rPr lang="en-US"/>
              <a:t>, 2025.</a:t>
            </a:r>
            <a:endParaRPr lang="en-US" dirty="0"/>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r>
              <a:rPr lang="en-US" dirty="0"/>
              <a:t>Ryan King (ERCOT), Andy Nguyen (Constellation), and Eric Goff (Residential Consumers) discussed operational issues related to RUC opt-out timing since implementation of NPRR1092. While stakeholders support NPRR1092 policies that have contributed to increased self-commitment, Constellation believes the operational timing can be further refined to increase opt-out frequency. This topic will be discussed further during the March 31, 2025 WMWG meeting.</a:t>
            </a:r>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r>
              <a:rPr lang="en-US" dirty="0"/>
              <a:t>Austin Rosel (ERCOT) announced that ERCOT would be shelving efforts to adjust the current CARD/CRRBA allocation methodology citing existing compliance solutions, market sensitivity, and resource constraints. ERCOT has posted its historic analysis of the </a:t>
            </a:r>
            <a:r>
              <a:rPr lang="en-US" dirty="0" err="1"/>
              <a:t>Vistra</a:t>
            </a:r>
            <a:r>
              <a:rPr lang="en-US" dirty="0"/>
              <a:t>, City of Georgetown, and IMM CARD allocation methodologies alongside 7 years of TCOS + CARD/CRRBA trends on the </a:t>
            </a:r>
            <a:r>
              <a:rPr lang="en-US" dirty="0">
                <a:hlinkClick r:id="rId3"/>
              </a:rPr>
              <a:t>March 3, 2025 WMWG meeting page</a:t>
            </a:r>
            <a:r>
              <a:rPr lang="en-US" dirty="0"/>
              <a:t>. ERCOT will be available for questions about this analysis during the March 31, 2025 WMWG meeting.</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176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1E28B-861B-6488-D959-3EEF765566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139630-D5BD-89D2-1243-FB9A8254942F}"/>
              </a:ext>
            </a:extLst>
          </p:cNvPr>
          <p:cNvSpPr>
            <a:spLocks noGrp="1"/>
          </p:cNvSpPr>
          <p:nvPr>
            <p:ph type="title"/>
          </p:nvPr>
        </p:nvSpPr>
        <p:spPr>
          <a:xfrm>
            <a:off x="838200" y="219456"/>
            <a:ext cx="10515600" cy="1325880"/>
          </a:xfrm>
          <a:noFill/>
        </p:spPr>
        <p:txBody>
          <a:bodyPr anchor="ctr"/>
          <a:lstStyle/>
          <a:p>
            <a:r>
              <a:rPr lang="en-US" dirty="0"/>
              <a:t>NPRRS Ready for WMS</a:t>
            </a:r>
          </a:p>
        </p:txBody>
      </p:sp>
      <p:sp>
        <p:nvSpPr>
          <p:cNvPr id="3" name="Content Placeholder 2">
            <a:extLst>
              <a:ext uri="{FF2B5EF4-FFF2-40B4-BE49-F238E27FC236}">
                <a16:creationId xmlns:a16="http://schemas.microsoft.com/office/drawing/2014/main" id="{776FE17C-4B88-D3A5-816A-8E39A0856661}"/>
              </a:ext>
            </a:extLst>
          </p:cNvPr>
          <p:cNvSpPr>
            <a:spLocks noGrp="1"/>
          </p:cNvSpPr>
          <p:nvPr>
            <p:ph sz="quarter" idx="13"/>
          </p:nvPr>
        </p:nvSpPr>
        <p:spPr>
          <a:xfrm>
            <a:off x="838199" y="1408177"/>
            <a:ext cx="10406744" cy="4753794"/>
          </a:xfrm>
          <a:noFill/>
        </p:spPr>
        <p:txBody>
          <a:bodyPr>
            <a:noAutofit/>
          </a:bodyPr>
          <a:lstStyle/>
          <a:p>
            <a:pPr marL="285750" indent="-285750">
              <a:buFont typeface="Arial" panose="020B0604020202020204" pitchFamily="34" charset="0"/>
              <a:buChar char="•"/>
            </a:pPr>
            <a:r>
              <a:rPr lang="en-US" dirty="0"/>
              <a:t>NPRR1229, Real-Time Constraint Management Plan Energy Payment. </a:t>
            </a:r>
          </a:p>
          <a:p>
            <a:pPr marL="742950" lvl="2" indent="-285750">
              <a:buFont typeface="Arial" panose="020B0604020202020204" pitchFamily="34" charset="0"/>
              <a:buChar char="•"/>
            </a:pPr>
            <a:r>
              <a:rPr lang="en-US" dirty="0"/>
              <a:t>Lucas Turner (STEC) presented February 26, 2025 Comments to STEC-sponsored NPRR1229 which include a $3.5M annual review threshold for CMP cost recovery. Exceeding this threshold in a single year would require ERCOT to report to TAC the causes of the payments and to provide recommendations on how to reduce these costs. Residential consumers expressed concerns about expanding out-of-market payments. WMWG has concluded discussions on NPRR1229.</a:t>
            </a:r>
          </a:p>
          <a:p>
            <a:pPr marL="285750" indent="-285750">
              <a:buFont typeface="Arial" panose="020B0604020202020204" pitchFamily="34" charset="0"/>
              <a:buChar char="•"/>
            </a:pPr>
            <a:r>
              <a:rPr lang="en-US" dirty="0"/>
              <a:t>NPRR1264, Creation of a New Energy Attribute Certificate Program.</a:t>
            </a:r>
          </a:p>
          <a:p>
            <a:pPr marL="742950" lvl="2" indent="-285750">
              <a:buFont typeface="Arial" panose="020B0604020202020204" pitchFamily="34" charset="0"/>
              <a:buChar char="•"/>
            </a:pPr>
            <a:r>
              <a:rPr lang="en-US" dirty="0"/>
              <a:t>Eric Goff (Texas Energy Buyers Alliance) reviewed the attributes to be tracked within the proposed voluntary Energy Attribute Certificate (EAC) program, including the accounting of energy storage charging / discharging. Stakeholders noted that certain attributes (carbon content of natural gas, dispatchability, etc.) may be more effectively tracked through third-party verification. Texas Energy Buyers Alliance is seeking an endorsement from PRS to generate an Impact Analysis for NPRR1264. Austin Rosel (ERCOT) previewed potential implementation approaches for the EAC program which range from ERCOT contracting a third-party administrator to ERCOT developing the program in-house. WMWG has concluded discussions on NPRR1264.</a:t>
            </a:r>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EB00CB94-47F9-D191-F073-70C89D5DF4D9}"/>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77946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048343-1EA9-44C3-883E-652FAAF0713E}">
  <ds:schemaRefs>
    <ds:schemaRef ds:uri="http://schemas.microsoft.com/sharepoint/v3/contenttype/forms"/>
  </ds:schemaRefs>
</ds:datastoreItem>
</file>

<file path=customXml/itemProps2.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7306</TotalTime>
  <Words>439</Words>
  <Application>Microsoft Office PowerPoint</Application>
  <PresentationFormat>Widescreen</PresentationFormat>
  <Paragraphs>24</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Calibri</vt:lpstr>
      <vt:lpstr>Calibri Light</vt:lpstr>
      <vt:lpstr>Wingdings</vt:lpstr>
      <vt:lpstr>Custom</vt:lpstr>
      <vt:lpstr>WMWG update to wms March 5, 2025 </vt:lpstr>
      <vt:lpstr>AGENDA</vt:lpstr>
      <vt:lpstr>General items</vt:lpstr>
      <vt:lpstr>NPRRS Ready for WMS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WMWG update to wms January 8, 2025 Blake Holt, WMWG Chair</dc:title>
  <dc:creator>Amanda Frazier</dc:creator>
  <cp:lastModifiedBy>Amanda Frazier</cp:lastModifiedBy>
  <cp:revision>11</cp:revision>
  <dcterms:created xsi:type="dcterms:W3CDTF">2024-07-23T18:58:17Z</dcterms:created>
  <dcterms:modified xsi:type="dcterms:W3CDTF">2025-03-04T15:51:21Z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7084cbda-52b8-46fb-a7b7-cb5bd465ed85_Enabled">
    <vt:lpwstr>true</vt:lpwstr>
  </property>
  <property fmtid="{D5CDD505-2E9C-101B-9397-08002B2CF9AE}" pid="5" name="MSIP_Label_7084cbda-52b8-46fb-a7b7-cb5bd465ed85_SetDate">
    <vt:lpwstr>2025-01-07T19:23:20Z</vt:lpwstr>
  </property>
  <property fmtid="{D5CDD505-2E9C-101B-9397-08002B2CF9AE}" pid="6" name="MSIP_Label_7084cbda-52b8-46fb-a7b7-cb5bd465ed85_Method">
    <vt:lpwstr>Standard</vt:lpwstr>
  </property>
  <property fmtid="{D5CDD505-2E9C-101B-9397-08002B2CF9AE}" pid="7" name="MSIP_Label_7084cbda-52b8-46fb-a7b7-cb5bd465ed85_Name">
    <vt:lpwstr>Internal</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ActionId">
    <vt:lpwstr>4718cdd1-6337-4a46-9def-771470eb72e9</vt:lpwstr>
  </property>
  <property fmtid="{D5CDD505-2E9C-101B-9397-08002B2CF9AE}" pid="10" name="MSIP_Label_7084cbda-52b8-46fb-a7b7-cb5bd465ed85_ContentBits">
    <vt:lpwstr>0</vt:lpwstr>
  </property>
</Properties>
</file>