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sldIdLst>
    <p:sldId id="285" r:id="rId2"/>
    <p:sldId id="259" r:id="rId3"/>
    <p:sldId id="28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38"/>
    <a:srgbClr val="717073"/>
    <a:srgbClr val="007698"/>
    <a:srgbClr val="EF3E42"/>
    <a:srgbClr val="003D83"/>
    <a:srgbClr val="49A9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03"/>
    <p:restoredTop sz="96327"/>
  </p:normalViewPr>
  <p:slideViewPr>
    <p:cSldViewPr snapToGrid="0" snapToObjects="1">
      <p:cViewPr varScale="1">
        <p:scale>
          <a:sx n="155" d="100"/>
          <a:sy n="155" d="100"/>
        </p:scale>
        <p:origin x="32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1C0E3-AFF0-B540-BDA0-8122F751C8D9}" type="datetimeFigureOut">
              <a:rPr lang="en-US" smtClean="0"/>
              <a:t>2/27/2025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0CC79-1C0C-F642-A258-1ED897B181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361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90CC79-1C0C-F642-A258-1ED897B181D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509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0" y="858"/>
            <a:ext cx="12188950" cy="68562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67441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0677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7F624-FA5A-5E44-91EF-D98B80CB76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640080"/>
            <a:ext cx="10244447" cy="641267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CC4DA-646E-6C4D-88F0-C0C3E1397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371600"/>
            <a:ext cx="10972799" cy="4754880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3pPr>
            <a:lvl4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4pPr>
            <a:lvl5pPr>
              <a:buClr>
                <a:srgbClr val="007698"/>
              </a:buClr>
              <a:defRPr sz="1600">
                <a:solidFill>
                  <a:srgbClr val="717073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EF9ED-23CB-E647-B8B9-154642824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FDA270-0AE5-874F-AC96-CBCC8B124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277192B-F444-8E46-910E-47EF8E49DE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312158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B3DF7-8F53-DC4F-9A46-C6C4711AA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6DC2FB-9B4A-6F40-B191-612D3C0845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371599"/>
            <a:ext cx="5410200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B375C0-57EC-144C-95E3-21A9BBFAC1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371600"/>
            <a:ext cx="5410198" cy="475488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5C3741-18B2-CB40-B848-B5DA4CF6D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5E9F88-4833-3D41-9BC1-03895FBF71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B5BE1267-3EAE-7C40-AD76-EABB5DD4A751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4028896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41FBEE-5FA1-314C-84CF-DADF2FF9B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2" y="640080"/>
            <a:ext cx="10244446" cy="692786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700C73-F27B-6546-B67F-5E7EA8B00F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2" y="1371600"/>
            <a:ext cx="538797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B02AF4-60C7-134F-BD6E-8677FF812B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2" y="2254249"/>
            <a:ext cx="5387974" cy="3935413"/>
          </a:xfrm>
        </p:spPr>
        <p:txBody>
          <a:bodyPr/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8844A-4D95-8B4F-9757-5BD5164004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71600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D50D96-349B-4F4A-A8B8-F2D783E366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254250"/>
            <a:ext cx="5183188" cy="393541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buClr>
                <a:srgbClr val="007698"/>
              </a:buClr>
              <a:defRPr sz="1600"/>
            </a:lvl2pPr>
            <a:lvl3pPr>
              <a:buClr>
                <a:srgbClr val="007698"/>
              </a:buClr>
              <a:defRPr sz="1600"/>
            </a:lvl3pPr>
            <a:lvl4pPr>
              <a:buClr>
                <a:srgbClr val="007698"/>
              </a:buClr>
              <a:defRPr sz="1600"/>
            </a:lvl4pPr>
            <a:lvl5pPr>
              <a:buClr>
                <a:srgbClr val="007698"/>
              </a:buCl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D18C384-AE99-9749-A721-BF19E22D0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79364E-247E-3349-88E0-C87E4E99D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4E31C54F-19E5-B642-AEBC-A5A2752008F8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2559842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D4622-68C1-464B-8643-DB971BAE4E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40080"/>
            <a:ext cx="10244447" cy="641861"/>
          </a:xfrm>
        </p:spPr>
        <p:txBody>
          <a:bodyPr anchor="t" anchorCtr="0">
            <a:normAutofit/>
          </a:bodyPr>
          <a:lstStyle>
            <a:lvl1pPr>
              <a:defRPr sz="3000" b="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836BB4-D4AE-0C47-8D33-E6A5D5C5B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E3F652-7F98-3A47-9F75-C3AB83433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616CF-C9AA-AD44-BBB6-8180664C3BE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957E547-A0C3-AA4E-9249-2B5EC46D9C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</p:spTree>
    <p:extLst>
      <p:ext uri="{BB962C8B-B14F-4D97-AF65-F5344CB8AC3E}">
        <p14:creationId xmlns:p14="http://schemas.microsoft.com/office/powerpoint/2010/main" val="1443671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D357E16-E70C-D34A-BE6E-EAA50A7F1EF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1" y="858"/>
            <a:ext cx="12188948" cy="68562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066799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lace Imag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9AF9B89-D4DE-CC47-A883-C09B473473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" y="857"/>
            <a:ext cx="12188952" cy="68562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47778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_ChooseYour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8233480-AA54-1C40-BA0F-5F8AEFF6239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bg2">
              <a:lumMod val="90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2E86F6-6F17-8544-B84F-D91A1E61098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9601" y="2672079"/>
            <a:ext cx="10744199" cy="2311560"/>
          </a:xfrm>
        </p:spPr>
        <p:txBody>
          <a:bodyPr anchor="b">
            <a:normAutofit/>
          </a:bodyPr>
          <a:lstStyle>
            <a:lvl1pPr algn="l"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34A80C-A052-BE4E-86B4-E3EE2F3F8C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09601" y="4986100"/>
            <a:ext cx="10744199" cy="330675"/>
          </a:xfrm>
        </p:spPr>
        <p:txBody>
          <a:bodyPr>
            <a:normAutofit/>
          </a:bodyPr>
          <a:lstStyle>
            <a:lvl1pPr marL="0" indent="0" algn="l">
              <a:buNone/>
              <a:defRPr sz="17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4AB7F2-335F-5C41-95A0-763AF01D40FB}"/>
              </a:ext>
            </a:extLst>
          </p:cNvPr>
          <p:cNvSpPr txBox="1"/>
          <p:nvPr userDrawn="1"/>
        </p:nvSpPr>
        <p:spPr>
          <a:xfrm>
            <a:off x="0" y="6479619"/>
            <a:ext cx="12192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Confidential – For internal purposes only</a:t>
            </a:r>
            <a:endParaRPr lang="en-US" sz="1000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8C52F44-F800-1E4F-8855-47A356E2DF7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1672" y="6079372"/>
            <a:ext cx="6104964" cy="392112"/>
          </a:xfrm>
        </p:spPr>
        <p:txBody>
          <a:bodyPr>
            <a:normAutofit/>
          </a:bodyPr>
          <a:lstStyle>
            <a:lvl1pPr>
              <a:defRPr sz="15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AF4479-7C01-B641-A207-78086E89E2E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1672" y="5699227"/>
            <a:ext cx="6104964" cy="392112"/>
          </a:xfrm>
        </p:spPr>
        <p:txBody>
          <a:bodyPr>
            <a:normAutofit/>
          </a:bodyPr>
          <a:lstStyle>
            <a:lvl1pPr>
              <a:defRPr sz="15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47E2B5-DBC1-AA48-BED1-C9F0013ED7A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17706" y="292019"/>
            <a:ext cx="1318928" cy="85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22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0"/>
            <a:ext cx="12188950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22470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Slide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chemeClr val="bg1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529468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7D090DF-F64C-2E41-B9DF-5B3193DE673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6" y="0"/>
            <a:ext cx="12188948" cy="68579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7834" y="4456656"/>
            <a:ext cx="10164564" cy="847091"/>
          </a:xfrm>
        </p:spPr>
        <p:txBody>
          <a:bodyPr anchor="b">
            <a:normAutofit/>
          </a:bodyPr>
          <a:lstStyle>
            <a:lvl1pPr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CLICK TO 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7834" y="5314020"/>
            <a:ext cx="10164564" cy="826771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07364" y="3986374"/>
            <a:ext cx="3924300" cy="339565"/>
          </a:xfrm>
        </p:spPr>
        <p:txBody>
          <a:bodyPr>
            <a:normAutofit/>
          </a:bodyPr>
          <a:lstStyle>
            <a:lvl1pPr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16943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Imag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14E3167-D07C-DA46-8256-9B5ED90B71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412117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with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32E5B34-75E3-A840-B202-AE4D88217B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" y="0"/>
            <a:ext cx="12188952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951893-7B85-2741-B347-04B5FBD309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78362" y="4734054"/>
            <a:ext cx="7128068" cy="826771"/>
          </a:xfrm>
        </p:spPr>
        <p:txBody>
          <a:bodyPr anchor="b">
            <a:normAutofit/>
          </a:bodyPr>
          <a:lstStyle>
            <a:lvl1pPr algn="r">
              <a:defRPr sz="4200">
                <a:solidFill>
                  <a:srgbClr val="007698"/>
                </a:solidFill>
              </a:defRPr>
            </a:lvl1pPr>
          </a:lstStyle>
          <a:p>
            <a:r>
              <a:rPr lang="en-US" dirty="0"/>
              <a:t>EDIT DIVIDER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4963FB-3B93-7140-A553-6B16264751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78360" y="5530003"/>
            <a:ext cx="7128069" cy="579966"/>
          </a:xfrm>
        </p:spPr>
        <p:txBody>
          <a:bodyPr>
            <a:normAutofit/>
          </a:bodyPr>
          <a:lstStyle>
            <a:lvl1pPr marL="0" indent="0" algn="r">
              <a:buNone/>
              <a:defRPr sz="1600" b="1">
                <a:solidFill>
                  <a:srgbClr val="007698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SUBTITLE TEXT HERE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EF30B-168A-4A4E-A97F-F8A291B1F4D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582130" y="4274046"/>
            <a:ext cx="3924300" cy="339565"/>
          </a:xfrm>
        </p:spPr>
        <p:txBody>
          <a:bodyPr>
            <a:normAutofit/>
          </a:bodyPr>
          <a:lstStyle>
            <a:lvl1pPr algn="r">
              <a:defRPr sz="1400" b="0">
                <a:solidFill>
                  <a:srgbClr val="717073"/>
                </a:solidFill>
              </a:defRPr>
            </a:lvl1pPr>
            <a:lvl2pPr marL="11113" indent="0">
              <a:buNone/>
              <a:defRPr/>
            </a:lvl2pPr>
          </a:lstStyle>
          <a:p>
            <a:pPr lvl="0"/>
            <a:r>
              <a:rPr lang="en-US" dirty="0"/>
              <a:t>SECTION #</a:t>
            </a:r>
          </a:p>
        </p:txBody>
      </p:sp>
    </p:spTree>
    <p:extLst>
      <p:ext uri="{BB962C8B-B14F-4D97-AF65-F5344CB8AC3E}">
        <p14:creationId xmlns:p14="http://schemas.microsoft.com/office/powerpoint/2010/main" val="1719842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73CC07C-ABFA-8941-80AB-18C83B4978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5" y="2"/>
            <a:ext cx="12188950" cy="5954232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FC76-F3D9-5148-BDB2-6E47FFAF2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5125"/>
            <a:ext cx="109728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726354-91BA-6B42-8CFE-67E081E82D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9" y="1825625"/>
            <a:ext cx="1097279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A937B-3054-C04E-A949-6499E25F58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12242" y="6300364"/>
            <a:ext cx="6104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lnSpc>
                <a:spcPct val="150000"/>
              </a:lnSpc>
              <a:defRPr lang="en-US" sz="700" i="1" smtClean="0">
                <a:effectLst/>
              </a:defRPr>
            </a:lvl1pPr>
          </a:lstStyle>
          <a:p>
            <a:r>
              <a:rPr lang="en-US" sz="1000" dirty="0"/>
              <a:t>Presentation title</a:t>
            </a:r>
          </a:p>
          <a:p>
            <a:r>
              <a:rPr lang="en-US" dirty="0"/>
              <a:t>©2021 Oncor Electric Delivery Company LLC. All rights reserved.                  Confidential – For internal purposes only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136811-3504-E544-909D-C3E548D18C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636C6-D50D-CD4F-8420-AB7583C42C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356350"/>
            <a:ext cx="32243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rgbClr val="717073"/>
                </a:solidFill>
              </a:defRPr>
            </a:lvl1pPr>
          </a:lstStyle>
          <a:p>
            <a:fld id="{A4D616CF-C9AA-AD44-BBB6-8180664C3B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103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0" r:id="rId3"/>
    <p:sldLayoutId id="2147483667" r:id="rId4"/>
    <p:sldLayoutId id="2147483651" r:id="rId5"/>
    <p:sldLayoutId id="2147483661" r:id="rId6"/>
    <p:sldLayoutId id="2147483662" r:id="rId7"/>
    <p:sldLayoutId id="2147483663" r:id="rId8"/>
    <p:sldLayoutId id="2147483664" r:id="rId9"/>
    <p:sldLayoutId id="2147483666" r:id="rId10"/>
    <p:sldLayoutId id="2147483650" r:id="rId11"/>
    <p:sldLayoutId id="2147483652" r:id="rId12"/>
    <p:sldLayoutId id="2147483653" r:id="rId13"/>
    <p:sldLayoutId id="2147483654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860038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800" b="0" kern="1200">
          <a:solidFill>
            <a:srgbClr val="717073"/>
          </a:solidFill>
          <a:latin typeface="+mn-lt"/>
          <a:ea typeface="+mn-ea"/>
          <a:cs typeface="+mn-cs"/>
        </a:defRPr>
      </a:lvl1pPr>
      <a:lvl2pPr marL="23653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2pPr>
      <a:lvl3pPr marL="461963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3pPr>
      <a:lvl4pPr marL="687388" indent="-2254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4pPr>
      <a:lvl5pPr marL="925513" indent="-238125" algn="l" defTabSz="914400" rtl="0" eaLnBrk="1" latinLnBrk="0" hangingPunct="1">
        <a:lnSpc>
          <a:spcPct val="90000"/>
        </a:lnSpc>
        <a:spcBef>
          <a:spcPts val="500"/>
        </a:spcBef>
        <a:buClr>
          <a:srgbClr val="860038"/>
        </a:buClr>
        <a:buFont typeface="Arial" panose="020B0604020202020204" pitchFamily="34" charset="0"/>
        <a:buChar char="•"/>
        <a:tabLst/>
        <a:defRPr sz="1800" kern="1200">
          <a:solidFill>
            <a:srgbClr val="717073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ww.nerc.com/pa/RAPA/ModelAssessment/ModAssessments/2024_Case_Quality_Metrics_Assessment_finaldraft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1B106-2BDF-4645-9BAF-7B73C0539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SSWG Report to ROS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00CC8-40FA-2C45-8543-9E783E1702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March 6, 2025</a:t>
            </a:r>
          </a:p>
          <a:p>
            <a:r>
              <a:rPr lang="en-US" sz="1400" b="0" dirty="0"/>
              <a:t>Chair: Zach Walker (Zachary.Walker2@oncor.com)</a:t>
            </a:r>
          </a:p>
          <a:p>
            <a:r>
              <a:rPr lang="en-US" sz="1400" b="0" dirty="0"/>
              <a:t>Vice Chair: Chris Ramirez (cramirez@wettllc.com)</a:t>
            </a:r>
          </a:p>
        </p:txBody>
      </p:sp>
    </p:spTree>
    <p:extLst>
      <p:ext uri="{BB962C8B-B14F-4D97-AF65-F5344CB8AC3E}">
        <p14:creationId xmlns:p14="http://schemas.microsoft.com/office/powerpoint/2010/main" val="168226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/>
          <a:lstStyle/>
          <a:p>
            <a:r>
              <a:rPr lang="en-US" dirty="0"/>
              <a:t>SSWG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5"/>
            <a:ext cx="10972799" cy="475488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>
                <a:solidFill>
                  <a:srgbClr val="860038"/>
                </a:solidFill>
              </a:rPr>
              <a:t>Schedule &amp; Key Dates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25SSWG TPIT Update # 1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>
                <a:solidFill>
                  <a:srgbClr val="717073"/>
                </a:solidFill>
              </a:rPr>
              <a:t>Posted to </a:t>
            </a:r>
            <a:r>
              <a:rPr lang="en-US" dirty="0"/>
              <a:t>MIS 1/31/25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Next TPIT Update: 5/23/25</a:t>
            </a:r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25SSWG Case Build #1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Currently Ongoing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Load &amp; Topology Deadline: 3/28/25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Target Posting: 5/23/25</a:t>
            </a:r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Upcoming Training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SSWG Tuning Training: 3/20/25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2</a:t>
            </a:fld>
            <a:endParaRPr lang="en-US" sz="1000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08D11B1-4A16-A64A-9EB5-EAA0FD04A5E6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854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0" dirty="0">
                <a:solidFill>
                  <a:srgbClr val="717073"/>
                </a:solidFill>
              </a:rPr>
              <a:t>SSWG Report to ROS </a:t>
            </a:r>
            <a:r>
              <a:rPr lang="en-US" dirty="0">
                <a:solidFill>
                  <a:srgbClr val="717073"/>
                </a:solidFill>
              </a:rPr>
              <a:t>                  				External</a:t>
            </a:r>
          </a:p>
        </p:txBody>
      </p:sp>
      <p:pic>
        <p:nvPicPr>
          <p:cNvPr id="8" name="Picture 7" descr="Timeline&#10;&#10;Description automatically generated with medium confidence">
            <a:extLst>
              <a:ext uri="{FF2B5EF4-FFF2-40B4-BE49-F238E27FC236}">
                <a16:creationId xmlns:a16="http://schemas.microsoft.com/office/drawing/2014/main" id="{7B609B8B-EB94-4D83-86DC-7B13599D488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080" y="1541990"/>
            <a:ext cx="64008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90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612ED-D11B-DF4C-BFCA-78D7D19B3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463" y="446895"/>
            <a:ext cx="10244447" cy="641267"/>
          </a:xfrm>
        </p:spPr>
        <p:txBody>
          <a:bodyPr/>
          <a:lstStyle/>
          <a:p>
            <a:r>
              <a:rPr lang="en-US" dirty="0"/>
              <a:t>SSWG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EAC6D2-D710-984E-B524-9578FAC3F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6414" y="1178415"/>
            <a:ext cx="10972799" cy="475488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US" b="1" dirty="0">
                <a:solidFill>
                  <a:srgbClr val="860038"/>
                </a:solidFill>
              </a:rPr>
              <a:t>Meeting Updates</a:t>
            </a: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Potential SSWG Procedure Manual (PM) Revisions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Minor language edits &amp; additions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Potential reevaluation of extraordinary dispatch methodology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Discussion still ongoing</a:t>
            </a:r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b="1" dirty="0"/>
              <a:t>NERC 2024 Case Quality Metrics Assessment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Texas Reliability Entity (TRE) presented on results for Texas Interconnection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Multiple metrics are showing an increase in performance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Suggested focus on 3 areas for </a:t>
            </a:r>
            <a:r>
              <a:rPr lang="en-US" dirty="0" err="1"/>
              <a:t>Powerflow</a:t>
            </a:r>
            <a:r>
              <a:rPr lang="en-US" dirty="0"/>
              <a:t> modeling:</a:t>
            </a:r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Voltage Schedule Conflicts</a:t>
            </a:r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Generator Reactive Limits</a:t>
            </a:r>
          </a:p>
          <a:p>
            <a:pPr marL="747713" lvl="2" indent="-285750">
              <a:lnSpc>
                <a:spcPct val="100000"/>
              </a:lnSpc>
              <a:spcBef>
                <a:spcPts val="600"/>
              </a:spcBef>
            </a:pPr>
            <a:r>
              <a:rPr lang="en-US" sz="1400" dirty="0"/>
              <a:t>Generator Reactive Limit Power factor </a:t>
            </a:r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r>
              <a:rPr lang="en-US" dirty="0"/>
              <a:t>Full report can be found on NERC website</a:t>
            </a:r>
          </a:p>
          <a:p>
            <a:pPr lvl="1" indent="0">
              <a:lnSpc>
                <a:spcPct val="100000"/>
              </a:lnSpc>
              <a:spcBef>
                <a:spcPts val="600"/>
              </a:spcBef>
              <a:buNone/>
            </a:pPr>
            <a:endParaRPr lang="en-US" dirty="0"/>
          </a:p>
          <a:p>
            <a:pPr marL="522288" lvl="1" indent="-285750">
              <a:lnSpc>
                <a:spcPct val="100000"/>
              </a:lnSpc>
              <a:spcBef>
                <a:spcPts val="600"/>
              </a:spcBef>
            </a:pPr>
            <a:endParaRPr lang="en-US" dirty="0"/>
          </a:p>
          <a:p>
            <a:endParaRPr lang="en-US" dirty="0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9E18FBAA-DD75-BA42-B59B-333320BEB2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442414"/>
            <a:ext cx="3224349" cy="365125"/>
          </a:xfrm>
        </p:spPr>
        <p:txBody>
          <a:bodyPr/>
          <a:lstStyle/>
          <a:p>
            <a:fld id="{A4D616CF-C9AA-AD44-BBB6-8180664C3BE1}" type="slidenum">
              <a:rPr lang="en-US" sz="1000" smtClean="0"/>
              <a:t>3</a:t>
            </a:fld>
            <a:endParaRPr lang="en-US" sz="1000" dirty="0"/>
          </a:p>
        </p:txBody>
      </p:sp>
      <p:sp>
        <p:nvSpPr>
          <p:cNvPr id="7" name="Date Placeholder 5">
            <a:extLst>
              <a:ext uri="{FF2B5EF4-FFF2-40B4-BE49-F238E27FC236}">
                <a16:creationId xmlns:a16="http://schemas.microsoft.com/office/drawing/2014/main" id="{708D11B1-4A16-A64A-9EB5-EAA0FD04A5E6}"/>
              </a:ext>
            </a:extLst>
          </p:cNvPr>
          <p:cNvSpPr txBox="1">
            <a:spLocks/>
          </p:cNvSpPr>
          <p:nvPr/>
        </p:nvSpPr>
        <p:spPr>
          <a:xfrm>
            <a:off x="448229" y="6461734"/>
            <a:ext cx="854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defRPr lang="en-US" sz="700" i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800" i="0" dirty="0">
                <a:solidFill>
                  <a:srgbClr val="717073"/>
                </a:solidFill>
              </a:rPr>
              <a:t>SSWG Report to ROS </a:t>
            </a:r>
            <a:r>
              <a:rPr lang="en-US" dirty="0">
                <a:solidFill>
                  <a:srgbClr val="717073"/>
                </a:solidFill>
              </a:rPr>
              <a:t>                  				External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3F7A18-17C6-4052-ACE0-2A4D91B97F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0240" y="4562592"/>
            <a:ext cx="5958942" cy="9712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080752-7541-4252-9503-EDD89132D34A}"/>
              </a:ext>
            </a:extLst>
          </p:cNvPr>
          <p:cNvSpPr txBox="1"/>
          <p:nvPr/>
        </p:nvSpPr>
        <p:spPr>
          <a:xfrm>
            <a:off x="5730240" y="5690069"/>
            <a:ext cx="63466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hlinkClick r:id="rId4"/>
              </a:rPr>
              <a:t>https://www.nerc.com/pa/RAPA/ModelAssessment/ModAssessments/2024_Case_Quality_Metrics_Assessment_finaldraft.pdf</a:t>
            </a:r>
            <a:r>
              <a:rPr lang="en-US" sz="10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775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ncor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483</TotalTime>
  <Words>207</Words>
  <Application>Microsoft Office PowerPoint</Application>
  <PresentationFormat>Widescreen</PresentationFormat>
  <Paragraphs>39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Oncor Theme</vt:lpstr>
      <vt:lpstr>SSWG Report to ROS</vt:lpstr>
      <vt:lpstr>SSWG Updates</vt:lpstr>
      <vt:lpstr>SSWG Updates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Hatley</dc:creator>
  <cp:lastModifiedBy>Walker, Zachary</cp:lastModifiedBy>
  <cp:revision>86</cp:revision>
  <dcterms:created xsi:type="dcterms:W3CDTF">2020-02-27T19:53:34Z</dcterms:created>
  <dcterms:modified xsi:type="dcterms:W3CDTF">2025-02-27T21:02:55Z</dcterms:modified>
</cp:coreProperties>
</file>