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17"/>
  </p:notesMasterIdLst>
  <p:handoutMasterIdLst>
    <p:handoutMasterId r:id="rId18"/>
  </p:handoutMasterIdLst>
  <p:sldIdLst>
    <p:sldId id="260" r:id="rId6"/>
    <p:sldId id="584" r:id="rId7"/>
    <p:sldId id="581" r:id="rId8"/>
    <p:sldId id="585" r:id="rId9"/>
    <p:sldId id="589" r:id="rId10"/>
    <p:sldId id="588" r:id="rId11"/>
    <p:sldId id="591" r:id="rId12"/>
    <p:sldId id="592" r:id="rId13"/>
    <p:sldId id="590" r:id="rId14"/>
    <p:sldId id="593" r:id="rId15"/>
    <p:sldId id="587"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ED60BC-6DC8-9208-15EC-10DB2B0CE731}" name="Mereness, Matt" initials="MM" userId="S::matt.mereness@ercot.com::6db1126a-164e-4475-8d86-5dde160acd3b" providerId="AD"/>
  <p188:author id="{881B48C5-BB53-CDCD-4930-0451197F0D4A}" name="Urquhart, Ike" initials="UI" userId="S::Ike.Urquhart@ercot.com::730980f3-dc09-4cfe-ab83-a3f100637f33" providerId="AD"/>
  <p188:author id="{47B1B2D5-CBCE-C9A6-CDCE-5D057DF5C4EF}" name="Kersulis, Jonas" initials="KJ" userId="S::Jonas.Kersulis@ercot.com::38ec2a83-12fc-4093-8e16-3ee53b6e04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C7"/>
    <a:srgbClr val="26D07C"/>
    <a:srgbClr val="0076C6"/>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FD3B33-9449-4CF5-869A-EE72C71DAFCB}" v="6" dt="2025-02-26T15:18:58.050"/>
    <p1510:client id="{676C13CB-C9F4-4344-A419-DFB436041B80}" v="1" dt="2025-02-27T02:11:44.461"/>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131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676C13CB-C9F4-4344-A419-DFB436041B80}"/>
    <pc:docChg chg="undo custSel modSld">
      <pc:chgData name="Badri, Sreenivas" userId="0b43dccd-042e-4be0-871d-afa1d90d6a2e" providerId="ADAL" clId="{676C13CB-C9F4-4344-A419-DFB436041B80}" dt="2025-02-27T14:22:42.825" v="59" actId="20577"/>
      <pc:docMkLst>
        <pc:docMk/>
      </pc:docMkLst>
      <pc:sldChg chg="modSp mod">
        <pc:chgData name="Badri, Sreenivas" userId="0b43dccd-042e-4be0-871d-afa1d90d6a2e" providerId="ADAL" clId="{676C13CB-C9F4-4344-A419-DFB436041B80}" dt="2025-02-27T14:22:42.825" v="59" actId="20577"/>
        <pc:sldMkLst>
          <pc:docMk/>
          <pc:sldMk cId="1902031711" sldId="591"/>
        </pc:sldMkLst>
        <pc:spChg chg="mod">
          <ac:chgData name="Badri, Sreenivas" userId="0b43dccd-042e-4be0-871d-afa1d90d6a2e" providerId="ADAL" clId="{676C13CB-C9F4-4344-A419-DFB436041B80}" dt="2025-02-27T14:22:42.825" v="59" actId="20577"/>
          <ac:spMkLst>
            <pc:docMk/>
            <pc:sldMk cId="1902031711" sldId="591"/>
            <ac:spMk id="10" creationId="{E3208117-FCBF-86B6-E8F1-E9022CB759B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2/26/2025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2/26/2025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a:p>
        </p:txBody>
      </p:sp>
    </p:spTree>
    <p:extLst>
      <p:ext uri="{BB962C8B-B14F-4D97-AF65-F5344CB8AC3E}">
        <p14:creationId xmlns:p14="http://schemas.microsoft.com/office/powerpoint/2010/main" val="21176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a:solidFill>
                  <a:schemeClr val="tx1"/>
                </a:solidFill>
              </a:rPr>
              <a:t>Click to edit Master text styles</a:t>
            </a:r>
          </a:p>
          <a:p>
            <a:pPr marL="742950" lvl="1" indent="-285750">
              <a:buFont typeface="Arial" panose="020B0604020202020204" pitchFamily="34" charset="0"/>
              <a:buChar char="•"/>
            </a:pPr>
            <a:r>
              <a:rPr lang="en-US" sz="1400">
                <a:solidFill>
                  <a:schemeClr val="tx1"/>
                </a:solidFill>
              </a:rPr>
              <a:t>Second level</a:t>
            </a:r>
          </a:p>
          <a:p>
            <a:pPr marL="1085850" lvl="2" indent="-171450">
              <a:buFont typeface="Arial" panose="020B0604020202020204" pitchFamily="34" charset="0"/>
              <a:buChar char="•"/>
            </a:pPr>
            <a:r>
              <a:rPr lang="en-US" sz="1200">
                <a:solidFill>
                  <a:schemeClr val="tx1"/>
                </a:solidFill>
              </a:rPr>
              <a:t>Third level</a:t>
            </a:r>
          </a:p>
          <a:p>
            <a:endParaRPr lang="en-US">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a:solidFill>
                <a:schemeClr val="tx1"/>
              </a:solidFill>
            </a:endParaRPr>
          </a:p>
          <a:p>
            <a:pPr algn="l"/>
            <a:r>
              <a:rPr lang="en-US" sz="1000" b="0" baseline="0">
                <a:solidFill>
                  <a:schemeClr val="tx1"/>
                </a:solidFill>
              </a:rPr>
              <a:t>Public</a:t>
            </a:r>
            <a:endParaRPr lang="en-US" sz="1000" b="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ercot.com/files/docs/2025/02/19/6a_RTCB_Market_Trials_Handbook_3_OpenLoop_RTC_SCED_02192025_POST.docx"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mailto:Sreenivas.Badri@ercot.com"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testmarkettrials.ercot.com/osrui/osrui/Summary.action" TargetMode="External"/><Relationship Id="rId7" Type="http://schemas.openxmlformats.org/officeDocument/2006/relationships/hyperlink" Target="https://markettrialsapi.wan.ercot.com/NodalAPI/EWS/" TargetMode="External"/><Relationship Id="rId2" Type="http://schemas.openxmlformats.org/officeDocument/2006/relationships/hyperlink" Target="https://itestmarkettrials.ercot.com/mmsui/mmsui/displayTradesLanding.action" TargetMode="External"/><Relationship Id="rId1" Type="http://schemas.openxmlformats.org/officeDocument/2006/relationships/slideLayout" Target="../slideLayouts/slideLayout5.xml"/><Relationship Id="rId6" Type="http://schemas.openxmlformats.org/officeDocument/2006/relationships/hyperlink" Target="https://markettrialsapi.ercot.com/NodalAPI/EWS/" TargetMode="External"/><Relationship Id="rId5" Type="http://schemas.openxmlformats.org/officeDocument/2006/relationships/hyperlink" Target="https://testmarkettrialsapi.wan.ercot.com/NodalAPI/EWS/" TargetMode="External"/><Relationship Id="rId4" Type="http://schemas.openxmlformats.org/officeDocument/2006/relationships/hyperlink" Target="https://testmarkettrialsapi.ercot.com/NodalAPI/EW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ercot.com/services/mdt/webservices"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ercot.com/services/comm/mkt_notices/M-B022625-01" TargetMode="External"/><Relationship Id="rId2" Type="http://schemas.openxmlformats.org/officeDocument/2006/relationships/hyperlink" Target="mailto:rtcb@ercot.com"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ercot.com/files/docs/2025/01/13/5_RTCB_Market_Trials_Handbook_1_MarketSubmissions_12102024_v2.docx" TargetMode="External"/><Relationship Id="rId2" Type="http://schemas.openxmlformats.org/officeDocument/2006/relationships/hyperlink" Target="https://www.ercot.com/committees/tac/rtcbtf" TargetMode="External"/><Relationship Id="rId1" Type="http://schemas.openxmlformats.org/officeDocument/2006/relationships/slideLayout" Target="../slideLayouts/slideLayout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18751" y="1910252"/>
            <a:ext cx="5410200" cy="1754326"/>
          </a:xfrm>
          <a:prstGeom prst="rect">
            <a:avLst/>
          </a:prstGeom>
          <a:noFill/>
        </p:spPr>
        <p:txBody>
          <a:bodyPr wrap="square" rtlCol="0">
            <a:spAutoFit/>
          </a:bodyPr>
          <a:lstStyle/>
          <a:p>
            <a:r>
              <a:rPr lang="en-US" b="1" dirty="0">
                <a:solidFill>
                  <a:schemeClr val="tx2"/>
                </a:solidFill>
              </a:rPr>
              <a:t>RTC+B Market Trials Systems Readiness for Market Submissions</a:t>
            </a:r>
          </a:p>
          <a:p>
            <a:endParaRPr lang="en-US" dirty="0">
              <a:solidFill>
                <a:schemeClr val="tx2"/>
              </a:solidFill>
            </a:endParaRPr>
          </a:p>
          <a:p>
            <a:r>
              <a:rPr lang="en-US" dirty="0">
                <a:solidFill>
                  <a:schemeClr val="tx2"/>
                </a:solidFill>
              </a:rPr>
              <a:t>Sruthi Hariharan</a:t>
            </a:r>
          </a:p>
          <a:p>
            <a:r>
              <a:rPr lang="en-US" dirty="0">
                <a:solidFill>
                  <a:schemeClr val="tx2"/>
                </a:solidFill>
              </a:rPr>
              <a:t>February 27, 2025</a:t>
            </a:r>
          </a:p>
          <a:p>
            <a:endParaRPr lang="en-US" i="1"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40FB-5745-CAF4-4B12-7E6986984C1B}"/>
              </a:ext>
            </a:extLst>
          </p:cNvPr>
          <p:cNvSpPr>
            <a:spLocks noGrp="1"/>
          </p:cNvSpPr>
          <p:nvPr>
            <p:ph type="title"/>
          </p:nvPr>
        </p:nvSpPr>
        <p:spPr/>
        <p:txBody>
          <a:bodyPr/>
          <a:lstStyle/>
          <a:p>
            <a:r>
              <a:rPr lang="en-US" dirty="0"/>
              <a:t>Market Submissions Handbooks Review</a:t>
            </a:r>
          </a:p>
        </p:txBody>
      </p:sp>
      <p:sp>
        <p:nvSpPr>
          <p:cNvPr id="3" name="Content Placeholder 2">
            <a:extLst>
              <a:ext uri="{FF2B5EF4-FFF2-40B4-BE49-F238E27FC236}">
                <a16:creationId xmlns:a16="http://schemas.microsoft.com/office/drawing/2014/main" id="{8079E3C5-D161-8F28-6222-7EBCD746EAF1}"/>
              </a:ext>
            </a:extLst>
          </p:cNvPr>
          <p:cNvSpPr>
            <a:spLocks noGrp="1"/>
          </p:cNvSpPr>
          <p:nvPr>
            <p:ph idx="1"/>
          </p:nvPr>
        </p:nvSpPr>
        <p:spPr/>
        <p:txBody>
          <a:bodyPr/>
          <a:lstStyle/>
          <a:p>
            <a:r>
              <a:rPr lang="en-US" sz="1800" dirty="0"/>
              <a:t>Example 2: RTC Market trials Handbook 3 - Open loop testing (DRAFT)</a:t>
            </a:r>
          </a:p>
          <a:p>
            <a:pPr marL="0" indent="0">
              <a:buNone/>
            </a:pPr>
            <a:r>
              <a:rPr lang="en-US" sz="1600" dirty="0">
                <a:hlinkClick r:id="rId2"/>
              </a:rPr>
              <a:t>https://www.ercot.com/files/docs/2025/02/19/6a_RTCB_Market_Trials_Handbook_3_OpenLoop_RTC_SCED_02192025_POST.docx</a:t>
            </a:r>
            <a:endParaRPr lang="en-US" sz="1600" dirty="0"/>
          </a:p>
          <a:p>
            <a:pPr marL="0" indent="0">
              <a:buNone/>
            </a:pPr>
            <a:endParaRPr lang="en-US" dirty="0"/>
          </a:p>
        </p:txBody>
      </p:sp>
      <p:sp>
        <p:nvSpPr>
          <p:cNvPr id="4" name="Slide Number Placeholder 3">
            <a:extLst>
              <a:ext uri="{FF2B5EF4-FFF2-40B4-BE49-F238E27FC236}">
                <a16:creationId xmlns:a16="http://schemas.microsoft.com/office/drawing/2014/main" id="{178BEF33-DEA9-1BF5-F6D2-8EA4B74E1342}"/>
              </a:ext>
            </a:extLst>
          </p:cNvPr>
          <p:cNvSpPr>
            <a:spLocks noGrp="1"/>
          </p:cNvSpPr>
          <p:nvPr>
            <p:ph type="sldNum" sz="quarter" idx="4"/>
          </p:nvPr>
        </p:nvSpPr>
        <p:spPr/>
        <p:txBody>
          <a:bodyPr/>
          <a:lstStyle/>
          <a:p>
            <a:fld id="{1D93BD3E-1E9A-4970-A6F7-E7AC52762E0C}" type="slidenum">
              <a:rPr lang="en-US" smtClean="0"/>
              <a:pPr/>
              <a:t>10</a:t>
            </a:fld>
            <a:endParaRPr lang="en-US"/>
          </a:p>
        </p:txBody>
      </p:sp>
      <p:pic>
        <p:nvPicPr>
          <p:cNvPr id="8" name="Picture 7">
            <a:extLst>
              <a:ext uri="{FF2B5EF4-FFF2-40B4-BE49-F238E27FC236}">
                <a16:creationId xmlns:a16="http://schemas.microsoft.com/office/drawing/2014/main" id="{3A25E707-925E-295F-A30D-B80022CDC533}"/>
              </a:ext>
            </a:extLst>
          </p:cNvPr>
          <p:cNvPicPr>
            <a:picLocks noChangeAspect="1"/>
          </p:cNvPicPr>
          <p:nvPr/>
        </p:nvPicPr>
        <p:blipFill>
          <a:blip r:embed="rId3"/>
          <a:stretch>
            <a:fillRect/>
          </a:stretch>
        </p:blipFill>
        <p:spPr>
          <a:xfrm>
            <a:off x="881977" y="2049597"/>
            <a:ext cx="7140559" cy="39932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77841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6CBF9-33D4-457C-7B6B-3B0E0C84CACB}"/>
              </a:ext>
            </a:extLst>
          </p:cNvPr>
          <p:cNvSpPr>
            <a:spLocks noGrp="1"/>
          </p:cNvSpPr>
          <p:nvPr>
            <p:ph type="title"/>
          </p:nvPr>
        </p:nvSpPr>
        <p:spPr/>
        <p:txBody>
          <a:bodyPr/>
          <a:lstStyle/>
          <a:p>
            <a:r>
              <a:rPr lang="en-US" sz="2000" dirty="0"/>
              <a:t>RTC+B Market Trials Systems Readiness for Market Submissions</a:t>
            </a:r>
            <a:br>
              <a:rPr lang="en-US" b="1" dirty="0">
                <a:solidFill>
                  <a:schemeClr val="tx2"/>
                </a:solidFill>
              </a:rPr>
            </a:br>
            <a:r>
              <a:rPr lang="en-US" dirty="0"/>
              <a:t>	</a:t>
            </a:r>
          </a:p>
        </p:txBody>
      </p:sp>
      <p:sp>
        <p:nvSpPr>
          <p:cNvPr id="3" name="Content Placeholder 2">
            <a:extLst>
              <a:ext uri="{FF2B5EF4-FFF2-40B4-BE49-F238E27FC236}">
                <a16:creationId xmlns:a16="http://schemas.microsoft.com/office/drawing/2014/main" id="{A827362F-2C1C-51B9-C5CB-21FFBB63DCD8}"/>
              </a:ext>
            </a:extLst>
          </p:cNvPr>
          <p:cNvSpPr>
            <a:spLocks noGrp="1"/>
          </p:cNvSpPr>
          <p:nvPr>
            <p:ph idx="1"/>
          </p:nvPr>
        </p:nvSpPr>
        <p:spPr>
          <a:xfrm>
            <a:off x="304800" y="1002383"/>
            <a:ext cx="8534400" cy="4853233"/>
          </a:xfrm>
        </p:spPr>
        <p:txBody>
          <a:bodyPr/>
          <a:lstStyle/>
          <a:p>
            <a:r>
              <a:rPr lang="en-US" sz="2000" dirty="0"/>
              <a:t>Questions? </a:t>
            </a:r>
          </a:p>
          <a:p>
            <a:pPr marL="457200" lvl="1" indent="0">
              <a:buNone/>
            </a:pPr>
            <a:endParaRPr lang="en-US" sz="2000" dirty="0"/>
          </a:p>
          <a:p>
            <a:pPr marL="457200" lvl="1" indent="0">
              <a:buNone/>
            </a:pPr>
            <a:endParaRPr lang="en-US" sz="2000" dirty="0"/>
          </a:p>
          <a:p>
            <a:r>
              <a:rPr lang="en-US" sz="2000" dirty="0"/>
              <a:t>Provide feedback to ERCOT on any concerns/questions at </a:t>
            </a:r>
            <a:r>
              <a:rPr lang="en-US" sz="2000" u="sng" dirty="0">
                <a:solidFill>
                  <a:srgbClr val="00AEC7"/>
                </a:solidFill>
              </a:rPr>
              <a:t>rtcb</a:t>
            </a:r>
            <a:r>
              <a:rPr lang="en-US" sz="2000" u="sng" dirty="0">
                <a:solidFill>
                  <a:srgbClr val="00AEC7"/>
                </a:solidFill>
                <a:hlinkClick r:id="rId2">
                  <a:extLst>
                    <a:ext uri="{A12FA001-AC4F-418D-AE19-62706E023703}">
                      <ahyp:hlinkClr xmlns:ahyp="http://schemas.microsoft.com/office/drawing/2018/hyperlinkcolor" val="tx"/>
                    </a:ext>
                  </a:extLst>
                </a:hlinkClick>
              </a:rPr>
              <a:t>@ercot.com</a:t>
            </a:r>
            <a:r>
              <a:rPr lang="en-US" sz="2000" u="sng" dirty="0">
                <a:solidFill>
                  <a:srgbClr val="00AEC7"/>
                </a:solidFill>
              </a:rPr>
              <a:t> </a:t>
            </a:r>
          </a:p>
          <a:p>
            <a:endParaRPr lang="en-US" sz="2400" dirty="0">
              <a:solidFill>
                <a:srgbClr val="00AEC7"/>
              </a:solidFill>
            </a:endParaRPr>
          </a:p>
          <a:p>
            <a:pPr marL="0" indent="0">
              <a:buNone/>
            </a:pPr>
            <a:endParaRPr lang="en-US" dirty="0"/>
          </a:p>
        </p:txBody>
      </p:sp>
      <p:sp>
        <p:nvSpPr>
          <p:cNvPr id="4" name="Slide Number Placeholder 3">
            <a:extLst>
              <a:ext uri="{FF2B5EF4-FFF2-40B4-BE49-F238E27FC236}">
                <a16:creationId xmlns:a16="http://schemas.microsoft.com/office/drawing/2014/main" id="{72514D95-AAB8-C83F-D9A9-903A9D7F2959}"/>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109143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E073E-A2DA-A587-98D1-BAF73DD4F1B8}"/>
              </a:ext>
            </a:extLst>
          </p:cNvPr>
          <p:cNvSpPr>
            <a:spLocks noGrp="1"/>
          </p:cNvSpPr>
          <p:nvPr>
            <p:ph type="title"/>
          </p:nvPr>
        </p:nvSpPr>
        <p:spPr/>
        <p:txBody>
          <a:bodyPr/>
          <a:lstStyle/>
          <a:p>
            <a:r>
              <a:rPr lang="en-US" dirty="0"/>
              <a:t>RTC+B Market Trials – Submissions Testing</a:t>
            </a:r>
          </a:p>
        </p:txBody>
      </p:sp>
      <p:sp>
        <p:nvSpPr>
          <p:cNvPr id="4" name="Slide Number Placeholder 3">
            <a:extLst>
              <a:ext uri="{FF2B5EF4-FFF2-40B4-BE49-F238E27FC236}">
                <a16:creationId xmlns:a16="http://schemas.microsoft.com/office/drawing/2014/main" id="{8038B99B-955F-FC02-4C13-E42D7C4395EB}"/>
              </a:ext>
            </a:extLst>
          </p:cNvPr>
          <p:cNvSpPr>
            <a:spLocks noGrp="1"/>
          </p:cNvSpPr>
          <p:nvPr>
            <p:ph type="sldNum" sz="quarter" idx="4"/>
          </p:nvPr>
        </p:nvSpPr>
        <p:spPr/>
        <p:txBody>
          <a:bodyPr/>
          <a:lstStyle/>
          <a:p>
            <a:fld id="{1D93BD3E-1E9A-4970-A6F7-E7AC52762E0C}" type="slidenum">
              <a:rPr lang="en-US" smtClean="0"/>
              <a:pPr/>
              <a:t>2</a:t>
            </a:fld>
            <a:endParaRPr lang="en-US"/>
          </a:p>
        </p:txBody>
      </p:sp>
      <p:cxnSp>
        <p:nvCxnSpPr>
          <p:cNvPr id="5" name="Straight Connector 4">
            <a:extLst>
              <a:ext uri="{FF2B5EF4-FFF2-40B4-BE49-F238E27FC236}">
                <a16:creationId xmlns:a16="http://schemas.microsoft.com/office/drawing/2014/main" id="{432EA395-DB54-3F64-5536-447836AD1510}"/>
              </a:ext>
            </a:extLst>
          </p:cNvPr>
          <p:cNvCxnSpPr>
            <a:cxnSpLocks/>
          </p:cNvCxnSpPr>
          <p:nvPr/>
        </p:nvCxnSpPr>
        <p:spPr>
          <a:xfrm>
            <a:off x="7829969" y="3329425"/>
            <a:ext cx="0" cy="190940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B56E7AA-B0AA-F8A4-03C0-772097E43733}"/>
              </a:ext>
            </a:extLst>
          </p:cNvPr>
          <p:cNvCxnSpPr>
            <a:cxnSpLocks/>
          </p:cNvCxnSpPr>
          <p:nvPr/>
        </p:nvCxnSpPr>
        <p:spPr>
          <a:xfrm flipH="1">
            <a:off x="5935813" y="3530984"/>
            <a:ext cx="10959" cy="16348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86BD9EA-04D3-5192-8A4C-9C13ACBDC88C}"/>
              </a:ext>
            </a:extLst>
          </p:cNvPr>
          <p:cNvCxnSpPr>
            <a:cxnSpLocks/>
          </p:cNvCxnSpPr>
          <p:nvPr/>
        </p:nvCxnSpPr>
        <p:spPr>
          <a:xfrm>
            <a:off x="4176229" y="3523791"/>
            <a:ext cx="3868" cy="171504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AF821DA-F9F0-121B-DCEF-D21CD50EC5DB}"/>
              </a:ext>
            </a:extLst>
          </p:cNvPr>
          <p:cNvCxnSpPr>
            <a:cxnSpLocks/>
          </p:cNvCxnSpPr>
          <p:nvPr/>
        </p:nvCxnSpPr>
        <p:spPr>
          <a:xfrm flipH="1">
            <a:off x="2583277" y="3425717"/>
            <a:ext cx="28969" cy="16263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02C4D7E-6DA5-0D77-77C6-D8BCF97BF645}"/>
              </a:ext>
            </a:extLst>
          </p:cNvPr>
          <p:cNvCxnSpPr>
            <a:cxnSpLocks/>
          </p:cNvCxnSpPr>
          <p:nvPr/>
        </p:nvCxnSpPr>
        <p:spPr>
          <a:xfrm flipH="1">
            <a:off x="1111123" y="3425717"/>
            <a:ext cx="2067" cy="181311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3D699CA-08E4-9E42-CADB-AB03667EDF9C}"/>
              </a:ext>
            </a:extLst>
          </p:cNvPr>
          <p:cNvSpPr/>
          <p:nvPr/>
        </p:nvSpPr>
        <p:spPr>
          <a:xfrm>
            <a:off x="2597121" y="4324432"/>
            <a:ext cx="1582976" cy="914400"/>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QSE </a:t>
            </a:r>
          </a:p>
          <a:p>
            <a:pPr algn="ctr"/>
            <a:r>
              <a:rPr lang="en-US" sz="1100" b="1" dirty="0">
                <a:solidFill>
                  <a:schemeClr val="tx1"/>
                </a:solidFill>
              </a:rPr>
              <a:t>Submission Testing</a:t>
            </a:r>
          </a:p>
        </p:txBody>
      </p:sp>
      <p:sp>
        <p:nvSpPr>
          <p:cNvPr id="11" name="Rectangle 10">
            <a:extLst>
              <a:ext uri="{FF2B5EF4-FFF2-40B4-BE49-F238E27FC236}">
                <a16:creationId xmlns:a16="http://schemas.microsoft.com/office/drawing/2014/main" id="{3C6B17F2-3C08-2302-8445-CB00D94EB984}"/>
              </a:ext>
            </a:extLst>
          </p:cNvPr>
          <p:cNvSpPr/>
          <p:nvPr/>
        </p:nvSpPr>
        <p:spPr>
          <a:xfrm>
            <a:off x="4164625" y="4324432"/>
            <a:ext cx="1744729"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Open-loop </a:t>
            </a:r>
          </a:p>
          <a:p>
            <a:pPr algn="ctr"/>
            <a:r>
              <a:rPr lang="en-US" sz="1050" b="1" dirty="0">
                <a:solidFill>
                  <a:schemeClr val="tx1"/>
                </a:solidFill>
              </a:rPr>
              <a:t>RTC SCED</a:t>
            </a:r>
          </a:p>
        </p:txBody>
      </p:sp>
      <p:sp>
        <p:nvSpPr>
          <p:cNvPr id="12" name="Rectangle 11">
            <a:extLst>
              <a:ext uri="{FF2B5EF4-FFF2-40B4-BE49-F238E27FC236}">
                <a16:creationId xmlns:a16="http://schemas.microsoft.com/office/drawing/2014/main" id="{18D0A913-0373-55DD-393C-9698F1531495}"/>
              </a:ext>
            </a:extLst>
          </p:cNvPr>
          <p:cNvSpPr/>
          <p:nvPr/>
        </p:nvSpPr>
        <p:spPr>
          <a:xfrm>
            <a:off x="5929429" y="4333236"/>
            <a:ext cx="1883647" cy="910365"/>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Ongoing Open-Loop</a:t>
            </a:r>
          </a:p>
          <a:p>
            <a:pPr algn="ctr"/>
            <a:r>
              <a:rPr lang="en-US" sz="1050" b="1" dirty="0">
                <a:solidFill>
                  <a:schemeClr val="tx1"/>
                </a:solidFill>
              </a:rPr>
              <a:t>&amp; Periodic Closed-loop SCED/LFC</a:t>
            </a:r>
          </a:p>
        </p:txBody>
      </p:sp>
      <p:sp>
        <p:nvSpPr>
          <p:cNvPr id="13" name="Rectangle 12">
            <a:extLst>
              <a:ext uri="{FF2B5EF4-FFF2-40B4-BE49-F238E27FC236}">
                <a16:creationId xmlns:a16="http://schemas.microsoft.com/office/drawing/2014/main" id="{53E6A8EC-602D-52C5-681F-FDE20C44B69A}"/>
              </a:ext>
            </a:extLst>
          </p:cNvPr>
          <p:cNvSpPr/>
          <p:nvPr/>
        </p:nvSpPr>
        <p:spPr>
          <a:xfrm>
            <a:off x="2619727" y="3755508"/>
            <a:ext cx="789194"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14" name="Rectangle 13">
            <a:extLst>
              <a:ext uri="{FF2B5EF4-FFF2-40B4-BE49-F238E27FC236}">
                <a16:creationId xmlns:a16="http://schemas.microsoft.com/office/drawing/2014/main" id="{C8805885-A828-2846-4673-202F743E914B}"/>
              </a:ext>
            </a:extLst>
          </p:cNvPr>
          <p:cNvSpPr/>
          <p:nvPr/>
        </p:nvSpPr>
        <p:spPr>
          <a:xfrm>
            <a:off x="3362585" y="3755508"/>
            <a:ext cx="81751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15" name="Rectangle 14">
            <a:extLst>
              <a:ext uri="{FF2B5EF4-FFF2-40B4-BE49-F238E27FC236}">
                <a16:creationId xmlns:a16="http://schemas.microsoft.com/office/drawing/2014/main" id="{FD4E8743-102F-FB1D-9B6B-AD100B9C0D78}"/>
              </a:ext>
            </a:extLst>
          </p:cNvPr>
          <p:cNvSpPr/>
          <p:nvPr/>
        </p:nvSpPr>
        <p:spPr>
          <a:xfrm>
            <a:off x="4151305" y="3755508"/>
            <a:ext cx="84511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July 2025</a:t>
            </a:r>
          </a:p>
        </p:txBody>
      </p:sp>
      <p:sp>
        <p:nvSpPr>
          <p:cNvPr id="16" name="Rectangle 15">
            <a:extLst>
              <a:ext uri="{FF2B5EF4-FFF2-40B4-BE49-F238E27FC236}">
                <a16:creationId xmlns:a16="http://schemas.microsoft.com/office/drawing/2014/main" id="{FC08158C-ECD3-E82B-8AB3-711240B91C4B}"/>
              </a:ext>
            </a:extLst>
          </p:cNvPr>
          <p:cNvSpPr/>
          <p:nvPr/>
        </p:nvSpPr>
        <p:spPr>
          <a:xfrm>
            <a:off x="4971533" y="3764177"/>
            <a:ext cx="79653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Aug 2025</a:t>
            </a:r>
          </a:p>
        </p:txBody>
      </p:sp>
      <p:sp>
        <p:nvSpPr>
          <p:cNvPr id="17" name="Rectangle 16">
            <a:extLst>
              <a:ext uri="{FF2B5EF4-FFF2-40B4-BE49-F238E27FC236}">
                <a16:creationId xmlns:a16="http://schemas.microsoft.com/office/drawing/2014/main" id="{786F822E-F3D8-7A1B-E090-66886E508A04}"/>
              </a:ext>
            </a:extLst>
          </p:cNvPr>
          <p:cNvSpPr/>
          <p:nvPr/>
        </p:nvSpPr>
        <p:spPr>
          <a:xfrm>
            <a:off x="5748506" y="3764177"/>
            <a:ext cx="7587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Sep 2025</a:t>
            </a:r>
          </a:p>
        </p:txBody>
      </p:sp>
      <p:sp>
        <p:nvSpPr>
          <p:cNvPr id="18" name="Rectangle 17">
            <a:extLst>
              <a:ext uri="{FF2B5EF4-FFF2-40B4-BE49-F238E27FC236}">
                <a16:creationId xmlns:a16="http://schemas.microsoft.com/office/drawing/2014/main" id="{7093DE43-BCE4-007B-D34C-DDB8427232E7}"/>
              </a:ext>
            </a:extLst>
          </p:cNvPr>
          <p:cNvSpPr/>
          <p:nvPr/>
        </p:nvSpPr>
        <p:spPr>
          <a:xfrm>
            <a:off x="6486711" y="3764177"/>
            <a:ext cx="6038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Oct 2025</a:t>
            </a:r>
          </a:p>
        </p:txBody>
      </p:sp>
      <p:sp>
        <p:nvSpPr>
          <p:cNvPr id="19" name="Rectangle 18">
            <a:extLst>
              <a:ext uri="{FF2B5EF4-FFF2-40B4-BE49-F238E27FC236}">
                <a16:creationId xmlns:a16="http://schemas.microsoft.com/office/drawing/2014/main" id="{F4840482-0DC6-A785-530F-C68F599B1B2A}"/>
              </a:ext>
            </a:extLst>
          </p:cNvPr>
          <p:cNvSpPr/>
          <p:nvPr/>
        </p:nvSpPr>
        <p:spPr>
          <a:xfrm>
            <a:off x="7068495" y="3764177"/>
            <a:ext cx="71728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Nov 2025</a:t>
            </a:r>
          </a:p>
        </p:txBody>
      </p:sp>
      <p:sp>
        <p:nvSpPr>
          <p:cNvPr id="20" name="Rectangle 19">
            <a:extLst>
              <a:ext uri="{FF2B5EF4-FFF2-40B4-BE49-F238E27FC236}">
                <a16:creationId xmlns:a16="http://schemas.microsoft.com/office/drawing/2014/main" id="{5DECCFC7-82D7-C09B-F4C1-AE4A468847B0}"/>
              </a:ext>
            </a:extLst>
          </p:cNvPr>
          <p:cNvSpPr/>
          <p:nvPr/>
        </p:nvSpPr>
        <p:spPr>
          <a:xfrm>
            <a:off x="7785777" y="3764177"/>
            <a:ext cx="1091523"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Dec 2025</a:t>
            </a:r>
          </a:p>
        </p:txBody>
      </p:sp>
      <p:sp>
        <p:nvSpPr>
          <p:cNvPr id="21" name="TextBox 20">
            <a:extLst>
              <a:ext uri="{FF2B5EF4-FFF2-40B4-BE49-F238E27FC236}">
                <a16:creationId xmlns:a16="http://schemas.microsoft.com/office/drawing/2014/main" id="{CF73CFB0-AAB8-76A6-6B95-A3B087C58295}"/>
              </a:ext>
            </a:extLst>
          </p:cNvPr>
          <p:cNvSpPr txBox="1"/>
          <p:nvPr/>
        </p:nvSpPr>
        <p:spPr>
          <a:xfrm>
            <a:off x="1073298" y="3329424"/>
            <a:ext cx="952500" cy="461665"/>
          </a:xfrm>
          <a:prstGeom prst="rect">
            <a:avLst/>
          </a:prstGeom>
          <a:noFill/>
        </p:spPr>
        <p:txBody>
          <a:bodyPr wrap="square" rtlCol="0">
            <a:spAutoFit/>
          </a:bodyPr>
          <a:lstStyle/>
          <a:p>
            <a:r>
              <a:rPr lang="en-US" sz="1200" dirty="0"/>
              <a:t>Start </a:t>
            </a:r>
          </a:p>
          <a:p>
            <a:r>
              <a:rPr lang="en-US" sz="1200" dirty="0"/>
              <a:t>03/2025</a:t>
            </a:r>
          </a:p>
        </p:txBody>
      </p:sp>
      <p:sp>
        <p:nvSpPr>
          <p:cNvPr id="22" name="TextBox 21">
            <a:extLst>
              <a:ext uri="{FF2B5EF4-FFF2-40B4-BE49-F238E27FC236}">
                <a16:creationId xmlns:a16="http://schemas.microsoft.com/office/drawing/2014/main" id="{5C157555-913F-4028-945B-145EC4E70B47}"/>
              </a:ext>
            </a:extLst>
          </p:cNvPr>
          <p:cNvSpPr txBox="1"/>
          <p:nvPr/>
        </p:nvSpPr>
        <p:spPr>
          <a:xfrm>
            <a:off x="2541764" y="3329425"/>
            <a:ext cx="952500" cy="461665"/>
          </a:xfrm>
          <a:prstGeom prst="rect">
            <a:avLst/>
          </a:prstGeom>
          <a:noFill/>
        </p:spPr>
        <p:txBody>
          <a:bodyPr wrap="square" rtlCol="0">
            <a:spAutoFit/>
          </a:bodyPr>
          <a:lstStyle/>
          <a:p>
            <a:r>
              <a:rPr lang="en-US" sz="1200" dirty="0"/>
              <a:t>Start </a:t>
            </a:r>
          </a:p>
          <a:p>
            <a:r>
              <a:rPr lang="en-US" sz="1200" dirty="0"/>
              <a:t>05/2025</a:t>
            </a:r>
          </a:p>
        </p:txBody>
      </p:sp>
      <p:sp>
        <p:nvSpPr>
          <p:cNvPr id="23" name="TextBox 22">
            <a:extLst>
              <a:ext uri="{FF2B5EF4-FFF2-40B4-BE49-F238E27FC236}">
                <a16:creationId xmlns:a16="http://schemas.microsoft.com/office/drawing/2014/main" id="{D4ABC2D1-5C3A-69C1-FC1A-D1E1D970D945}"/>
              </a:ext>
            </a:extLst>
          </p:cNvPr>
          <p:cNvSpPr txBox="1"/>
          <p:nvPr/>
        </p:nvSpPr>
        <p:spPr>
          <a:xfrm>
            <a:off x="5941292" y="3324867"/>
            <a:ext cx="952500" cy="461665"/>
          </a:xfrm>
          <a:prstGeom prst="rect">
            <a:avLst/>
          </a:prstGeom>
          <a:noFill/>
        </p:spPr>
        <p:txBody>
          <a:bodyPr wrap="square" rtlCol="0">
            <a:spAutoFit/>
          </a:bodyPr>
          <a:lstStyle/>
          <a:p>
            <a:r>
              <a:rPr lang="en-US" sz="1200" dirty="0"/>
              <a:t>Start </a:t>
            </a:r>
          </a:p>
          <a:p>
            <a:r>
              <a:rPr lang="en-US" sz="1200" dirty="0"/>
              <a:t>09/2025</a:t>
            </a:r>
          </a:p>
        </p:txBody>
      </p:sp>
      <p:sp>
        <p:nvSpPr>
          <p:cNvPr id="24" name="TextBox 23">
            <a:extLst>
              <a:ext uri="{FF2B5EF4-FFF2-40B4-BE49-F238E27FC236}">
                <a16:creationId xmlns:a16="http://schemas.microsoft.com/office/drawing/2014/main" id="{99830770-E06B-E001-3F4C-C25E20861022}"/>
              </a:ext>
            </a:extLst>
          </p:cNvPr>
          <p:cNvSpPr txBox="1"/>
          <p:nvPr/>
        </p:nvSpPr>
        <p:spPr>
          <a:xfrm>
            <a:off x="7867389" y="3286517"/>
            <a:ext cx="952500" cy="461665"/>
          </a:xfrm>
          <a:prstGeom prst="rect">
            <a:avLst/>
          </a:prstGeom>
          <a:noFill/>
        </p:spPr>
        <p:txBody>
          <a:bodyPr wrap="square" rtlCol="0">
            <a:spAutoFit/>
          </a:bodyPr>
          <a:lstStyle/>
          <a:p>
            <a:r>
              <a:rPr lang="en-US" sz="1200" dirty="0"/>
              <a:t>Go-Live</a:t>
            </a:r>
          </a:p>
          <a:p>
            <a:r>
              <a:rPr lang="en-US" sz="1200" dirty="0"/>
              <a:t>12/5/25*</a:t>
            </a:r>
          </a:p>
        </p:txBody>
      </p:sp>
      <p:sp>
        <p:nvSpPr>
          <p:cNvPr id="25" name="Rectangle 24">
            <a:extLst>
              <a:ext uri="{FF2B5EF4-FFF2-40B4-BE49-F238E27FC236}">
                <a16:creationId xmlns:a16="http://schemas.microsoft.com/office/drawing/2014/main" id="{2758B383-8620-810D-8BAA-F4BC57210897}"/>
              </a:ext>
            </a:extLst>
          </p:cNvPr>
          <p:cNvSpPr/>
          <p:nvPr/>
        </p:nvSpPr>
        <p:spPr>
          <a:xfrm>
            <a:off x="1830924" y="3748182"/>
            <a:ext cx="78751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Apr 2025</a:t>
            </a:r>
          </a:p>
        </p:txBody>
      </p:sp>
      <p:sp>
        <p:nvSpPr>
          <p:cNvPr id="26" name="Rectangle 25">
            <a:extLst>
              <a:ext uri="{FF2B5EF4-FFF2-40B4-BE49-F238E27FC236}">
                <a16:creationId xmlns:a16="http://schemas.microsoft.com/office/drawing/2014/main" id="{788530E1-0147-3495-DC8D-68DD8548F949}"/>
              </a:ext>
            </a:extLst>
          </p:cNvPr>
          <p:cNvSpPr/>
          <p:nvPr/>
        </p:nvSpPr>
        <p:spPr>
          <a:xfrm>
            <a:off x="1120708" y="3748182"/>
            <a:ext cx="77955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Mar 2025</a:t>
            </a:r>
          </a:p>
        </p:txBody>
      </p:sp>
      <p:sp>
        <p:nvSpPr>
          <p:cNvPr id="27" name="Rectangle 26">
            <a:extLst>
              <a:ext uri="{FF2B5EF4-FFF2-40B4-BE49-F238E27FC236}">
                <a16:creationId xmlns:a16="http://schemas.microsoft.com/office/drawing/2014/main" id="{D346B088-7DF0-0E76-D5D9-A9925FF91C35}"/>
              </a:ext>
            </a:extLst>
          </p:cNvPr>
          <p:cNvSpPr/>
          <p:nvPr/>
        </p:nvSpPr>
        <p:spPr>
          <a:xfrm>
            <a:off x="219637" y="3748182"/>
            <a:ext cx="892831"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Feb 2025</a:t>
            </a:r>
          </a:p>
        </p:txBody>
      </p:sp>
      <p:sp>
        <p:nvSpPr>
          <p:cNvPr id="28" name="Rectangle 27">
            <a:extLst>
              <a:ext uri="{FF2B5EF4-FFF2-40B4-BE49-F238E27FC236}">
                <a16:creationId xmlns:a16="http://schemas.microsoft.com/office/drawing/2014/main" id="{0708CF7E-9F73-8556-D544-714164F0DDE8}"/>
              </a:ext>
            </a:extLst>
          </p:cNvPr>
          <p:cNvSpPr/>
          <p:nvPr/>
        </p:nvSpPr>
        <p:spPr>
          <a:xfrm>
            <a:off x="1112468" y="4324432"/>
            <a:ext cx="1483748" cy="914400"/>
          </a:xfrm>
          <a:prstGeom prst="rect">
            <a:avLst/>
          </a:prstGeom>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Vendor </a:t>
            </a:r>
          </a:p>
          <a:p>
            <a:pPr algn="ctr"/>
            <a:r>
              <a:rPr lang="en-US" sz="1100" b="1" dirty="0">
                <a:solidFill>
                  <a:schemeClr val="tx1"/>
                </a:solidFill>
              </a:rPr>
              <a:t>Submission Testing</a:t>
            </a:r>
          </a:p>
        </p:txBody>
      </p:sp>
      <p:sp>
        <p:nvSpPr>
          <p:cNvPr id="29" name="TextBox 28">
            <a:extLst>
              <a:ext uri="{FF2B5EF4-FFF2-40B4-BE49-F238E27FC236}">
                <a16:creationId xmlns:a16="http://schemas.microsoft.com/office/drawing/2014/main" id="{62E722D5-0A6F-6A41-9FCE-61696CD744EF}"/>
              </a:ext>
            </a:extLst>
          </p:cNvPr>
          <p:cNvSpPr txBox="1"/>
          <p:nvPr/>
        </p:nvSpPr>
        <p:spPr>
          <a:xfrm>
            <a:off x="4146554" y="3323704"/>
            <a:ext cx="952500" cy="461665"/>
          </a:xfrm>
          <a:prstGeom prst="rect">
            <a:avLst/>
          </a:prstGeom>
          <a:noFill/>
        </p:spPr>
        <p:txBody>
          <a:bodyPr wrap="square" rtlCol="0">
            <a:spAutoFit/>
          </a:bodyPr>
          <a:lstStyle/>
          <a:p>
            <a:r>
              <a:rPr lang="en-US" sz="1200" dirty="0"/>
              <a:t>Start </a:t>
            </a:r>
          </a:p>
          <a:p>
            <a:r>
              <a:rPr lang="en-US" sz="1200" dirty="0"/>
              <a:t>07/2025</a:t>
            </a:r>
          </a:p>
        </p:txBody>
      </p:sp>
      <p:sp>
        <p:nvSpPr>
          <p:cNvPr id="30" name="TextBox 29">
            <a:extLst>
              <a:ext uri="{FF2B5EF4-FFF2-40B4-BE49-F238E27FC236}">
                <a16:creationId xmlns:a16="http://schemas.microsoft.com/office/drawing/2014/main" id="{E6CDD6F8-8D77-DB09-479E-350508A0310B}"/>
              </a:ext>
            </a:extLst>
          </p:cNvPr>
          <p:cNvSpPr txBox="1"/>
          <p:nvPr/>
        </p:nvSpPr>
        <p:spPr>
          <a:xfrm>
            <a:off x="3701989" y="5444661"/>
            <a:ext cx="5072481" cy="461665"/>
          </a:xfrm>
          <a:prstGeom prst="rect">
            <a:avLst/>
          </a:prstGeom>
          <a:noFill/>
        </p:spPr>
        <p:txBody>
          <a:bodyPr wrap="square" rtlCol="0">
            <a:spAutoFit/>
          </a:bodyPr>
          <a:lstStyle/>
          <a:p>
            <a:r>
              <a:rPr lang="en-US" sz="1200" i="1" dirty="0"/>
              <a:t>* </a:t>
            </a:r>
            <a:r>
              <a:rPr lang="en-US" sz="1200" b="1" i="1" dirty="0"/>
              <a:t>Go-Live date reflects 12/5/2025 as first Operating Day</a:t>
            </a:r>
          </a:p>
          <a:p>
            <a:r>
              <a:rPr lang="en-US" sz="1200" b="1" i="1" dirty="0"/>
              <a:t>  where 12/4/2025 is planned software migration.</a:t>
            </a:r>
          </a:p>
        </p:txBody>
      </p:sp>
      <p:sp>
        <p:nvSpPr>
          <p:cNvPr id="3" name="Rectangle 2">
            <a:extLst>
              <a:ext uri="{FF2B5EF4-FFF2-40B4-BE49-F238E27FC236}">
                <a16:creationId xmlns:a16="http://schemas.microsoft.com/office/drawing/2014/main" id="{07516738-E1C9-AADA-D496-E42BEACB11B1}"/>
              </a:ext>
            </a:extLst>
          </p:cNvPr>
          <p:cNvSpPr/>
          <p:nvPr/>
        </p:nvSpPr>
        <p:spPr>
          <a:xfrm>
            <a:off x="2620222" y="4321932"/>
            <a:ext cx="1582976" cy="914400"/>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QSE </a:t>
            </a:r>
          </a:p>
          <a:p>
            <a:pPr algn="ctr"/>
            <a:r>
              <a:rPr lang="en-US" sz="1100" b="1" dirty="0">
                <a:solidFill>
                  <a:schemeClr val="tx1"/>
                </a:solidFill>
              </a:rPr>
              <a:t>Submission Testing</a:t>
            </a:r>
          </a:p>
        </p:txBody>
      </p:sp>
      <p:sp>
        <p:nvSpPr>
          <p:cNvPr id="32" name="Rectangle 31">
            <a:extLst>
              <a:ext uri="{FF2B5EF4-FFF2-40B4-BE49-F238E27FC236}">
                <a16:creationId xmlns:a16="http://schemas.microsoft.com/office/drawing/2014/main" id="{CACC8269-0987-6B45-8A8F-8FC5FEDBE2B5}"/>
              </a:ext>
            </a:extLst>
          </p:cNvPr>
          <p:cNvSpPr/>
          <p:nvPr/>
        </p:nvSpPr>
        <p:spPr>
          <a:xfrm>
            <a:off x="4187726" y="4321932"/>
            <a:ext cx="1744729"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Open-loop </a:t>
            </a:r>
          </a:p>
          <a:p>
            <a:pPr algn="ctr"/>
            <a:r>
              <a:rPr lang="en-US" sz="1050" b="1" dirty="0">
                <a:solidFill>
                  <a:schemeClr val="tx1"/>
                </a:solidFill>
              </a:rPr>
              <a:t>RTC SCED</a:t>
            </a:r>
          </a:p>
        </p:txBody>
      </p:sp>
      <p:sp>
        <p:nvSpPr>
          <p:cNvPr id="33" name="Rectangle 32">
            <a:extLst>
              <a:ext uri="{FF2B5EF4-FFF2-40B4-BE49-F238E27FC236}">
                <a16:creationId xmlns:a16="http://schemas.microsoft.com/office/drawing/2014/main" id="{CCABC67C-36A5-B62E-9F71-9AF3AAD766F4}"/>
              </a:ext>
            </a:extLst>
          </p:cNvPr>
          <p:cNvSpPr/>
          <p:nvPr/>
        </p:nvSpPr>
        <p:spPr>
          <a:xfrm>
            <a:off x="5952530" y="4330736"/>
            <a:ext cx="1883647" cy="910365"/>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Ongoing Open-Loop</a:t>
            </a:r>
          </a:p>
          <a:p>
            <a:pPr algn="ctr"/>
            <a:r>
              <a:rPr lang="en-US" sz="1050" b="1" dirty="0">
                <a:solidFill>
                  <a:schemeClr val="tx1"/>
                </a:solidFill>
              </a:rPr>
              <a:t>&amp; Periodic Closed-loop SCED/LFC</a:t>
            </a:r>
          </a:p>
        </p:txBody>
      </p:sp>
      <p:sp>
        <p:nvSpPr>
          <p:cNvPr id="34" name="Rectangle 33">
            <a:extLst>
              <a:ext uri="{FF2B5EF4-FFF2-40B4-BE49-F238E27FC236}">
                <a16:creationId xmlns:a16="http://schemas.microsoft.com/office/drawing/2014/main" id="{8AA706CD-1457-7D5B-C79F-E6808FA81FEC}"/>
              </a:ext>
            </a:extLst>
          </p:cNvPr>
          <p:cNvSpPr/>
          <p:nvPr/>
        </p:nvSpPr>
        <p:spPr>
          <a:xfrm>
            <a:off x="242738" y="3745682"/>
            <a:ext cx="892831"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Feb 2025</a:t>
            </a:r>
          </a:p>
        </p:txBody>
      </p:sp>
      <p:sp>
        <p:nvSpPr>
          <p:cNvPr id="35" name="Rectangle 34">
            <a:extLst>
              <a:ext uri="{FF2B5EF4-FFF2-40B4-BE49-F238E27FC236}">
                <a16:creationId xmlns:a16="http://schemas.microsoft.com/office/drawing/2014/main" id="{C1B799F6-4FFF-75C4-BE1C-144EA658EA79}"/>
              </a:ext>
            </a:extLst>
          </p:cNvPr>
          <p:cNvSpPr/>
          <p:nvPr/>
        </p:nvSpPr>
        <p:spPr>
          <a:xfrm>
            <a:off x="1135569" y="4321932"/>
            <a:ext cx="1483748" cy="914400"/>
          </a:xfrm>
          <a:prstGeom prst="rect">
            <a:avLst/>
          </a:prstGeom>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Optional: RTC QSE/Vendor Developer</a:t>
            </a:r>
          </a:p>
          <a:p>
            <a:pPr algn="ctr"/>
            <a:r>
              <a:rPr lang="en-US" sz="1100" b="1" dirty="0">
                <a:solidFill>
                  <a:schemeClr val="tx1"/>
                </a:solidFill>
              </a:rPr>
              <a:t>Submission Testing</a:t>
            </a:r>
          </a:p>
        </p:txBody>
      </p:sp>
      <p:sp>
        <p:nvSpPr>
          <p:cNvPr id="36" name="TextBox 35">
            <a:extLst>
              <a:ext uri="{FF2B5EF4-FFF2-40B4-BE49-F238E27FC236}">
                <a16:creationId xmlns:a16="http://schemas.microsoft.com/office/drawing/2014/main" id="{2A115E9E-96F7-EFD5-9025-13F10F1E9518}"/>
              </a:ext>
            </a:extLst>
          </p:cNvPr>
          <p:cNvSpPr txBox="1"/>
          <p:nvPr/>
        </p:nvSpPr>
        <p:spPr>
          <a:xfrm>
            <a:off x="189815" y="983656"/>
            <a:ext cx="8573696" cy="1739451"/>
          </a:xfrm>
          <a:prstGeom prst="rect">
            <a:avLst/>
          </a:prstGeom>
          <a:noFill/>
        </p:spPr>
        <p:txBody>
          <a:bodyPr wrap="square" rtlCol="0">
            <a:spAutoFit/>
          </a:bodyPr>
          <a:lstStyle/>
          <a:p>
            <a:pPr marL="285750" indent="-285750">
              <a:buFont typeface="Wingdings" panose="05000000000000000000" pitchFamily="2" charset="2"/>
              <a:buChar char="q"/>
            </a:pPr>
            <a:r>
              <a:rPr lang="en-US" sz="1600" dirty="0"/>
              <a:t>This presentation covers the plan for ERCOT RTC+B Market Trial system configurations and digital certificates to support the stages of market trials and go-live to achieve the following:</a:t>
            </a:r>
          </a:p>
          <a:p>
            <a:pPr marL="742950" lvl="1" indent="-285750">
              <a:lnSpc>
                <a:spcPct val="200000"/>
              </a:lnSpc>
              <a:buFont typeface="Arial" panose="020B0604020202020204" pitchFamily="34" charset="0"/>
              <a:buChar char="•"/>
            </a:pPr>
            <a:r>
              <a:rPr lang="en-US" sz="1600" dirty="0"/>
              <a:t>Isolate initial testing path for QSE/Vendor Sandbox testing from current production</a:t>
            </a:r>
          </a:p>
          <a:p>
            <a:pPr marL="742950" lvl="1" indent="-285750">
              <a:lnSpc>
                <a:spcPct val="200000"/>
              </a:lnSpc>
              <a:buFont typeface="Arial" panose="020B0604020202020204" pitchFamily="34" charset="0"/>
              <a:buChar char="•"/>
            </a:pPr>
            <a:r>
              <a:rPr lang="en-US" sz="1600" dirty="0"/>
              <a:t>Minimize risk of RTC+B market submissions impacting current production</a:t>
            </a:r>
          </a:p>
        </p:txBody>
      </p:sp>
    </p:spTree>
    <p:extLst>
      <p:ext uri="{BB962C8B-B14F-4D97-AF65-F5344CB8AC3E}">
        <p14:creationId xmlns:p14="http://schemas.microsoft.com/office/powerpoint/2010/main" val="667771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F4DB268F-57EF-D5F3-4C06-FF1106E59A1E}"/>
              </a:ext>
            </a:extLst>
          </p:cNvPr>
          <p:cNvCxnSpPr>
            <a:cxnSpLocks/>
          </p:cNvCxnSpPr>
          <p:nvPr/>
        </p:nvCxnSpPr>
        <p:spPr>
          <a:xfrm>
            <a:off x="7828513" y="1130528"/>
            <a:ext cx="25868" cy="297409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712934A-26A9-BE81-294F-7959E8CC0F88}"/>
              </a:ext>
            </a:extLst>
          </p:cNvPr>
          <p:cNvCxnSpPr>
            <a:cxnSpLocks/>
          </p:cNvCxnSpPr>
          <p:nvPr/>
        </p:nvCxnSpPr>
        <p:spPr>
          <a:xfrm>
            <a:off x="5822442" y="1226820"/>
            <a:ext cx="4885" cy="17401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9" name="Callout: Up Arrow 48">
            <a:extLst>
              <a:ext uri="{FF2B5EF4-FFF2-40B4-BE49-F238E27FC236}">
                <a16:creationId xmlns:a16="http://schemas.microsoft.com/office/drawing/2014/main" id="{C4CFD68A-8338-20FF-1D15-DA6E7E0B42DC}"/>
              </a:ext>
            </a:extLst>
          </p:cNvPr>
          <p:cNvSpPr/>
          <p:nvPr/>
        </p:nvSpPr>
        <p:spPr>
          <a:xfrm>
            <a:off x="7860496" y="3098440"/>
            <a:ext cx="1118477" cy="992570"/>
          </a:xfrm>
          <a:prstGeom prst="upArrowCallout">
            <a:avLst/>
          </a:prstGeom>
          <a:solidFill>
            <a:schemeClr val="accent3">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allout: Up Arrow 45">
            <a:extLst>
              <a:ext uri="{FF2B5EF4-FFF2-40B4-BE49-F238E27FC236}">
                <a16:creationId xmlns:a16="http://schemas.microsoft.com/office/drawing/2014/main" id="{258F6389-5056-30A5-20DD-6E03B20A6426}"/>
              </a:ext>
            </a:extLst>
          </p:cNvPr>
          <p:cNvSpPr/>
          <p:nvPr/>
        </p:nvSpPr>
        <p:spPr>
          <a:xfrm>
            <a:off x="4139825" y="3098440"/>
            <a:ext cx="3688688" cy="992570"/>
          </a:xfrm>
          <a:prstGeom prst="upArrowCallout">
            <a:avLst/>
          </a:prstGeom>
          <a:solidFill>
            <a:schemeClr val="accent5">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Callout: Up Arrow 44">
            <a:extLst>
              <a:ext uri="{FF2B5EF4-FFF2-40B4-BE49-F238E27FC236}">
                <a16:creationId xmlns:a16="http://schemas.microsoft.com/office/drawing/2014/main" id="{A8B296CF-89BF-A21C-30E4-3C25A415F79B}"/>
              </a:ext>
            </a:extLst>
          </p:cNvPr>
          <p:cNvSpPr/>
          <p:nvPr/>
        </p:nvSpPr>
        <p:spPr>
          <a:xfrm>
            <a:off x="1087260" y="3099348"/>
            <a:ext cx="3064045" cy="992570"/>
          </a:xfrm>
          <a:prstGeom prst="upArrowCallout">
            <a:avLst/>
          </a:pr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FEC99DA3-0E15-3E33-06DE-669A0E837A28}"/>
              </a:ext>
            </a:extLst>
          </p:cNvPr>
          <p:cNvCxnSpPr>
            <a:cxnSpLocks/>
          </p:cNvCxnSpPr>
          <p:nvPr/>
        </p:nvCxnSpPr>
        <p:spPr>
          <a:xfrm flipH="1">
            <a:off x="4157581" y="1226820"/>
            <a:ext cx="6729" cy="22192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CFAA3BE-1DF0-B1BA-D3A8-151B1601CC6A}"/>
              </a:ext>
            </a:extLst>
          </p:cNvPr>
          <p:cNvCxnSpPr>
            <a:cxnSpLocks/>
          </p:cNvCxnSpPr>
          <p:nvPr/>
        </p:nvCxnSpPr>
        <p:spPr>
          <a:xfrm flipH="1">
            <a:off x="2592155" y="1226820"/>
            <a:ext cx="28969" cy="16263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ABA8E16-40F8-6DE7-3654-1F5652E27357}"/>
              </a:ext>
            </a:extLst>
          </p:cNvPr>
          <p:cNvCxnSpPr>
            <a:cxnSpLocks/>
          </p:cNvCxnSpPr>
          <p:nvPr/>
        </p:nvCxnSpPr>
        <p:spPr>
          <a:xfrm flipH="1">
            <a:off x="1087261" y="1226820"/>
            <a:ext cx="34798" cy="284875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EA97032A-B3FD-6C23-37C5-0CBE23E63CB1}"/>
              </a:ext>
            </a:extLst>
          </p:cNvPr>
          <p:cNvSpPr txBox="1">
            <a:spLocks/>
          </p:cNvSpPr>
          <p:nvPr/>
        </p:nvSpPr>
        <p:spPr>
          <a:xfrm>
            <a:off x="395202" y="233765"/>
            <a:ext cx="8487633" cy="570951"/>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r>
              <a:rPr lang="en-US" dirty="0"/>
              <a:t>RTC+B Market Submissions -</a:t>
            </a:r>
            <a:r>
              <a:rPr lang="en-US" sz="1600" dirty="0"/>
              <a:t> </a:t>
            </a:r>
            <a:r>
              <a:rPr lang="en-US" dirty="0"/>
              <a:t>Systems configurations</a:t>
            </a:r>
          </a:p>
        </p:txBody>
      </p:sp>
      <p:sp>
        <p:nvSpPr>
          <p:cNvPr id="13" name="Rectangle 12">
            <a:extLst>
              <a:ext uri="{FF2B5EF4-FFF2-40B4-BE49-F238E27FC236}">
                <a16:creationId xmlns:a16="http://schemas.microsoft.com/office/drawing/2014/main" id="{692D907A-7C61-779A-5A91-6DB38D796CC0}"/>
              </a:ext>
            </a:extLst>
          </p:cNvPr>
          <p:cNvSpPr/>
          <p:nvPr/>
        </p:nvSpPr>
        <p:spPr>
          <a:xfrm>
            <a:off x="2618441" y="2125535"/>
            <a:ext cx="1561656" cy="914400"/>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QSE </a:t>
            </a:r>
          </a:p>
          <a:p>
            <a:pPr algn="ctr"/>
            <a:r>
              <a:rPr lang="en-US" sz="1100" b="1" dirty="0">
                <a:solidFill>
                  <a:schemeClr val="tx1"/>
                </a:solidFill>
              </a:rPr>
              <a:t>Submission Testing</a:t>
            </a:r>
          </a:p>
        </p:txBody>
      </p:sp>
      <p:sp>
        <p:nvSpPr>
          <p:cNvPr id="14" name="Rectangle 13">
            <a:extLst>
              <a:ext uri="{FF2B5EF4-FFF2-40B4-BE49-F238E27FC236}">
                <a16:creationId xmlns:a16="http://schemas.microsoft.com/office/drawing/2014/main" id="{2A7C9F43-D1CD-5F82-6143-0F5ED6118E96}"/>
              </a:ext>
            </a:extLst>
          </p:cNvPr>
          <p:cNvSpPr/>
          <p:nvPr/>
        </p:nvSpPr>
        <p:spPr>
          <a:xfrm>
            <a:off x="4164625" y="2125535"/>
            <a:ext cx="1657817"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Open-loop </a:t>
            </a:r>
          </a:p>
          <a:p>
            <a:pPr algn="ctr"/>
            <a:r>
              <a:rPr lang="en-US" sz="1050" b="1" dirty="0">
                <a:solidFill>
                  <a:schemeClr val="tx1"/>
                </a:solidFill>
              </a:rPr>
              <a:t>RTC SCED</a:t>
            </a:r>
          </a:p>
        </p:txBody>
      </p:sp>
      <p:sp>
        <p:nvSpPr>
          <p:cNvPr id="15" name="Rectangle 14">
            <a:extLst>
              <a:ext uri="{FF2B5EF4-FFF2-40B4-BE49-F238E27FC236}">
                <a16:creationId xmlns:a16="http://schemas.microsoft.com/office/drawing/2014/main" id="{44026E3E-4BBC-2CDE-660F-6E7C39CFCED7}"/>
              </a:ext>
            </a:extLst>
          </p:cNvPr>
          <p:cNvSpPr/>
          <p:nvPr/>
        </p:nvSpPr>
        <p:spPr>
          <a:xfrm>
            <a:off x="5822443" y="2126590"/>
            <a:ext cx="2006070" cy="910365"/>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Ongoing Open-Loop</a:t>
            </a:r>
          </a:p>
          <a:p>
            <a:pPr algn="ctr"/>
            <a:r>
              <a:rPr lang="en-US" sz="1050" b="1" dirty="0">
                <a:solidFill>
                  <a:schemeClr val="tx1"/>
                </a:solidFill>
              </a:rPr>
              <a:t>&amp; Periodic Closed-loop SCED/LFC</a:t>
            </a:r>
          </a:p>
        </p:txBody>
      </p:sp>
      <p:sp>
        <p:nvSpPr>
          <p:cNvPr id="23" name="Rectangle 22">
            <a:extLst>
              <a:ext uri="{FF2B5EF4-FFF2-40B4-BE49-F238E27FC236}">
                <a16:creationId xmlns:a16="http://schemas.microsoft.com/office/drawing/2014/main" id="{0B04C06B-C52B-F389-AC5E-A225AA27F943}"/>
              </a:ext>
            </a:extLst>
          </p:cNvPr>
          <p:cNvSpPr/>
          <p:nvPr/>
        </p:nvSpPr>
        <p:spPr>
          <a:xfrm>
            <a:off x="2619727" y="1556611"/>
            <a:ext cx="789194"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24" name="Rectangle 23">
            <a:extLst>
              <a:ext uri="{FF2B5EF4-FFF2-40B4-BE49-F238E27FC236}">
                <a16:creationId xmlns:a16="http://schemas.microsoft.com/office/drawing/2014/main" id="{A1A5A9EE-CEF8-7774-1B9B-556FBB9408BF}"/>
              </a:ext>
            </a:extLst>
          </p:cNvPr>
          <p:cNvSpPr/>
          <p:nvPr/>
        </p:nvSpPr>
        <p:spPr>
          <a:xfrm>
            <a:off x="3362585" y="1556611"/>
            <a:ext cx="81751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25" name="Rectangle 24">
            <a:extLst>
              <a:ext uri="{FF2B5EF4-FFF2-40B4-BE49-F238E27FC236}">
                <a16:creationId xmlns:a16="http://schemas.microsoft.com/office/drawing/2014/main" id="{15462826-8396-1072-6270-9CEF9E396EC3}"/>
              </a:ext>
            </a:extLst>
          </p:cNvPr>
          <p:cNvSpPr/>
          <p:nvPr/>
        </p:nvSpPr>
        <p:spPr>
          <a:xfrm>
            <a:off x="4151305" y="1556611"/>
            <a:ext cx="84511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July 2025</a:t>
            </a:r>
          </a:p>
        </p:txBody>
      </p:sp>
      <p:sp>
        <p:nvSpPr>
          <p:cNvPr id="26" name="Rectangle 25">
            <a:extLst>
              <a:ext uri="{FF2B5EF4-FFF2-40B4-BE49-F238E27FC236}">
                <a16:creationId xmlns:a16="http://schemas.microsoft.com/office/drawing/2014/main" id="{922F09F3-7FED-D165-CAC6-5872696DC5B8}"/>
              </a:ext>
            </a:extLst>
          </p:cNvPr>
          <p:cNvSpPr/>
          <p:nvPr/>
        </p:nvSpPr>
        <p:spPr>
          <a:xfrm>
            <a:off x="4971533" y="1565280"/>
            <a:ext cx="79653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Aug 2025</a:t>
            </a:r>
          </a:p>
        </p:txBody>
      </p:sp>
      <p:sp>
        <p:nvSpPr>
          <p:cNvPr id="27" name="Rectangle 26">
            <a:extLst>
              <a:ext uri="{FF2B5EF4-FFF2-40B4-BE49-F238E27FC236}">
                <a16:creationId xmlns:a16="http://schemas.microsoft.com/office/drawing/2014/main" id="{145B9E6F-084C-A3B5-BD31-9FF09D8E34C1}"/>
              </a:ext>
            </a:extLst>
          </p:cNvPr>
          <p:cNvSpPr/>
          <p:nvPr/>
        </p:nvSpPr>
        <p:spPr>
          <a:xfrm>
            <a:off x="5748506" y="1565280"/>
            <a:ext cx="7587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Sep 2025</a:t>
            </a:r>
          </a:p>
        </p:txBody>
      </p:sp>
      <p:sp>
        <p:nvSpPr>
          <p:cNvPr id="28" name="Rectangle 27">
            <a:extLst>
              <a:ext uri="{FF2B5EF4-FFF2-40B4-BE49-F238E27FC236}">
                <a16:creationId xmlns:a16="http://schemas.microsoft.com/office/drawing/2014/main" id="{641105A9-C787-2703-CAF0-7909C9525862}"/>
              </a:ext>
            </a:extLst>
          </p:cNvPr>
          <p:cNvSpPr/>
          <p:nvPr/>
        </p:nvSpPr>
        <p:spPr>
          <a:xfrm>
            <a:off x="6486711" y="1565280"/>
            <a:ext cx="6038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Oct 2025</a:t>
            </a:r>
          </a:p>
        </p:txBody>
      </p:sp>
      <p:sp>
        <p:nvSpPr>
          <p:cNvPr id="29" name="Rectangle 28">
            <a:extLst>
              <a:ext uri="{FF2B5EF4-FFF2-40B4-BE49-F238E27FC236}">
                <a16:creationId xmlns:a16="http://schemas.microsoft.com/office/drawing/2014/main" id="{0869C7E7-6AD6-66EE-9476-0F679F08C46C}"/>
              </a:ext>
            </a:extLst>
          </p:cNvPr>
          <p:cNvSpPr/>
          <p:nvPr/>
        </p:nvSpPr>
        <p:spPr>
          <a:xfrm>
            <a:off x="7068495" y="1565280"/>
            <a:ext cx="71728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Nov 2025</a:t>
            </a:r>
          </a:p>
        </p:txBody>
      </p:sp>
      <p:sp>
        <p:nvSpPr>
          <p:cNvPr id="30" name="Rectangle 29">
            <a:extLst>
              <a:ext uri="{FF2B5EF4-FFF2-40B4-BE49-F238E27FC236}">
                <a16:creationId xmlns:a16="http://schemas.microsoft.com/office/drawing/2014/main" id="{D32395EE-33E2-A0BC-9F5A-829AF4E65FA6}"/>
              </a:ext>
            </a:extLst>
          </p:cNvPr>
          <p:cNvSpPr/>
          <p:nvPr/>
        </p:nvSpPr>
        <p:spPr>
          <a:xfrm>
            <a:off x="7785777" y="1565280"/>
            <a:ext cx="1091523"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Dec 2025</a:t>
            </a:r>
          </a:p>
        </p:txBody>
      </p:sp>
      <p:sp>
        <p:nvSpPr>
          <p:cNvPr id="10" name="TextBox 9">
            <a:extLst>
              <a:ext uri="{FF2B5EF4-FFF2-40B4-BE49-F238E27FC236}">
                <a16:creationId xmlns:a16="http://schemas.microsoft.com/office/drawing/2014/main" id="{830519A9-0C02-DC6F-1AA2-E48EFB265269}"/>
              </a:ext>
            </a:extLst>
          </p:cNvPr>
          <p:cNvSpPr txBox="1"/>
          <p:nvPr/>
        </p:nvSpPr>
        <p:spPr>
          <a:xfrm>
            <a:off x="1062586" y="1123202"/>
            <a:ext cx="952500" cy="461665"/>
          </a:xfrm>
          <a:prstGeom prst="rect">
            <a:avLst/>
          </a:prstGeom>
          <a:noFill/>
        </p:spPr>
        <p:txBody>
          <a:bodyPr wrap="square" rtlCol="0">
            <a:spAutoFit/>
          </a:bodyPr>
          <a:lstStyle/>
          <a:p>
            <a:r>
              <a:rPr lang="en-US" sz="1200" dirty="0"/>
              <a:t>Start </a:t>
            </a:r>
          </a:p>
          <a:p>
            <a:r>
              <a:rPr lang="en-US" sz="1200" dirty="0"/>
              <a:t>03/2025</a:t>
            </a:r>
          </a:p>
        </p:txBody>
      </p:sp>
      <p:sp>
        <p:nvSpPr>
          <p:cNvPr id="38" name="TextBox 37">
            <a:extLst>
              <a:ext uri="{FF2B5EF4-FFF2-40B4-BE49-F238E27FC236}">
                <a16:creationId xmlns:a16="http://schemas.microsoft.com/office/drawing/2014/main" id="{F168978B-C93E-362D-C8FE-5A79048E3FD1}"/>
              </a:ext>
            </a:extLst>
          </p:cNvPr>
          <p:cNvSpPr txBox="1"/>
          <p:nvPr/>
        </p:nvSpPr>
        <p:spPr>
          <a:xfrm>
            <a:off x="2550642" y="1130528"/>
            <a:ext cx="952500" cy="461665"/>
          </a:xfrm>
          <a:prstGeom prst="rect">
            <a:avLst/>
          </a:prstGeom>
          <a:noFill/>
        </p:spPr>
        <p:txBody>
          <a:bodyPr wrap="square" rtlCol="0">
            <a:spAutoFit/>
          </a:bodyPr>
          <a:lstStyle/>
          <a:p>
            <a:r>
              <a:rPr lang="en-US" sz="1200" dirty="0"/>
              <a:t>Start </a:t>
            </a:r>
          </a:p>
          <a:p>
            <a:r>
              <a:rPr lang="en-US" sz="1200" dirty="0"/>
              <a:t>05/2025</a:t>
            </a:r>
          </a:p>
        </p:txBody>
      </p:sp>
      <p:sp>
        <p:nvSpPr>
          <p:cNvPr id="40" name="TextBox 39">
            <a:extLst>
              <a:ext uri="{FF2B5EF4-FFF2-40B4-BE49-F238E27FC236}">
                <a16:creationId xmlns:a16="http://schemas.microsoft.com/office/drawing/2014/main" id="{8F84B4E5-3DF5-E3A3-87C1-CC46E09B68AC}"/>
              </a:ext>
            </a:extLst>
          </p:cNvPr>
          <p:cNvSpPr txBox="1"/>
          <p:nvPr/>
        </p:nvSpPr>
        <p:spPr>
          <a:xfrm>
            <a:off x="5801810" y="1125970"/>
            <a:ext cx="952500" cy="461665"/>
          </a:xfrm>
          <a:prstGeom prst="rect">
            <a:avLst/>
          </a:prstGeom>
          <a:noFill/>
        </p:spPr>
        <p:txBody>
          <a:bodyPr wrap="square" rtlCol="0">
            <a:spAutoFit/>
          </a:bodyPr>
          <a:lstStyle/>
          <a:p>
            <a:r>
              <a:rPr lang="en-US" sz="1200" dirty="0"/>
              <a:t>Start </a:t>
            </a:r>
          </a:p>
          <a:p>
            <a:r>
              <a:rPr lang="en-US" sz="1200" dirty="0"/>
              <a:t>09/2025</a:t>
            </a:r>
          </a:p>
        </p:txBody>
      </p:sp>
      <p:sp>
        <p:nvSpPr>
          <p:cNvPr id="41" name="TextBox 40">
            <a:extLst>
              <a:ext uri="{FF2B5EF4-FFF2-40B4-BE49-F238E27FC236}">
                <a16:creationId xmlns:a16="http://schemas.microsoft.com/office/drawing/2014/main" id="{7AAB836F-23AE-B9EC-777B-494ED303ACD7}"/>
              </a:ext>
            </a:extLst>
          </p:cNvPr>
          <p:cNvSpPr txBox="1"/>
          <p:nvPr/>
        </p:nvSpPr>
        <p:spPr>
          <a:xfrm>
            <a:off x="7867389" y="1087620"/>
            <a:ext cx="952500" cy="461665"/>
          </a:xfrm>
          <a:prstGeom prst="rect">
            <a:avLst/>
          </a:prstGeom>
          <a:noFill/>
        </p:spPr>
        <p:txBody>
          <a:bodyPr wrap="square" rtlCol="0">
            <a:spAutoFit/>
          </a:bodyPr>
          <a:lstStyle/>
          <a:p>
            <a:r>
              <a:rPr lang="en-US" sz="1200" dirty="0"/>
              <a:t>Go-Live</a:t>
            </a:r>
          </a:p>
          <a:p>
            <a:r>
              <a:rPr lang="en-US" sz="1200" dirty="0"/>
              <a:t>12/5/25*</a:t>
            </a:r>
          </a:p>
        </p:txBody>
      </p:sp>
      <p:sp>
        <p:nvSpPr>
          <p:cNvPr id="2" name="Rectangle 1">
            <a:extLst>
              <a:ext uri="{FF2B5EF4-FFF2-40B4-BE49-F238E27FC236}">
                <a16:creationId xmlns:a16="http://schemas.microsoft.com/office/drawing/2014/main" id="{728063DA-CBE7-2F20-B567-C6BEDD268778}"/>
              </a:ext>
            </a:extLst>
          </p:cNvPr>
          <p:cNvSpPr/>
          <p:nvPr/>
        </p:nvSpPr>
        <p:spPr>
          <a:xfrm>
            <a:off x="1830924" y="1549285"/>
            <a:ext cx="78751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Apr 2025</a:t>
            </a:r>
          </a:p>
        </p:txBody>
      </p:sp>
      <p:sp>
        <p:nvSpPr>
          <p:cNvPr id="3" name="Rectangle 2">
            <a:extLst>
              <a:ext uri="{FF2B5EF4-FFF2-40B4-BE49-F238E27FC236}">
                <a16:creationId xmlns:a16="http://schemas.microsoft.com/office/drawing/2014/main" id="{66657172-2A8A-1133-136D-39B6F9AA4A3D}"/>
              </a:ext>
            </a:extLst>
          </p:cNvPr>
          <p:cNvSpPr/>
          <p:nvPr/>
        </p:nvSpPr>
        <p:spPr>
          <a:xfrm>
            <a:off x="1120708" y="1549285"/>
            <a:ext cx="77955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Mar 2025</a:t>
            </a:r>
          </a:p>
        </p:txBody>
      </p:sp>
      <p:sp>
        <p:nvSpPr>
          <p:cNvPr id="6" name="Rectangle 5">
            <a:extLst>
              <a:ext uri="{FF2B5EF4-FFF2-40B4-BE49-F238E27FC236}">
                <a16:creationId xmlns:a16="http://schemas.microsoft.com/office/drawing/2014/main" id="{C10A4BE0-7FC2-429B-C93E-DF976D694308}"/>
              </a:ext>
            </a:extLst>
          </p:cNvPr>
          <p:cNvSpPr/>
          <p:nvPr/>
        </p:nvSpPr>
        <p:spPr>
          <a:xfrm>
            <a:off x="219637" y="1549285"/>
            <a:ext cx="892831"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Feb 2025</a:t>
            </a:r>
          </a:p>
        </p:txBody>
      </p:sp>
      <p:sp>
        <p:nvSpPr>
          <p:cNvPr id="12" name="Rectangle 11">
            <a:extLst>
              <a:ext uri="{FF2B5EF4-FFF2-40B4-BE49-F238E27FC236}">
                <a16:creationId xmlns:a16="http://schemas.microsoft.com/office/drawing/2014/main" id="{E021F118-260E-F037-9CFA-D81A17929FA6}"/>
              </a:ext>
            </a:extLst>
          </p:cNvPr>
          <p:cNvSpPr/>
          <p:nvPr/>
        </p:nvSpPr>
        <p:spPr>
          <a:xfrm>
            <a:off x="1120708" y="2125535"/>
            <a:ext cx="1477658" cy="914400"/>
          </a:xfrm>
          <a:prstGeom prst="rect">
            <a:avLst/>
          </a:prstGeom>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Optional: RTC QSE/Vendor Developer</a:t>
            </a:r>
          </a:p>
          <a:p>
            <a:pPr algn="ctr"/>
            <a:r>
              <a:rPr lang="en-US" sz="1100" b="1" dirty="0">
                <a:solidFill>
                  <a:schemeClr val="tx1"/>
                </a:solidFill>
              </a:rPr>
              <a:t>Submission Testing</a:t>
            </a:r>
          </a:p>
        </p:txBody>
      </p:sp>
      <p:sp>
        <p:nvSpPr>
          <p:cNvPr id="20" name="TextBox 19">
            <a:extLst>
              <a:ext uri="{FF2B5EF4-FFF2-40B4-BE49-F238E27FC236}">
                <a16:creationId xmlns:a16="http://schemas.microsoft.com/office/drawing/2014/main" id="{DE2B9A18-6378-834C-6B94-1AE875932493}"/>
              </a:ext>
            </a:extLst>
          </p:cNvPr>
          <p:cNvSpPr txBox="1"/>
          <p:nvPr/>
        </p:nvSpPr>
        <p:spPr>
          <a:xfrm>
            <a:off x="4146554" y="1089298"/>
            <a:ext cx="952500" cy="461665"/>
          </a:xfrm>
          <a:prstGeom prst="rect">
            <a:avLst/>
          </a:prstGeom>
          <a:noFill/>
        </p:spPr>
        <p:txBody>
          <a:bodyPr wrap="square" rtlCol="0">
            <a:spAutoFit/>
          </a:bodyPr>
          <a:lstStyle/>
          <a:p>
            <a:r>
              <a:rPr lang="en-US" sz="1200" dirty="0"/>
              <a:t>Start </a:t>
            </a:r>
          </a:p>
          <a:p>
            <a:r>
              <a:rPr lang="en-US" sz="1200" dirty="0"/>
              <a:t>07/2025</a:t>
            </a:r>
          </a:p>
        </p:txBody>
      </p:sp>
      <p:sp>
        <p:nvSpPr>
          <p:cNvPr id="21" name="Rectangle 20">
            <a:extLst>
              <a:ext uri="{FF2B5EF4-FFF2-40B4-BE49-F238E27FC236}">
                <a16:creationId xmlns:a16="http://schemas.microsoft.com/office/drawing/2014/main" id="{A5AA021C-15FE-AF84-3DE5-A4D44D5E07E3}"/>
              </a:ext>
            </a:extLst>
          </p:cNvPr>
          <p:cNvSpPr/>
          <p:nvPr/>
        </p:nvSpPr>
        <p:spPr>
          <a:xfrm>
            <a:off x="788864" y="3320558"/>
            <a:ext cx="3616796" cy="9144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Certificate</a:t>
            </a:r>
            <a:r>
              <a:rPr lang="en-US" sz="1100" dirty="0">
                <a:solidFill>
                  <a:schemeClr val="tx1"/>
                </a:solidFill>
              </a:rPr>
              <a:t>: Current MOTE</a:t>
            </a:r>
          </a:p>
          <a:p>
            <a:pPr algn="ctr"/>
            <a:r>
              <a:rPr lang="en-US" sz="1100" b="1" dirty="0">
                <a:solidFill>
                  <a:schemeClr val="tx1"/>
                </a:solidFill>
              </a:rPr>
              <a:t>Env</a:t>
            </a:r>
            <a:r>
              <a:rPr lang="en-US" sz="1100" dirty="0">
                <a:solidFill>
                  <a:schemeClr val="tx1"/>
                </a:solidFill>
              </a:rPr>
              <a:t>: ERCOT RTC Market Trial</a:t>
            </a:r>
          </a:p>
          <a:p>
            <a:pPr algn="ctr"/>
            <a:r>
              <a:rPr lang="en-US" sz="1100" b="1" dirty="0">
                <a:solidFill>
                  <a:schemeClr val="tx1"/>
                </a:solidFill>
              </a:rPr>
              <a:t>URL</a:t>
            </a:r>
            <a:r>
              <a:rPr lang="en-US" sz="1100" dirty="0">
                <a:solidFill>
                  <a:schemeClr val="tx1"/>
                </a:solidFill>
              </a:rPr>
              <a:t>: RTC MIS MOTE URL</a:t>
            </a:r>
          </a:p>
        </p:txBody>
      </p:sp>
      <p:sp>
        <p:nvSpPr>
          <p:cNvPr id="22" name="Rectangle 21">
            <a:extLst>
              <a:ext uri="{FF2B5EF4-FFF2-40B4-BE49-F238E27FC236}">
                <a16:creationId xmlns:a16="http://schemas.microsoft.com/office/drawing/2014/main" id="{D63E1150-A6CE-E8EF-27D9-A13A443730CF}"/>
              </a:ext>
            </a:extLst>
          </p:cNvPr>
          <p:cNvSpPr/>
          <p:nvPr/>
        </p:nvSpPr>
        <p:spPr>
          <a:xfrm>
            <a:off x="3571372" y="3320558"/>
            <a:ext cx="4396380" cy="9144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Certificate</a:t>
            </a:r>
            <a:r>
              <a:rPr lang="en-US" sz="1100" dirty="0">
                <a:solidFill>
                  <a:schemeClr val="tx1"/>
                </a:solidFill>
              </a:rPr>
              <a:t>: Current Production</a:t>
            </a:r>
          </a:p>
          <a:p>
            <a:pPr algn="ctr"/>
            <a:r>
              <a:rPr lang="en-US" sz="1100" b="1" dirty="0">
                <a:solidFill>
                  <a:schemeClr val="tx1"/>
                </a:solidFill>
              </a:rPr>
              <a:t>Env</a:t>
            </a:r>
            <a:r>
              <a:rPr lang="en-US" sz="1100" dirty="0">
                <a:solidFill>
                  <a:schemeClr val="tx1"/>
                </a:solidFill>
              </a:rPr>
              <a:t>: ERCOT RTC Market Trial</a:t>
            </a:r>
          </a:p>
          <a:p>
            <a:pPr algn="ctr"/>
            <a:r>
              <a:rPr lang="en-US" sz="1100" b="1" dirty="0">
                <a:solidFill>
                  <a:schemeClr val="tx1"/>
                </a:solidFill>
              </a:rPr>
              <a:t>URL</a:t>
            </a:r>
            <a:r>
              <a:rPr lang="en-US" sz="1100" dirty="0">
                <a:solidFill>
                  <a:schemeClr val="tx1"/>
                </a:solidFill>
              </a:rPr>
              <a:t>: RTC MIS Market Trial</a:t>
            </a:r>
          </a:p>
        </p:txBody>
      </p:sp>
      <p:sp>
        <p:nvSpPr>
          <p:cNvPr id="31" name="Rectangle 30">
            <a:extLst>
              <a:ext uri="{FF2B5EF4-FFF2-40B4-BE49-F238E27FC236}">
                <a16:creationId xmlns:a16="http://schemas.microsoft.com/office/drawing/2014/main" id="{A646BEF0-EAEE-C3E7-2D0D-8118E0E63277}"/>
              </a:ext>
            </a:extLst>
          </p:cNvPr>
          <p:cNvSpPr/>
          <p:nvPr/>
        </p:nvSpPr>
        <p:spPr>
          <a:xfrm>
            <a:off x="7805168" y="3320558"/>
            <a:ext cx="1167301" cy="9144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Cert</a:t>
            </a:r>
            <a:r>
              <a:rPr lang="en-US" sz="1050" dirty="0">
                <a:solidFill>
                  <a:schemeClr val="tx1"/>
                </a:solidFill>
              </a:rPr>
              <a:t>: Production</a:t>
            </a:r>
          </a:p>
          <a:p>
            <a:pPr algn="ctr"/>
            <a:r>
              <a:rPr lang="en-US" sz="1050" b="1" dirty="0">
                <a:solidFill>
                  <a:schemeClr val="tx1"/>
                </a:solidFill>
              </a:rPr>
              <a:t>Env</a:t>
            </a:r>
            <a:r>
              <a:rPr lang="en-US" sz="1050" dirty="0">
                <a:solidFill>
                  <a:schemeClr val="tx1"/>
                </a:solidFill>
              </a:rPr>
              <a:t>: Prod</a:t>
            </a:r>
          </a:p>
          <a:p>
            <a:pPr algn="ctr"/>
            <a:r>
              <a:rPr lang="en-US" sz="1050" b="1" dirty="0">
                <a:solidFill>
                  <a:schemeClr val="tx1"/>
                </a:solidFill>
              </a:rPr>
              <a:t>URL</a:t>
            </a:r>
            <a:r>
              <a:rPr lang="en-US" sz="1050" dirty="0">
                <a:solidFill>
                  <a:schemeClr val="tx1"/>
                </a:solidFill>
              </a:rPr>
              <a:t>: MIS Prod</a:t>
            </a:r>
          </a:p>
        </p:txBody>
      </p:sp>
      <p:sp>
        <p:nvSpPr>
          <p:cNvPr id="59" name="TextBox 58">
            <a:extLst>
              <a:ext uri="{FF2B5EF4-FFF2-40B4-BE49-F238E27FC236}">
                <a16:creationId xmlns:a16="http://schemas.microsoft.com/office/drawing/2014/main" id="{3111D675-D684-D8CB-2FC9-424D6C033CC7}"/>
              </a:ext>
            </a:extLst>
          </p:cNvPr>
          <p:cNvSpPr txBox="1"/>
          <p:nvPr/>
        </p:nvSpPr>
        <p:spPr>
          <a:xfrm>
            <a:off x="395202" y="4350754"/>
            <a:ext cx="8241947" cy="1754326"/>
          </a:xfrm>
          <a:prstGeom prst="rect">
            <a:avLst/>
          </a:prstGeom>
          <a:noFill/>
        </p:spPr>
        <p:txBody>
          <a:bodyPr wrap="square" rtlCol="0">
            <a:spAutoFit/>
          </a:bodyPr>
          <a:lstStyle/>
          <a:p>
            <a:pPr marL="285750" indent="-285750">
              <a:buFont typeface="Arial" panose="020B0604020202020204" pitchFamily="34" charset="0"/>
              <a:buChar char="•"/>
            </a:pPr>
            <a:r>
              <a:rPr lang="en-US" sz="1200" dirty="0"/>
              <a:t>QSE/Vendor developer can use MOTE certificates &amp; RTC MIS MOTE API URL to test the submissions until end of submission testing phase (end of June) as needed. </a:t>
            </a:r>
            <a:r>
              <a:rPr lang="en-US" sz="1200" i="1" dirty="0"/>
              <a:t>At the start of the Open Loop testing, RTC MOTE MIS URLs will be disabled.</a:t>
            </a:r>
          </a:p>
          <a:p>
            <a:r>
              <a:rPr lang="en-US" sz="1200" b="1" u="sng" dirty="0"/>
              <a:t> </a:t>
            </a:r>
          </a:p>
          <a:p>
            <a:pPr marL="285750" indent="-285750">
              <a:buFont typeface="Arial" panose="020B0604020202020204" pitchFamily="34" charset="0"/>
              <a:buChar char="•"/>
            </a:pPr>
            <a:r>
              <a:rPr lang="en-US" sz="1200" b="1" u="sng" dirty="0"/>
              <a:t>URL links:</a:t>
            </a:r>
            <a:r>
              <a:rPr lang="en-US" sz="1200" b="1" dirty="0"/>
              <a:t> </a:t>
            </a:r>
            <a:r>
              <a:rPr lang="en-US" sz="1200" dirty="0"/>
              <a:t>RTC MOTE and Market Trial URL links to be used for MMSUI, OSUI and API submissions. Actual links are provided in next slide.</a:t>
            </a:r>
          </a:p>
          <a:p>
            <a:endParaRPr lang="en-US" sz="1200" dirty="0"/>
          </a:p>
          <a:p>
            <a:pPr marL="285750" indent="-285750">
              <a:buFont typeface="Arial" panose="020B0604020202020204" pitchFamily="34" charset="0"/>
              <a:buChar char="•"/>
            </a:pPr>
            <a:r>
              <a:rPr lang="en-US" sz="1200" dirty="0"/>
              <a:t>For notifications/responses to MPs from RTC Market Trials environment, MP will need to provide the listener URL to ERCOT</a:t>
            </a:r>
          </a:p>
        </p:txBody>
      </p:sp>
    </p:spTree>
    <p:extLst>
      <p:ext uri="{BB962C8B-B14F-4D97-AF65-F5344CB8AC3E}">
        <p14:creationId xmlns:p14="http://schemas.microsoft.com/office/powerpoint/2010/main" val="41880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r>
              <a:rPr lang="en-US" dirty="0"/>
              <a:t>RTC+B Market Submissions -</a:t>
            </a:r>
            <a:r>
              <a:rPr lang="en-US" sz="2000" dirty="0"/>
              <a:t> </a:t>
            </a:r>
            <a:r>
              <a:rPr lang="en-US" dirty="0"/>
              <a:t>Systems configurations</a:t>
            </a:r>
          </a:p>
        </p:txBody>
      </p:sp>
      <p:sp>
        <p:nvSpPr>
          <p:cNvPr id="3" name="Content Placeholder 2">
            <a:extLst>
              <a:ext uri="{FF2B5EF4-FFF2-40B4-BE49-F238E27FC236}">
                <a16:creationId xmlns:a16="http://schemas.microsoft.com/office/drawing/2014/main" id="{506EE897-1BAA-DD43-F7BE-777297054DFA}"/>
              </a:ext>
            </a:extLst>
          </p:cNvPr>
          <p:cNvSpPr>
            <a:spLocks noGrp="1"/>
          </p:cNvSpPr>
          <p:nvPr>
            <p:ph idx="1"/>
          </p:nvPr>
        </p:nvSpPr>
        <p:spPr>
          <a:xfrm>
            <a:off x="0" y="1222647"/>
            <a:ext cx="3006665" cy="824593"/>
          </a:xfrm>
        </p:spPr>
        <p:txBody>
          <a:bodyPr/>
          <a:lstStyle/>
          <a:p>
            <a:pPr marL="0" indent="0">
              <a:buNone/>
            </a:pPr>
            <a:r>
              <a:rPr lang="en-US" sz="1800" dirty="0"/>
              <a:t>Currently (pre-RTC)</a:t>
            </a:r>
            <a:r>
              <a:rPr lang="en-US" dirty="0"/>
              <a: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6" name="Table 5">
            <a:extLst>
              <a:ext uri="{FF2B5EF4-FFF2-40B4-BE49-F238E27FC236}">
                <a16:creationId xmlns:a16="http://schemas.microsoft.com/office/drawing/2014/main" id="{3E059CBF-1175-9A77-21F8-BB408DE548A5}"/>
              </a:ext>
            </a:extLst>
          </p:cNvPr>
          <p:cNvGraphicFramePr>
            <a:graphicFrameLocks noGrp="1"/>
          </p:cNvGraphicFramePr>
          <p:nvPr>
            <p:extLst>
              <p:ext uri="{D42A27DB-BD31-4B8C-83A1-F6EECF244321}">
                <p14:modId xmlns:p14="http://schemas.microsoft.com/office/powerpoint/2010/main" val="4072316263"/>
              </p:ext>
            </p:extLst>
          </p:nvPr>
        </p:nvGraphicFramePr>
        <p:xfrm>
          <a:off x="300129" y="2047240"/>
          <a:ext cx="8234273" cy="2411838"/>
        </p:xfrm>
        <a:graphic>
          <a:graphicData uri="http://schemas.openxmlformats.org/drawingml/2006/table">
            <a:tbl>
              <a:tblPr firstRow="1" bandRow="1">
                <a:tableStyleId>{69012ECD-51FC-41F1-AA8D-1B2483CD663E}</a:tableStyleId>
              </a:tblPr>
              <a:tblGrid>
                <a:gridCol w="1319842">
                  <a:extLst>
                    <a:ext uri="{9D8B030D-6E8A-4147-A177-3AD203B41FA5}">
                      <a16:colId xmlns:a16="http://schemas.microsoft.com/office/drawing/2014/main" val="2909460065"/>
                    </a:ext>
                  </a:extLst>
                </a:gridCol>
                <a:gridCol w="1431985">
                  <a:extLst>
                    <a:ext uri="{9D8B030D-6E8A-4147-A177-3AD203B41FA5}">
                      <a16:colId xmlns:a16="http://schemas.microsoft.com/office/drawing/2014/main" val="3294577722"/>
                    </a:ext>
                  </a:extLst>
                </a:gridCol>
                <a:gridCol w="2094202">
                  <a:extLst>
                    <a:ext uri="{9D8B030D-6E8A-4147-A177-3AD203B41FA5}">
                      <a16:colId xmlns:a16="http://schemas.microsoft.com/office/drawing/2014/main" val="1925719675"/>
                    </a:ext>
                  </a:extLst>
                </a:gridCol>
                <a:gridCol w="3388244">
                  <a:extLst>
                    <a:ext uri="{9D8B030D-6E8A-4147-A177-3AD203B41FA5}">
                      <a16:colId xmlns:a16="http://schemas.microsoft.com/office/drawing/2014/main" val="3089650510"/>
                    </a:ext>
                  </a:extLst>
                </a:gridCol>
              </a:tblGrid>
              <a:tr h="217278">
                <a:tc>
                  <a:txBody>
                    <a:bodyPr/>
                    <a:lstStyle/>
                    <a:p>
                      <a:pPr algn="ctr" fontAlgn="ctr"/>
                      <a:endParaRPr lang="en-US" sz="1200" b="1"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a:effectLst/>
                        </a:rPr>
                        <a:t>Digital Certificate</a:t>
                      </a:r>
                      <a:endParaRPr lang="en-US" sz="1200" b="1" i="0" u="none" strike="noStrike">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MMSUI/OSUI</a:t>
                      </a:r>
                      <a:endParaRPr lang="en-US" sz="1200" b="1"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API</a:t>
                      </a:r>
                      <a:endParaRPr lang="en-US" sz="1200" b="1"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9479185"/>
                  </a:ext>
                </a:extLst>
              </a:tr>
              <a:tr h="448982">
                <a:tc>
                  <a:txBody>
                    <a:bodyPr/>
                    <a:lstStyle/>
                    <a:p>
                      <a:pPr lvl="0" algn="ctr" fontAlgn="ctr"/>
                      <a:r>
                        <a:rPr lang="en-US" sz="1200" u="none" strike="noStrike" dirty="0">
                          <a:effectLst/>
                        </a:rPr>
                        <a:t>Current MOTE</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Current MOTE</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MOTE MIS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testmis.ercot.com/</a:t>
                      </a:r>
                      <a:r>
                        <a:rPr lang="en-US" sz="1200" u="sng" strike="noStrike" kern="1200" dirty="0" err="1">
                          <a:solidFill>
                            <a:schemeClr val="accent4">
                              <a:lumMod val="75000"/>
                              <a:lumOff val="25000"/>
                            </a:schemeClr>
                          </a:solidFill>
                          <a:effectLst/>
                          <a:latin typeface="+mn-lt"/>
                          <a:ea typeface="+mn-ea"/>
                          <a:cs typeface="+mn-cs"/>
                        </a:rPr>
                        <a:t>mmsui</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testmis.ercot.com/</a:t>
                      </a:r>
                      <a:r>
                        <a:rPr lang="en-US" sz="1200" u="sng" strike="noStrike" kern="1200" dirty="0" err="1">
                          <a:solidFill>
                            <a:schemeClr val="accent4">
                              <a:lumMod val="75000"/>
                              <a:lumOff val="25000"/>
                            </a:schemeClr>
                          </a:solidFill>
                          <a:effectLst/>
                          <a:latin typeface="+mn-lt"/>
                          <a:ea typeface="+mn-ea"/>
                          <a:cs typeface="+mn-cs"/>
                        </a:rPr>
                        <a:t>osui</a:t>
                      </a:r>
                      <a:endParaRPr lang="en-US" sz="1200" u="sng"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MOTE MIS API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testmisapi.ercot.com /2007-08/Nodal/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testmisapi.wan.ercot.com:9443/2007-08/Nodal/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196995"/>
                  </a:ext>
                </a:extLst>
              </a:tr>
              <a:tr h="651834">
                <a:tc>
                  <a:txBody>
                    <a:bodyPr/>
                    <a:lstStyle/>
                    <a:p>
                      <a:pPr lvl="0" algn="ctr" fontAlgn="ctr"/>
                      <a:r>
                        <a:rPr lang="en-US" sz="1200" u="none" strike="noStrike" dirty="0">
                          <a:effectLst/>
                        </a:rPr>
                        <a:t>Current Prod</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Current Production</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PROD MIS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mis.ercot.com/</a:t>
                      </a:r>
                      <a:r>
                        <a:rPr lang="en-US" sz="1200" u="sng" strike="noStrike" kern="1200" dirty="0" err="1">
                          <a:solidFill>
                            <a:schemeClr val="accent4">
                              <a:lumMod val="75000"/>
                              <a:lumOff val="25000"/>
                            </a:schemeClr>
                          </a:solidFill>
                          <a:effectLst/>
                          <a:latin typeface="+mn-lt"/>
                          <a:ea typeface="+mn-ea"/>
                          <a:cs typeface="+mn-cs"/>
                        </a:rPr>
                        <a:t>mmsui</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mis.ercot.com/</a:t>
                      </a:r>
                      <a:r>
                        <a:rPr lang="en-US" sz="1200" u="sng" strike="noStrike" kern="1200" dirty="0" err="1">
                          <a:solidFill>
                            <a:schemeClr val="accent4">
                              <a:lumMod val="75000"/>
                              <a:lumOff val="25000"/>
                            </a:schemeClr>
                          </a:solidFill>
                          <a:effectLst/>
                          <a:latin typeface="+mn-lt"/>
                          <a:ea typeface="+mn-ea"/>
                          <a:cs typeface="+mn-cs"/>
                        </a:rPr>
                        <a:t>osui</a:t>
                      </a:r>
                      <a:endParaRPr lang="en-US" sz="1200" u="sng"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PROD MIS API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misapi.ercot.com/2007-08/Nodal/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api.wan.ercot.com:8443/2007-08/Nodal/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0234666"/>
                  </a:ext>
                </a:extLst>
              </a:tr>
            </a:tbl>
          </a:graphicData>
        </a:graphic>
      </p:graphicFrame>
    </p:spTree>
    <p:extLst>
      <p:ext uri="{BB962C8B-B14F-4D97-AF65-F5344CB8AC3E}">
        <p14:creationId xmlns:p14="http://schemas.microsoft.com/office/powerpoint/2010/main" val="1404225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pPr algn="ctr"/>
            <a:r>
              <a:rPr lang="en-US" dirty="0"/>
              <a:t>RTC+B Market Submissions -</a:t>
            </a:r>
            <a:r>
              <a:rPr lang="en-US" sz="2000" dirty="0"/>
              <a:t> </a:t>
            </a:r>
            <a:r>
              <a:rPr lang="en-US" dirty="0"/>
              <a:t>Systems configurations</a:t>
            </a:r>
            <a:br>
              <a:rPr lang="en-US" dirty="0"/>
            </a:br>
            <a:r>
              <a:rPr lang="en-US" sz="2000" dirty="0"/>
              <a:t>(Updated with URLs)</a:t>
            </a:r>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85060" y="764406"/>
            <a:ext cx="8534400" cy="85401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RTC+B Market Trials and Go-live</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graphicFrame>
        <p:nvGraphicFramePr>
          <p:cNvPr id="7" name="Table 6">
            <a:extLst>
              <a:ext uri="{FF2B5EF4-FFF2-40B4-BE49-F238E27FC236}">
                <a16:creationId xmlns:a16="http://schemas.microsoft.com/office/drawing/2014/main" id="{3213A883-B02D-CB28-F0A7-64F42809F0BB}"/>
              </a:ext>
            </a:extLst>
          </p:cNvPr>
          <p:cNvGraphicFramePr>
            <a:graphicFrameLocks noGrp="1"/>
          </p:cNvGraphicFramePr>
          <p:nvPr>
            <p:extLst>
              <p:ext uri="{D42A27DB-BD31-4B8C-83A1-F6EECF244321}">
                <p14:modId xmlns:p14="http://schemas.microsoft.com/office/powerpoint/2010/main" val="2618143614"/>
              </p:ext>
            </p:extLst>
          </p:nvPr>
        </p:nvGraphicFramePr>
        <p:xfrm>
          <a:off x="182033" y="1477823"/>
          <a:ext cx="8657167" cy="3947160"/>
        </p:xfrm>
        <a:graphic>
          <a:graphicData uri="http://schemas.openxmlformats.org/drawingml/2006/table">
            <a:tbl>
              <a:tblPr firstRow="1" bandRow="1">
                <a:tableStyleId>{69012ECD-51FC-41F1-AA8D-1B2483CD663E}</a:tableStyleId>
              </a:tblPr>
              <a:tblGrid>
                <a:gridCol w="1341785">
                  <a:extLst>
                    <a:ext uri="{9D8B030D-6E8A-4147-A177-3AD203B41FA5}">
                      <a16:colId xmlns:a16="http://schemas.microsoft.com/office/drawing/2014/main" val="1201586897"/>
                    </a:ext>
                  </a:extLst>
                </a:gridCol>
                <a:gridCol w="1003927">
                  <a:extLst>
                    <a:ext uri="{9D8B030D-6E8A-4147-A177-3AD203B41FA5}">
                      <a16:colId xmlns:a16="http://schemas.microsoft.com/office/drawing/2014/main" val="4091205400"/>
                    </a:ext>
                  </a:extLst>
                </a:gridCol>
                <a:gridCol w="3224470">
                  <a:extLst>
                    <a:ext uri="{9D8B030D-6E8A-4147-A177-3AD203B41FA5}">
                      <a16:colId xmlns:a16="http://schemas.microsoft.com/office/drawing/2014/main" val="2932045821"/>
                    </a:ext>
                  </a:extLst>
                </a:gridCol>
                <a:gridCol w="3086985">
                  <a:extLst>
                    <a:ext uri="{9D8B030D-6E8A-4147-A177-3AD203B41FA5}">
                      <a16:colId xmlns:a16="http://schemas.microsoft.com/office/drawing/2014/main" val="2830311425"/>
                    </a:ext>
                  </a:extLst>
                </a:gridCol>
              </a:tblGrid>
              <a:tr h="318718">
                <a:tc>
                  <a:txBody>
                    <a:bodyPr/>
                    <a:lstStyle/>
                    <a:p>
                      <a:pPr algn="ctr" fontAlgn="b"/>
                      <a:r>
                        <a:rPr lang="en-US" sz="1100" u="none" strike="noStrike" dirty="0">
                          <a:effectLst/>
                        </a:rPr>
                        <a:t>RTC Phase</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Digital Certificate</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MMSUI / OSUI URL</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API / WAN URL</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7590528"/>
                  </a:ext>
                </a:extLst>
              </a:tr>
              <a:tr h="390345">
                <a:tc>
                  <a:txBody>
                    <a:bodyPr/>
                    <a:lstStyle/>
                    <a:p>
                      <a:pPr algn="ctr" fontAlgn="b"/>
                      <a:r>
                        <a:rPr lang="en-US" sz="1100" u="none" strike="noStrike" dirty="0">
                          <a:effectLst/>
                        </a:rPr>
                        <a:t>Vendor/QSE Submissions Testing</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u="none" strike="noStrike" dirty="0">
                          <a:effectLst/>
                        </a:rPr>
                        <a:t>Current MOTE</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RTC MOTE MIS URLs</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2">
                            <a:extLst>
                              <a:ext uri="{A12FA001-AC4F-418D-AE19-62706E023703}">
                                <ahyp:hlinkClr xmlns:ahyp="http://schemas.microsoft.com/office/drawing/2018/hyperlinkcolor" val="tx"/>
                              </a:ext>
                            </a:extLst>
                          </a:hlinkClick>
                        </a:rPr>
                        <a:t>https://testmarkettrials.ercot.com/mmsui/mmsui/displayTradesLanding.action</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endParaRPr lang="en-US" sz="1100" u="none" strike="noStrike" kern="1200" dirty="0">
                        <a:solidFill>
                          <a:schemeClr val="tx1"/>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3">
                            <a:extLst>
                              <a:ext uri="{A12FA001-AC4F-418D-AE19-62706E023703}">
                                <ahyp:hlinkClr xmlns:ahyp="http://schemas.microsoft.com/office/drawing/2018/hyperlinkcolor" val="tx"/>
                              </a:ext>
                            </a:extLst>
                          </a:hlinkClick>
                        </a:rPr>
                        <a:t>https://testmarkettrials.ercot.com/osrui/osrui/Summary.action</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fr-FR" sz="1100" u="none" strike="noStrike" dirty="0">
                          <a:effectLst/>
                        </a:rPr>
                        <a:t>RTC MOTE API/WAN URL</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4">
                            <a:extLst>
                              <a:ext uri="{A12FA001-AC4F-418D-AE19-62706E023703}">
                                <ahyp:hlinkClr xmlns:ahyp="http://schemas.microsoft.com/office/drawing/2018/hyperlinkcolor" val="tx"/>
                              </a:ext>
                            </a:extLst>
                          </a:hlinkClick>
                        </a:rPr>
                        <a:t>https://testmarkettrialsapi.ercot.com/NodalAPI/EWS/</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5">
                            <a:extLst>
                              <a:ext uri="{A12FA001-AC4F-418D-AE19-62706E023703}">
                                <ahyp:hlinkClr xmlns:ahyp="http://schemas.microsoft.com/office/drawing/2018/hyperlinkcolor" val="tx"/>
                              </a:ext>
                            </a:extLst>
                          </a:hlinkClick>
                        </a:rPr>
                        <a:t>https://testmarkettrialsapi.wan.ercot.com/NodalAPI/EWS/</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6878641"/>
                  </a:ext>
                </a:extLst>
              </a:tr>
              <a:tr h="390345">
                <a:tc>
                  <a:txBody>
                    <a:bodyPr/>
                    <a:lstStyle/>
                    <a:p>
                      <a:pPr algn="ctr" fontAlgn="b"/>
                      <a:r>
                        <a:rPr lang="en-US" sz="1100" u="none" strike="noStrike">
                          <a:effectLst/>
                        </a:rPr>
                        <a:t>Open Loop and Closed Loop Testing</a:t>
                      </a:r>
                      <a:endParaRPr lang="en-US" sz="1100" b="0" i="0" u="none" strike="noStrike">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u="none" strike="noStrike" dirty="0">
                          <a:effectLst/>
                        </a:rPr>
                        <a:t>Current Production</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RTC Market Trial URL</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2">
                            <a:extLst>
                              <a:ext uri="{A12FA001-AC4F-418D-AE19-62706E023703}">
                                <ahyp:hlinkClr xmlns:ahyp="http://schemas.microsoft.com/office/drawing/2018/hyperlinkcolor" val="tx"/>
                              </a:ext>
                            </a:extLst>
                          </a:hlinkClick>
                        </a:rPr>
                        <a:t>https://markettrials.ercot.com/mmsui/mmsui/displayTradesLanding.action</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endParaRPr lang="en-US" sz="1100" u="none" strike="noStrike" kern="1200" dirty="0">
                        <a:solidFill>
                          <a:schemeClr val="tx1"/>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3">
                            <a:extLst>
                              <a:ext uri="{A12FA001-AC4F-418D-AE19-62706E023703}">
                                <ahyp:hlinkClr xmlns:ahyp="http://schemas.microsoft.com/office/drawing/2018/hyperlinkcolor" val="tx"/>
                              </a:ext>
                            </a:extLst>
                          </a:hlinkClick>
                        </a:rPr>
                        <a:t>https://markettrials.ercot.com/osrui/osrui/Summary.action</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RTC Market Trial API/WAN URL</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6">
                            <a:extLst>
                              <a:ext uri="{A12FA001-AC4F-418D-AE19-62706E023703}">
                                <ahyp:hlinkClr xmlns:ahyp="http://schemas.microsoft.com/office/drawing/2018/hyperlinkcolor" val="tx"/>
                              </a:ext>
                            </a:extLst>
                          </a:hlinkClick>
                        </a:rPr>
                        <a:t>https://markettrialsapi.ercot.com/NodalAPI/EWS/</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7">
                            <a:extLst>
                              <a:ext uri="{A12FA001-AC4F-418D-AE19-62706E023703}">
                                <ahyp:hlinkClr xmlns:ahyp="http://schemas.microsoft.com/office/drawing/2018/hyperlinkcolor" val="tx"/>
                              </a:ext>
                            </a:extLst>
                          </a:hlinkClick>
                        </a:rPr>
                        <a:t>https://markettrialsapi.wan.ercot.com/NodalAPI/EWS/</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0966834"/>
                  </a:ext>
                </a:extLst>
              </a:tr>
              <a:tr h="390345">
                <a:tc>
                  <a:txBody>
                    <a:bodyPr/>
                    <a:lstStyle/>
                    <a:p>
                      <a:pPr algn="ctr" fontAlgn="b"/>
                      <a:r>
                        <a:rPr lang="en-US" sz="1100" u="none" strike="noStrike" dirty="0">
                          <a:effectLst/>
                        </a:rPr>
                        <a:t>From RTC Go-live onwards</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u="none" strike="noStrike" dirty="0">
                          <a:effectLst/>
                        </a:rPr>
                        <a:t>Current Production</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sng" strike="noStrike" dirty="0">
                          <a:effectLst/>
                        </a:rPr>
                        <a:t>Current Prod MIS URL</a:t>
                      </a:r>
                    </a:p>
                    <a:p>
                      <a:pPr marL="0" algn="l" defTabSz="914400" rtl="0" eaLnBrk="1" fontAlgn="b" latinLnBrk="0" hangingPunct="1"/>
                      <a:r>
                        <a:rPr lang="en-US" sz="1100" u="sng" strike="noStrike" kern="1200" dirty="0">
                          <a:solidFill>
                            <a:schemeClr val="accent4">
                              <a:lumMod val="75000"/>
                              <a:lumOff val="25000"/>
                            </a:schemeClr>
                          </a:solidFill>
                          <a:effectLst/>
                          <a:latin typeface="+mn-lt"/>
                          <a:ea typeface="+mn-ea"/>
                          <a:cs typeface="+mn-cs"/>
                        </a:rPr>
                        <a:t>mis.ercot.com/</a:t>
                      </a:r>
                      <a:r>
                        <a:rPr lang="en-US" sz="1100" u="sng" strike="noStrike" kern="1200" dirty="0" err="1">
                          <a:solidFill>
                            <a:schemeClr val="accent4">
                              <a:lumMod val="75000"/>
                              <a:lumOff val="25000"/>
                            </a:schemeClr>
                          </a:solidFill>
                          <a:effectLst/>
                          <a:latin typeface="+mn-lt"/>
                          <a:ea typeface="+mn-ea"/>
                          <a:cs typeface="+mn-cs"/>
                        </a:rPr>
                        <a:t>mmsui</a:t>
                      </a:r>
                      <a:br>
                        <a:rPr lang="en-US" sz="1100" u="sng" strike="noStrike" kern="1200" dirty="0">
                          <a:solidFill>
                            <a:schemeClr val="accent4">
                              <a:lumMod val="75000"/>
                              <a:lumOff val="25000"/>
                            </a:schemeClr>
                          </a:solidFill>
                          <a:effectLst/>
                          <a:latin typeface="+mn-lt"/>
                          <a:ea typeface="+mn-ea"/>
                          <a:cs typeface="+mn-cs"/>
                        </a:rPr>
                      </a:br>
                      <a:r>
                        <a:rPr lang="en-US" sz="1100" u="sng" strike="noStrike" kern="1200" dirty="0">
                          <a:solidFill>
                            <a:schemeClr val="accent4">
                              <a:lumMod val="75000"/>
                              <a:lumOff val="25000"/>
                            </a:schemeClr>
                          </a:solidFill>
                          <a:effectLst/>
                          <a:latin typeface="+mn-lt"/>
                          <a:ea typeface="+mn-ea"/>
                          <a:cs typeface="+mn-cs"/>
                        </a:rPr>
                        <a:t>mis.ercot.com/</a:t>
                      </a:r>
                      <a:r>
                        <a:rPr lang="en-US" sz="1100" u="sng" strike="noStrike" kern="1200" dirty="0" err="1">
                          <a:solidFill>
                            <a:schemeClr val="accent4">
                              <a:lumMod val="75000"/>
                              <a:lumOff val="25000"/>
                            </a:schemeClr>
                          </a:solidFill>
                          <a:effectLst/>
                          <a:latin typeface="+mn-lt"/>
                          <a:ea typeface="+mn-ea"/>
                          <a:cs typeface="+mn-cs"/>
                        </a:rPr>
                        <a:t>osui</a:t>
                      </a:r>
                      <a:endParaRPr lang="en-US" sz="1100" u="sng"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highlight>
                            <a:srgbClr val="FFFF00"/>
                          </a:highlight>
                        </a:rPr>
                        <a:t>New Production API/WAN URL</a:t>
                      </a:r>
                      <a:endParaRPr lang="en-US" sz="1100" b="0" i="0" u="none" strike="noStrike" dirty="0">
                        <a:solidFill>
                          <a:srgbClr val="000000"/>
                        </a:solidFill>
                        <a:effectLst/>
                        <a:highlight>
                          <a:srgbClr val="FFFF00"/>
                        </a:highligh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8221284"/>
                  </a:ext>
                </a:extLst>
              </a:tr>
            </a:tbl>
          </a:graphicData>
        </a:graphic>
      </p:graphicFrame>
    </p:spTree>
    <p:extLst>
      <p:ext uri="{BB962C8B-B14F-4D97-AF65-F5344CB8AC3E}">
        <p14:creationId xmlns:p14="http://schemas.microsoft.com/office/powerpoint/2010/main" val="2518961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pPr algn="ctr"/>
            <a:r>
              <a:rPr lang="en-US" dirty="0"/>
              <a:t>RTC+B Market Submissions -</a:t>
            </a:r>
            <a:r>
              <a:rPr lang="en-US" sz="2000" dirty="0"/>
              <a:t> </a:t>
            </a:r>
            <a:r>
              <a:rPr lang="en-US" dirty="0"/>
              <a:t>Systems configurations</a:t>
            </a:r>
            <a:br>
              <a:rPr lang="en-US" dirty="0"/>
            </a:br>
            <a:r>
              <a:rPr lang="en-US" u="sng" dirty="0"/>
              <a:t>Public Key Update for WAN/API submissions</a:t>
            </a:r>
          </a:p>
        </p:txBody>
      </p:sp>
      <p:sp>
        <p:nvSpPr>
          <p:cNvPr id="10" name="Content Placeholder 9">
            <a:extLst>
              <a:ext uri="{FF2B5EF4-FFF2-40B4-BE49-F238E27FC236}">
                <a16:creationId xmlns:a16="http://schemas.microsoft.com/office/drawing/2014/main" id="{E3208117-FCBF-86B6-E8F1-E9022CB759B2}"/>
              </a:ext>
            </a:extLst>
          </p:cNvPr>
          <p:cNvSpPr>
            <a:spLocks noGrp="1"/>
          </p:cNvSpPr>
          <p:nvPr>
            <p:ph idx="1"/>
          </p:nvPr>
        </p:nvSpPr>
        <p:spPr>
          <a:xfrm>
            <a:off x="304800" y="946298"/>
            <a:ext cx="8534400" cy="5096525"/>
          </a:xfrm>
        </p:spPr>
        <p:txBody>
          <a:bodyPr/>
          <a:lstStyle/>
          <a:p>
            <a:r>
              <a:rPr lang="en-US" sz="1400" dirty="0"/>
              <a:t>For API/WAN submissions into Market Trials environments, need to download public keys and place into the keystore location in system being used for RTC+B submissions.</a:t>
            </a:r>
          </a:p>
          <a:p>
            <a:endParaRPr lang="en-US" sz="1400" dirty="0"/>
          </a:p>
          <a:p>
            <a:r>
              <a:rPr lang="en-US" sz="1400" dirty="0"/>
              <a:t>No change to digital user certificates – continue to use existing MOTE and Production Certificates</a:t>
            </a:r>
          </a:p>
          <a:p>
            <a:endParaRPr lang="en-US" dirty="0"/>
          </a:p>
          <a:p>
            <a:pPr marL="0" marR="0">
              <a:spcBef>
                <a:spcPts val="0"/>
              </a:spcBef>
              <a:spcAft>
                <a:spcPts val="0"/>
              </a:spcAft>
            </a:pPr>
            <a:r>
              <a:rPr lang="en-US" sz="1600" dirty="0">
                <a:effectLst/>
                <a:latin typeface="Aptos" panose="020B0004020202020204" pitchFamily="34" charset="0"/>
                <a:ea typeface="Calibri" panose="020F0502020204030204" pitchFamily="34" charset="0"/>
                <a:cs typeface="Calibri" panose="020F0502020204030204" pitchFamily="34" charset="0"/>
              </a:rPr>
              <a:t>Market Trail API Public key location: </a:t>
            </a:r>
            <a:r>
              <a:rPr lang="en-US" sz="1600" u="sng" dirty="0">
                <a:solidFill>
                  <a:srgbClr val="467886"/>
                </a:solidFill>
                <a:effectLst/>
                <a:latin typeface="Aptos" panose="020B0004020202020204" pitchFamily="34" charset="0"/>
                <a:ea typeface="Calibri" panose="020F0502020204030204" pitchFamily="34" charset="0"/>
                <a:cs typeface="Calibri" panose="020F0502020204030204" pitchFamily="34" charset="0"/>
                <a:hlinkClick r:id="rId2"/>
              </a:rPr>
              <a:t>https://www.ercot.com/services/mdt/webservices</a:t>
            </a:r>
            <a:endParaRPr lang="en-US" sz="1600" dirty="0">
              <a:effectLst/>
              <a:latin typeface="Aptos" panose="020B000402020202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380999" y="1254642"/>
            <a:ext cx="8358963" cy="450820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pic>
        <p:nvPicPr>
          <p:cNvPr id="1030" name="Picture 6">
            <a:extLst>
              <a:ext uri="{FF2B5EF4-FFF2-40B4-BE49-F238E27FC236}">
                <a16:creationId xmlns:a16="http://schemas.microsoft.com/office/drawing/2014/main" id="{972B08E5-B28E-06FF-17E2-551CB88CAF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855" y="3300146"/>
            <a:ext cx="8358964" cy="24627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2451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r>
              <a:rPr lang="en-US" dirty="0"/>
              <a:t>RTC+B Market Trials Systems Readiness Summary</a:t>
            </a:r>
            <a:endParaRPr lang="en-US" u="sng" dirty="0"/>
          </a:p>
        </p:txBody>
      </p:sp>
      <p:sp>
        <p:nvSpPr>
          <p:cNvPr id="10" name="Content Placeholder 9">
            <a:extLst>
              <a:ext uri="{FF2B5EF4-FFF2-40B4-BE49-F238E27FC236}">
                <a16:creationId xmlns:a16="http://schemas.microsoft.com/office/drawing/2014/main" id="{E3208117-FCBF-86B6-E8F1-E9022CB759B2}"/>
              </a:ext>
            </a:extLst>
          </p:cNvPr>
          <p:cNvSpPr>
            <a:spLocks noGrp="1"/>
          </p:cNvSpPr>
          <p:nvPr>
            <p:ph idx="1"/>
          </p:nvPr>
        </p:nvSpPr>
        <p:spPr>
          <a:xfrm>
            <a:off x="205562" y="666322"/>
            <a:ext cx="8534400" cy="5096525"/>
          </a:xfrm>
        </p:spPr>
        <p:txBody>
          <a:bodyPr/>
          <a:lstStyle/>
          <a:p>
            <a:r>
              <a:rPr lang="en-US" sz="1400" dirty="0"/>
              <a:t>RTC+B Market Trials Systems are built and setup for market submissions testing from Market Manager UI and through API.</a:t>
            </a:r>
          </a:p>
          <a:p>
            <a:pPr marL="0" indent="0">
              <a:buNone/>
            </a:pPr>
            <a:endParaRPr lang="en-US" sz="1400" dirty="0"/>
          </a:p>
          <a:p>
            <a:r>
              <a:rPr lang="en-US" sz="1400" dirty="0"/>
              <a:t>Latest RTC+B market submissions code was deployed, internal testing is in progress</a:t>
            </a:r>
          </a:p>
          <a:p>
            <a:pPr marL="0" indent="0">
              <a:buNone/>
            </a:pPr>
            <a:endParaRPr lang="en-US" sz="1400" dirty="0"/>
          </a:p>
          <a:p>
            <a:r>
              <a:rPr lang="en-US" sz="1400" dirty="0"/>
              <a:t>Market Trials Systems will be released for </a:t>
            </a:r>
            <a:r>
              <a:rPr lang="en-US" sz="1400" b="1" u="sng" dirty="0"/>
              <a:t>QSEs and their vendors developer level testing </a:t>
            </a:r>
            <a:r>
              <a:rPr lang="en-US" sz="1400" dirty="0"/>
              <a:t>from 03/07/2025 and will be open until 04/30/2025.</a:t>
            </a:r>
          </a:p>
          <a:p>
            <a:pPr marL="0" indent="0">
              <a:buNone/>
            </a:pPr>
            <a:endParaRPr lang="en-US" sz="1400" dirty="0"/>
          </a:p>
          <a:p>
            <a:r>
              <a:rPr lang="en-US" sz="1400" dirty="0"/>
              <a:t>Valid current MOTE certificates are required to connect to RTC+B Market Trials Systems for this phase of testing. </a:t>
            </a:r>
          </a:p>
          <a:p>
            <a:pPr marL="0" indent="0">
              <a:buNone/>
            </a:pPr>
            <a:endParaRPr lang="en-US" sz="1400" dirty="0"/>
          </a:p>
          <a:p>
            <a:r>
              <a:rPr lang="en-US" sz="1400" dirty="0"/>
              <a:t>This first release into the Market Trials environment is being considered a “Sandbox release” as it is an early release with limited capability.</a:t>
            </a:r>
          </a:p>
          <a:p>
            <a:endParaRPr lang="en-US" sz="1400" dirty="0"/>
          </a:p>
          <a:p>
            <a:r>
              <a:rPr lang="en-US" sz="1400" dirty="0"/>
              <a:t>ERCOT is performing limited testing considering market facing environment setup. ERCOT will work with QSEs and with their vendors to resolve any issues.</a:t>
            </a:r>
          </a:p>
          <a:p>
            <a:pPr marL="0" indent="0">
              <a:buNone/>
            </a:pPr>
            <a:endParaRPr lang="en-US" sz="1400" dirty="0"/>
          </a:p>
          <a:p>
            <a:r>
              <a:rPr lang="en-US" sz="1400" dirty="0"/>
              <a:t>Report issues to ERCOT at </a:t>
            </a:r>
            <a:r>
              <a:rPr lang="en-US" sz="1400" dirty="0">
                <a:hlinkClick r:id="rId2"/>
              </a:rPr>
              <a:t>rtcb@ercot.com</a:t>
            </a:r>
            <a:endParaRPr lang="en-US" sz="1400" dirty="0"/>
          </a:p>
          <a:p>
            <a:pPr marL="0" indent="0">
              <a:buNone/>
            </a:pPr>
            <a:endParaRPr lang="en-US" sz="1400" dirty="0"/>
          </a:p>
          <a:p>
            <a:r>
              <a:rPr lang="en-US" sz="1400" dirty="0"/>
              <a:t>Market Notice was sent on 2/26/2025 with details on QSE/Vendor sandbox testing.</a:t>
            </a:r>
          </a:p>
          <a:p>
            <a:pPr marL="0" indent="0">
              <a:buNone/>
            </a:pPr>
            <a:r>
              <a:rPr lang="en-US" sz="1400" dirty="0"/>
              <a:t>        </a:t>
            </a:r>
            <a:r>
              <a:rPr lang="en-US" sz="1400" dirty="0">
                <a:hlinkClick r:id="rId3"/>
              </a:rPr>
              <a:t>https://www.ercot.com/services/comm/mkt_notices/M-B022625-01</a:t>
            </a:r>
            <a:endParaRPr lang="en-US" sz="1400" dirty="0"/>
          </a:p>
          <a:p>
            <a:pPr marL="0" indent="0">
              <a:buNone/>
            </a:pPr>
            <a:endParaRPr lang="en-US" sz="1400"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380999" y="1254642"/>
            <a:ext cx="8358963" cy="450820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90203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6C2D9-6EB1-63A3-6410-47D639919DAC}"/>
              </a:ext>
            </a:extLst>
          </p:cNvPr>
          <p:cNvSpPr>
            <a:spLocks noGrp="1"/>
          </p:cNvSpPr>
          <p:nvPr>
            <p:ph type="title"/>
          </p:nvPr>
        </p:nvSpPr>
        <p:spPr/>
        <p:txBody>
          <a:bodyPr/>
          <a:lstStyle/>
          <a:p>
            <a:r>
              <a:rPr lang="en-US" dirty="0"/>
              <a:t>Frequently asked questions related to Market Trials submission testing</a:t>
            </a:r>
          </a:p>
        </p:txBody>
      </p:sp>
      <p:sp>
        <p:nvSpPr>
          <p:cNvPr id="4" name="Slide Number Placeholder 3">
            <a:extLst>
              <a:ext uri="{FF2B5EF4-FFF2-40B4-BE49-F238E27FC236}">
                <a16:creationId xmlns:a16="http://schemas.microsoft.com/office/drawing/2014/main" id="{BFF49A07-CA7E-E0D5-56E4-24272D4C9BBC}"/>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7" name="Content Placeholder 6">
            <a:extLst>
              <a:ext uri="{FF2B5EF4-FFF2-40B4-BE49-F238E27FC236}">
                <a16:creationId xmlns:a16="http://schemas.microsoft.com/office/drawing/2014/main" id="{3FACA282-FE6E-D404-536F-36FAD8C569D0}"/>
              </a:ext>
            </a:extLst>
          </p:cNvPr>
          <p:cNvSpPr>
            <a:spLocks noGrp="1"/>
          </p:cNvSpPr>
          <p:nvPr>
            <p:ph idx="1"/>
          </p:nvPr>
        </p:nvSpPr>
        <p:spPr>
          <a:xfrm>
            <a:off x="381000" y="1197429"/>
            <a:ext cx="8458200" cy="4845394"/>
          </a:xfrm>
        </p:spPr>
        <p:txBody>
          <a:bodyPr/>
          <a:lstStyle/>
          <a:p>
            <a:r>
              <a:rPr lang="en-US" dirty="0"/>
              <a:t>What are the different submissions that QSE needs to submit for each phase of Market Trials?</a:t>
            </a:r>
          </a:p>
          <a:p>
            <a:endParaRPr lang="en-US" dirty="0"/>
          </a:p>
          <a:p>
            <a:r>
              <a:rPr lang="en-US" dirty="0"/>
              <a:t>What is the duration for which QSE needs to submit for each phase of Market Trials?</a:t>
            </a:r>
          </a:p>
          <a:p>
            <a:endParaRPr lang="en-US" dirty="0"/>
          </a:p>
          <a:p>
            <a:r>
              <a:rPr lang="en-US" dirty="0"/>
              <a:t>What actions/applications will ERCOT be running during each phase?</a:t>
            </a:r>
          </a:p>
          <a:p>
            <a:endParaRPr lang="en-US" dirty="0"/>
          </a:p>
          <a:p>
            <a:r>
              <a:rPr lang="en-US" dirty="0"/>
              <a:t>What are performance evaluation criteria for the QSEs for each phase of Market Trial testing?</a:t>
            </a:r>
          </a:p>
          <a:p>
            <a:endParaRPr lang="en-US" dirty="0"/>
          </a:p>
          <a:p>
            <a:endParaRPr lang="en-US" dirty="0"/>
          </a:p>
        </p:txBody>
      </p:sp>
    </p:spTree>
    <p:extLst>
      <p:ext uri="{BB962C8B-B14F-4D97-AF65-F5344CB8AC3E}">
        <p14:creationId xmlns:p14="http://schemas.microsoft.com/office/powerpoint/2010/main" val="492532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r>
              <a:rPr lang="en-US" dirty="0"/>
              <a:t>Market Submissions Handbooks Review</a:t>
            </a:r>
          </a:p>
        </p:txBody>
      </p:sp>
      <p:sp>
        <p:nvSpPr>
          <p:cNvPr id="10" name="Content Placeholder 9">
            <a:extLst>
              <a:ext uri="{FF2B5EF4-FFF2-40B4-BE49-F238E27FC236}">
                <a16:creationId xmlns:a16="http://schemas.microsoft.com/office/drawing/2014/main" id="{E3208117-FCBF-86B6-E8F1-E9022CB759B2}"/>
              </a:ext>
            </a:extLst>
          </p:cNvPr>
          <p:cNvSpPr>
            <a:spLocks noGrp="1"/>
          </p:cNvSpPr>
          <p:nvPr>
            <p:ph idx="1"/>
          </p:nvPr>
        </p:nvSpPr>
        <p:spPr>
          <a:xfrm>
            <a:off x="242617" y="608751"/>
            <a:ext cx="8534400" cy="5096525"/>
          </a:xfrm>
        </p:spPr>
        <p:txBody>
          <a:bodyPr/>
          <a:lstStyle/>
          <a:p>
            <a:r>
              <a:rPr lang="en-US" sz="1400" dirty="0"/>
              <a:t>For each phase of Market Trial testing, a handbook will be posted to the RTBTF web page - </a:t>
            </a:r>
            <a:r>
              <a:rPr lang="en-US" sz="1400" dirty="0">
                <a:hlinkClick r:id="rId2"/>
              </a:rPr>
              <a:t>https://www.ercot.com/committees/tac/rtcbtf</a:t>
            </a:r>
            <a:endParaRPr lang="en-US" sz="1400" dirty="0"/>
          </a:p>
          <a:p>
            <a:endParaRPr lang="en-US" sz="1400" dirty="0"/>
          </a:p>
          <a:p>
            <a:r>
              <a:rPr lang="en-US" sz="1400" dirty="0"/>
              <a:t>Handbook to cover the expectations for each phase of testing, including </a:t>
            </a:r>
          </a:p>
          <a:p>
            <a:pPr lvl="1"/>
            <a:r>
              <a:rPr lang="en-US" sz="1400" dirty="0"/>
              <a:t>the key activities for that testing phase, </a:t>
            </a:r>
          </a:p>
          <a:p>
            <a:pPr lvl="1"/>
            <a:r>
              <a:rPr lang="en-US" sz="1400" dirty="0"/>
              <a:t>required submissions and expectations of submissions data entry with regard to current Production submissions. For example, during closed loop testing we would expect RTC submissions to closely align with current Production submissions to ensure smooth transition into and out of closed loop testing,</a:t>
            </a:r>
          </a:p>
          <a:p>
            <a:pPr lvl="1"/>
            <a:r>
              <a:rPr lang="en-US" sz="1400" dirty="0"/>
              <a:t>QSE performance evaluation criteria, </a:t>
            </a:r>
          </a:p>
          <a:p>
            <a:pPr lvl="1"/>
            <a:r>
              <a:rPr lang="en-US" sz="1400" dirty="0"/>
              <a:t>and high-level timelines for each phase.</a:t>
            </a:r>
          </a:p>
          <a:p>
            <a:endParaRPr lang="en-US" sz="1400" dirty="0"/>
          </a:p>
          <a:p>
            <a:r>
              <a:rPr lang="en-US" sz="1400" dirty="0"/>
              <a:t>For example: screenshot from Handbook 1 – RTC QSE Submission Testing </a:t>
            </a:r>
            <a:r>
              <a:rPr lang="en-US" sz="1200" dirty="0"/>
              <a:t>(</a:t>
            </a:r>
            <a:r>
              <a:rPr lang="en-US" sz="1200" dirty="0">
                <a:hlinkClick r:id="rId3"/>
              </a:rPr>
              <a:t>https://www.ercot.com/files/docs/2025/01/13/5_RTCB_Market_Trials_Handbook_1_MarketSubmissions_12102024_v2.docx</a:t>
            </a:r>
            <a:r>
              <a:rPr lang="en-US" sz="1200" dirty="0"/>
              <a:t>) </a:t>
            </a:r>
          </a:p>
          <a:p>
            <a:pPr marL="0" indent="0">
              <a:buNone/>
            </a:pPr>
            <a:endParaRPr lang="en-US" sz="1400" dirty="0"/>
          </a:p>
          <a:p>
            <a:endParaRPr lang="en-US" sz="1400"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380999" y="1254642"/>
            <a:ext cx="8358963" cy="450820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pic>
        <p:nvPicPr>
          <p:cNvPr id="15" name="Picture 14">
            <a:extLst>
              <a:ext uri="{FF2B5EF4-FFF2-40B4-BE49-F238E27FC236}">
                <a16:creationId xmlns:a16="http://schemas.microsoft.com/office/drawing/2014/main" id="{C3A32DC2-7D86-9B7C-06AF-9979639E2F64}"/>
              </a:ext>
            </a:extLst>
          </p:cNvPr>
          <p:cNvPicPr>
            <a:picLocks noChangeAspect="1"/>
          </p:cNvPicPr>
          <p:nvPr/>
        </p:nvPicPr>
        <p:blipFill>
          <a:blip r:embed="rId4"/>
          <a:stretch>
            <a:fillRect/>
          </a:stretch>
        </p:blipFill>
        <p:spPr>
          <a:xfrm>
            <a:off x="2422241" y="4514835"/>
            <a:ext cx="5524979" cy="200423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67297713"/>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f8c9251-373f-4ee3-86cf-d97122226a81" xsi:nil="true"/>
    <lcf76f155ced4ddcb4097134ff3c332f xmlns="5f527160-b6a2-448e-b210-55bbe2178a9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F51A5998F0944EA03AB587B5B58FD3" ma:contentTypeVersion="14" ma:contentTypeDescription="Create a new document." ma:contentTypeScope="" ma:versionID="5de53c7dd9d5e3dd48e81f15fe9d6d64">
  <xsd:schema xmlns:xsd="http://www.w3.org/2001/XMLSchema" xmlns:xs="http://www.w3.org/2001/XMLSchema" xmlns:p="http://schemas.microsoft.com/office/2006/metadata/properties" xmlns:ns2="5f527160-b6a2-448e-b210-55bbe2178a90" xmlns:ns3="cf8c9251-373f-4ee3-86cf-d97122226a81" targetNamespace="http://schemas.microsoft.com/office/2006/metadata/properties" ma:root="true" ma:fieldsID="b9ed68adcc3693f95084af8a9f0e3281" ns2:_="" ns3:_="">
    <xsd:import namespace="5f527160-b6a2-448e-b210-55bbe2178a90"/>
    <xsd:import namespace="cf8c9251-373f-4ee3-86cf-d97122226a8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27160-b6a2-448e-b210-55bbe217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8c9251-373f-4ee3-86cf-d97122226a8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7bce286-be28-47de-b9f7-94a506e34291}" ma:internalName="TaxCatchAll" ma:showField="CatchAllData" ma:web="cf8c9251-373f-4ee3-86cf-d97122226a81">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1A526C54-2038-4DDB-9077-84C80FF069E0}">
  <ds:schemaRefs>
    <ds:schemaRef ds:uri="5f527160-b6a2-448e-b210-55bbe2178a90"/>
    <ds:schemaRef ds:uri="8d5ee879-813f-4fb9-b7c2-a59846c21aeb"/>
    <ds:schemaRef ds:uri="c34af464-7aa1-4edd-9be4-83dffc1cb926"/>
    <ds:schemaRef ds:uri="cf8c9251-373f-4ee3-86cf-d97122226a8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B39F2F4-47B2-4966-9217-61E5C243B270}">
  <ds:schemaRefs>
    <ds:schemaRef ds:uri="5f527160-b6a2-448e-b210-55bbe2178a90"/>
    <ds:schemaRef ds:uri="cf8c9251-373f-4ee3-86cf-d97122226a8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2215</TotalTime>
  <Words>1322</Words>
  <Application>Microsoft Office PowerPoint</Application>
  <PresentationFormat>On-screen Show (4:3)</PresentationFormat>
  <Paragraphs>227</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Aptos</vt:lpstr>
      <vt:lpstr>Arial</vt:lpstr>
      <vt:lpstr>Calibri</vt:lpstr>
      <vt:lpstr>Wingdings</vt:lpstr>
      <vt:lpstr>Cover Slide</vt:lpstr>
      <vt:lpstr>Horizontal Theme</vt:lpstr>
      <vt:lpstr>PowerPoint Presentation</vt:lpstr>
      <vt:lpstr>RTC+B Market Trials – Submissions Testing</vt:lpstr>
      <vt:lpstr>PowerPoint Presentation</vt:lpstr>
      <vt:lpstr>RTC+B Market Submissions - Systems configurations</vt:lpstr>
      <vt:lpstr>RTC+B Market Submissions - Systems configurations (Updated with URLs)</vt:lpstr>
      <vt:lpstr>RTC+B Market Submissions - Systems configurations Public Key Update for WAN/API submissions</vt:lpstr>
      <vt:lpstr>RTC+B Market Trials Systems Readiness Summary</vt:lpstr>
      <vt:lpstr>Frequently asked questions related to Market Trials submission testing</vt:lpstr>
      <vt:lpstr>Market Submissions Handbooks Review</vt:lpstr>
      <vt:lpstr>Market Submissions Handbooks Review</vt:lpstr>
      <vt:lpstr>RTC+B Market Trials Systems Readiness for Market Submissions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Badri, Sreenivas</cp:lastModifiedBy>
  <cp:revision>10</cp:revision>
  <cp:lastPrinted>2017-10-10T21:31:05Z</cp:lastPrinted>
  <dcterms:created xsi:type="dcterms:W3CDTF">2016-01-21T15:20:31Z</dcterms:created>
  <dcterms:modified xsi:type="dcterms:W3CDTF">2025-02-27T14:22:47Z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ActionId">
    <vt:lpwstr>c62e7908-7660-43a6-b1c8-5c5c95dc1f11</vt:lpwstr>
  </property>
  <property fmtid="{D5CDD505-2E9C-101B-9397-08002B2CF9AE}" pid="4" name="MSIP_Label_7084cbda-52b8-46fb-a7b7-cb5bd465ed85_SetDate">
    <vt:lpwstr>2023-05-09T20:19:39Z</vt:lpwstr>
  </property>
  <property fmtid="{D5CDD505-2E9C-101B-9397-08002B2CF9AE}" pid="5" name="MSIP_Label_7084cbda-52b8-46fb-a7b7-cb5bd465ed85_Name">
    <vt:lpwstr>Internal</vt:lpwstr>
  </property>
  <property fmtid="{D5CDD505-2E9C-101B-9397-08002B2CF9AE}" pid="6" name="MSIP_Label_7084cbda-52b8-46fb-a7b7-cb5bd465ed85_ContentBits">
    <vt:lpwstr>0</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Method">
    <vt:lpwstr>Standard</vt:lpwstr>
  </property>
  <property fmtid="{D5CDD505-2E9C-101B-9397-08002B2CF9AE}" pid="9" name="ContentTypeId">
    <vt:lpwstr>0x0101009AF51A5998F0944EA03AB587B5B58FD3</vt:lpwstr>
  </property>
  <property fmtid="{D5CDD505-2E9C-101B-9397-08002B2CF9AE}" pid="10" name="MediaServiceImageTags">
    <vt:lpwstr/>
  </property>
</Properties>
</file>