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57" r:id="rId8"/>
    <p:sldId id="265" r:id="rId9"/>
    <p:sldId id="268" r:id="rId10"/>
    <p:sldId id="266" r:id="rId11"/>
    <p:sldId id="26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0129" autoAdjust="0"/>
  </p:normalViewPr>
  <p:slideViewPr>
    <p:cSldViewPr showGuides="1">
      <p:cViewPr varScale="1">
        <p:scale>
          <a:sx n="91" d="100"/>
          <a:sy n="91" d="100"/>
        </p:scale>
        <p:origin x="1596" y="30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Sheet1!$A$19:$A$30</c:f>
              <c:strCache>
                <c:ptCount val="12"/>
                <c:pt idx="0">
                  <c:v>2024/04</c:v>
                </c:pt>
                <c:pt idx="1">
                  <c:v>2024/05</c:v>
                </c:pt>
                <c:pt idx="2">
                  <c:v>2024/06</c:v>
                </c:pt>
                <c:pt idx="3">
                  <c:v>2024/07</c:v>
                </c:pt>
                <c:pt idx="4">
                  <c:v>2024/08</c:v>
                </c:pt>
                <c:pt idx="5">
                  <c:v>2024/09</c:v>
                </c:pt>
                <c:pt idx="6">
                  <c:v>2024/10</c:v>
                </c:pt>
                <c:pt idx="7">
                  <c:v>2024/11</c:v>
                </c:pt>
                <c:pt idx="8">
                  <c:v>2024/12</c:v>
                </c:pt>
                <c:pt idx="9">
                  <c:v>2025/01</c:v>
                </c:pt>
                <c:pt idx="10">
                  <c:v>2025/02</c:v>
                </c:pt>
                <c:pt idx="11">
                  <c:v>2025/03</c:v>
                </c:pt>
              </c:strCache>
            </c:strRef>
          </c:cat>
          <c:val>
            <c:numRef>
              <c:f>Sheet1!$B$19:$B$30</c:f>
              <c:numCache>
                <c:formatCode>General</c:formatCode>
                <c:ptCount val="12"/>
                <c:pt idx="0">
                  <c:v>0.24</c:v>
                </c:pt>
                <c:pt idx="1">
                  <c:v>0.24</c:v>
                </c:pt>
                <c:pt idx="2">
                  <c:v>0.26</c:v>
                </c:pt>
                <c:pt idx="3">
                  <c:v>0.22</c:v>
                </c:pt>
                <c:pt idx="4">
                  <c:v>0.22</c:v>
                </c:pt>
                <c:pt idx="5">
                  <c:v>0.31</c:v>
                </c:pt>
                <c:pt idx="6">
                  <c:v>0.28999999999999998</c:v>
                </c:pt>
                <c:pt idx="7">
                  <c:v>0.27</c:v>
                </c:pt>
                <c:pt idx="8">
                  <c:v>0.21</c:v>
                </c:pt>
                <c:pt idx="9">
                  <c:v>0.23</c:v>
                </c:pt>
                <c:pt idx="10">
                  <c:v>0.25</c:v>
                </c:pt>
                <c:pt idx="11">
                  <c:v>0.25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Sheet1!$A$19:$A$30</c:f>
              <c:strCache>
                <c:ptCount val="12"/>
                <c:pt idx="0">
                  <c:v>2024/04</c:v>
                </c:pt>
                <c:pt idx="1">
                  <c:v>2024/05</c:v>
                </c:pt>
                <c:pt idx="2">
                  <c:v>2024/06</c:v>
                </c:pt>
                <c:pt idx="3">
                  <c:v>2024/07</c:v>
                </c:pt>
                <c:pt idx="4">
                  <c:v>2024/08</c:v>
                </c:pt>
                <c:pt idx="5">
                  <c:v>2024/09</c:v>
                </c:pt>
                <c:pt idx="6">
                  <c:v>2024/10</c:v>
                </c:pt>
                <c:pt idx="7">
                  <c:v>2024/11</c:v>
                </c:pt>
                <c:pt idx="8">
                  <c:v>2024/12</c:v>
                </c:pt>
                <c:pt idx="9">
                  <c:v>2025/01</c:v>
                </c:pt>
                <c:pt idx="10">
                  <c:v>2025/02</c:v>
                </c:pt>
                <c:pt idx="11">
                  <c:v>2025/03</c:v>
                </c:pt>
              </c:strCache>
            </c:strRef>
          </c:cat>
          <c:val>
            <c:numRef>
              <c:f>Sheet1!$C$19:$C$30</c:f>
              <c:numCache>
                <c:formatCode>General</c:formatCode>
                <c:ptCount val="12"/>
                <c:pt idx="0">
                  <c:v>0.56999999999999995</c:v>
                </c:pt>
                <c:pt idx="1">
                  <c:v>0.66</c:v>
                </c:pt>
                <c:pt idx="2">
                  <c:v>0.69</c:v>
                </c:pt>
                <c:pt idx="3">
                  <c:v>0.99</c:v>
                </c:pt>
                <c:pt idx="4">
                  <c:v>1.1000000000000001</c:v>
                </c:pt>
                <c:pt idx="5">
                  <c:v>1.33</c:v>
                </c:pt>
                <c:pt idx="6">
                  <c:v>0.97</c:v>
                </c:pt>
                <c:pt idx="7">
                  <c:v>0.92</c:v>
                </c:pt>
                <c:pt idx="8">
                  <c:v>1.05</c:v>
                </c:pt>
                <c:pt idx="9">
                  <c:v>0.79</c:v>
                </c:pt>
                <c:pt idx="10">
                  <c:v>0.99</c:v>
                </c:pt>
                <c:pt idx="11">
                  <c:v>1.31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Sheet1!$A$19:$A$30</c:f>
              <c:strCache>
                <c:ptCount val="12"/>
                <c:pt idx="0">
                  <c:v>2024/04</c:v>
                </c:pt>
                <c:pt idx="1">
                  <c:v>2024/05</c:v>
                </c:pt>
                <c:pt idx="2">
                  <c:v>2024/06</c:v>
                </c:pt>
                <c:pt idx="3">
                  <c:v>2024/07</c:v>
                </c:pt>
                <c:pt idx="4">
                  <c:v>2024/08</c:v>
                </c:pt>
                <c:pt idx="5">
                  <c:v>2024/09</c:v>
                </c:pt>
                <c:pt idx="6">
                  <c:v>2024/10</c:v>
                </c:pt>
                <c:pt idx="7">
                  <c:v>2024/11</c:v>
                </c:pt>
                <c:pt idx="8">
                  <c:v>2024/12</c:v>
                </c:pt>
                <c:pt idx="9">
                  <c:v>2025/01</c:v>
                </c:pt>
                <c:pt idx="10">
                  <c:v>2025/02</c:v>
                </c:pt>
                <c:pt idx="11">
                  <c:v>2025/03</c:v>
                </c:pt>
              </c:strCache>
            </c:strRef>
          </c:cat>
          <c:val>
            <c:numRef>
              <c:f>Sheet1!$D$19:$D$30</c:f>
              <c:numCache>
                <c:formatCode>General</c:formatCode>
                <c:ptCount val="12"/>
                <c:pt idx="0">
                  <c:v>0.35</c:v>
                </c:pt>
                <c:pt idx="1">
                  <c:v>0.35</c:v>
                </c:pt>
                <c:pt idx="2">
                  <c:v>0.63</c:v>
                </c:pt>
                <c:pt idx="3">
                  <c:v>0.34</c:v>
                </c:pt>
                <c:pt idx="4">
                  <c:v>0.33</c:v>
                </c:pt>
                <c:pt idx="5">
                  <c:v>0.41</c:v>
                </c:pt>
                <c:pt idx="6">
                  <c:v>0.41</c:v>
                </c:pt>
                <c:pt idx="7">
                  <c:v>0.4</c:v>
                </c:pt>
                <c:pt idx="8">
                  <c:v>0.38</c:v>
                </c:pt>
                <c:pt idx="9">
                  <c:v>0.37</c:v>
                </c:pt>
                <c:pt idx="10">
                  <c:v>0.39</c:v>
                </c:pt>
                <c:pt idx="11">
                  <c:v>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Volume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Sheet1!$A$19:$A$30</c:f>
              <c:strCache>
                <c:ptCount val="12"/>
                <c:pt idx="0">
                  <c:v>2024/04</c:v>
                </c:pt>
                <c:pt idx="1">
                  <c:v>2024/05</c:v>
                </c:pt>
                <c:pt idx="2">
                  <c:v>2024/06</c:v>
                </c:pt>
                <c:pt idx="3">
                  <c:v>2024/07</c:v>
                </c:pt>
                <c:pt idx="4">
                  <c:v>2024/08</c:v>
                </c:pt>
                <c:pt idx="5">
                  <c:v>2024/09</c:v>
                </c:pt>
                <c:pt idx="6">
                  <c:v>2024/10</c:v>
                </c:pt>
                <c:pt idx="7">
                  <c:v>2024/11</c:v>
                </c:pt>
                <c:pt idx="8">
                  <c:v>2024/12</c:v>
                </c:pt>
                <c:pt idx="9">
                  <c:v>2025/01</c:v>
                </c:pt>
                <c:pt idx="10">
                  <c:v>2025/02</c:v>
                </c:pt>
                <c:pt idx="11">
                  <c:v>2025/03</c:v>
                </c:pt>
              </c:strCache>
            </c:strRef>
          </c:cat>
          <c:val>
            <c:numRef>
              <c:f>Sheet1!$B$19:$B$30</c:f>
              <c:numCache>
                <c:formatCode>General</c:formatCode>
                <c:ptCount val="12"/>
                <c:pt idx="0">
                  <c:v>127185</c:v>
                </c:pt>
                <c:pt idx="1">
                  <c:v>133972</c:v>
                </c:pt>
                <c:pt idx="2">
                  <c:v>146063</c:v>
                </c:pt>
                <c:pt idx="3">
                  <c:v>190614</c:v>
                </c:pt>
                <c:pt idx="4">
                  <c:v>215922</c:v>
                </c:pt>
                <c:pt idx="5">
                  <c:v>181856</c:v>
                </c:pt>
                <c:pt idx="6">
                  <c:v>296322</c:v>
                </c:pt>
                <c:pt idx="7">
                  <c:v>119115</c:v>
                </c:pt>
                <c:pt idx="8">
                  <c:v>110959</c:v>
                </c:pt>
                <c:pt idx="9">
                  <c:v>118843</c:v>
                </c:pt>
                <c:pt idx="10">
                  <c:v>113902</c:v>
                </c:pt>
                <c:pt idx="11">
                  <c:v>93909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Sheet1!$A$19:$A$30</c:f>
              <c:strCache>
                <c:ptCount val="12"/>
                <c:pt idx="0">
                  <c:v>2024/04</c:v>
                </c:pt>
                <c:pt idx="1">
                  <c:v>2024/05</c:v>
                </c:pt>
                <c:pt idx="2">
                  <c:v>2024/06</c:v>
                </c:pt>
                <c:pt idx="3">
                  <c:v>2024/07</c:v>
                </c:pt>
                <c:pt idx="4">
                  <c:v>2024/08</c:v>
                </c:pt>
                <c:pt idx="5">
                  <c:v>2024/09</c:v>
                </c:pt>
                <c:pt idx="6">
                  <c:v>2024/10</c:v>
                </c:pt>
                <c:pt idx="7">
                  <c:v>2024/11</c:v>
                </c:pt>
                <c:pt idx="8">
                  <c:v>2024/12</c:v>
                </c:pt>
                <c:pt idx="9">
                  <c:v>2025/01</c:v>
                </c:pt>
                <c:pt idx="10">
                  <c:v>2025/02</c:v>
                </c:pt>
                <c:pt idx="11">
                  <c:v>2025/03</c:v>
                </c:pt>
              </c:strCache>
            </c:strRef>
          </c:cat>
          <c:val>
            <c:numRef>
              <c:f>Sheet1!$C$19:$C$30</c:f>
              <c:numCache>
                <c:formatCode>General</c:formatCode>
                <c:ptCount val="12"/>
                <c:pt idx="0">
                  <c:v>68536</c:v>
                </c:pt>
                <c:pt idx="1">
                  <c:v>69410</c:v>
                </c:pt>
                <c:pt idx="2">
                  <c:v>67206</c:v>
                </c:pt>
                <c:pt idx="3">
                  <c:v>70787</c:v>
                </c:pt>
                <c:pt idx="4">
                  <c:v>72105</c:v>
                </c:pt>
                <c:pt idx="5">
                  <c:v>63958</c:v>
                </c:pt>
                <c:pt idx="6">
                  <c:v>75309</c:v>
                </c:pt>
                <c:pt idx="7">
                  <c:v>66984</c:v>
                </c:pt>
                <c:pt idx="8">
                  <c:v>73053</c:v>
                </c:pt>
                <c:pt idx="9">
                  <c:v>72775</c:v>
                </c:pt>
                <c:pt idx="10">
                  <c:v>66013</c:v>
                </c:pt>
                <c:pt idx="11">
                  <c:v>69627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Sheet1!$A$19:$A$30</c:f>
              <c:strCache>
                <c:ptCount val="12"/>
                <c:pt idx="0">
                  <c:v>2024/04</c:v>
                </c:pt>
                <c:pt idx="1">
                  <c:v>2024/05</c:v>
                </c:pt>
                <c:pt idx="2">
                  <c:v>2024/06</c:v>
                </c:pt>
                <c:pt idx="3">
                  <c:v>2024/07</c:v>
                </c:pt>
                <c:pt idx="4">
                  <c:v>2024/08</c:v>
                </c:pt>
                <c:pt idx="5">
                  <c:v>2024/09</c:v>
                </c:pt>
                <c:pt idx="6">
                  <c:v>2024/10</c:v>
                </c:pt>
                <c:pt idx="7">
                  <c:v>2024/11</c:v>
                </c:pt>
                <c:pt idx="8">
                  <c:v>2024/12</c:v>
                </c:pt>
                <c:pt idx="9">
                  <c:v>2025/01</c:v>
                </c:pt>
                <c:pt idx="10">
                  <c:v>2025/02</c:v>
                </c:pt>
                <c:pt idx="11">
                  <c:v>2025/03</c:v>
                </c:pt>
              </c:strCache>
            </c:strRef>
          </c:cat>
          <c:val>
            <c:numRef>
              <c:f>Sheet1!$D$19:$D$30</c:f>
              <c:numCache>
                <c:formatCode>General</c:formatCode>
                <c:ptCount val="12"/>
                <c:pt idx="0">
                  <c:v>21233</c:v>
                </c:pt>
                <c:pt idx="1">
                  <c:v>22952</c:v>
                </c:pt>
                <c:pt idx="2">
                  <c:v>26208</c:v>
                </c:pt>
                <c:pt idx="3">
                  <c:v>38191</c:v>
                </c:pt>
                <c:pt idx="4">
                  <c:v>41440</c:v>
                </c:pt>
                <c:pt idx="5">
                  <c:v>34240</c:v>
                </c:pt>
                <c:pt idx="6">
                  <c:v>39923</c:v>
                </c:pt>
                <c:pt idx="7">
                  <c:v>18447</c:v>
                </c:pt>
                <c:pt idx="8">
                  <c:v>19430</c:v>
                </c:pt>
                <c:pt idx="9">
                  <c:v>21971</c:v>
                </c:pt>
                <c:pt idx="10">
                  <c:v>24038</c:v>
                </c:pt>
                <c:pt idx="11">
                  <c:v>15806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Sheet1!$A$20:$A$31</c:f>
              <c:strCache>
                <c:ptCount val="12"/>
                <c:pt idx="0">
                  <c:v>2024/04</c:v>
                </c:pt>
                <c:pt idx="1">
                  <c:v>2024/05</c:v>
                </c:pt>
                <c:pt idx="2">
                  <c:v>2024/06</c:v>
                </c:pt>
                <c:pt idx="3">
                  <c:v>2024/07</c:v>
                </c:pt>
                <c:pt idx="4">
                  <c:v>2024/08</c:v>
                </c:pt>
                <c:pt idx="5">
                  <c:v>2024/09</c:v>
                </c:pt>
                <c:pt idx="6">
                  <c:v>2024/10</c:v>
                </c:pt>
                <c:pt idx="7">
                  <c:v>2024/11</c:v>
                </c:pt>
                <c:pt idx="8">
                  <c:v>2024/12</c:v>
                </c:pt>
                <c:pt idx="9">
                  <c:v>2025/01</c:v>
                </c:pt>
                <c:pt idx="10">
                  <c:v>2025/02</c:v>
                </c:pt>
                <c:pt idx="11">
                  <c:v>2025/03</c:v>
                </c:pt>
              </c:strCache>
            </c:strRef>
          </c:cat>
          <c:val>
            <c:numRef>
              <c:f>Sheet1!$B$20:$B$31</c:f>
              <c:numCache>
                <c:formatCode>General</c:formatCode>
                <c:ptCount val="12"/>
                <c:pt idx="0">
                  <c:v>378310</c:v>
                </c:pt>
                <c:pt idx="1">
                  <c:v>505788</c:v>
                </c:pt>
                <c:pt idx="2">
                  <c:v>480493</c:v>
                </c:pt>
                <c:pt idx="3">
                  <c:v>524774</c:v>
                </c:pt>
                <c:pt idx="4">
                  <c:v>448774</c:v>
                </c:pt>
                <c:pt idx="5">
                  <c:v>531670</c:v>
                </c:pt>
                <c:pt idx="6">
                  <c:v>369309</c:v>
                </c:pt>
                <c:pt idx="7">
                  <c:v>324810</c:v>
                </c:pt>
                <c:pt idx="8">
                  <c:v>308225</c:v>
                </c:pt>
                <c:pt idx="9">
                  <c:v>412489</c:v>
                </c:pt>
                <c:pt idx="10">
                  <c:v>388108</c:v>
                </c:pt>
                <c:pt idx="11">
                  <c:v>352929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Sheet1!$A$18:$A$29</c:f>
              <c:strCache>
                <c:ptCount val="12"/>
                <c:pt idx="0">
                  <c:v>2024/04</c:v>
                </c:pt>
                <c:pt idx="1">
                  <c:v>2024/05</c:v>
                </c:pt>
                <c:pt idx="2">
                  <c:v>2024/06</c:v>
                </c:pt>
                <c:pt idx="3">
                  <c:v>2024/07</c:v>
                </c:pt>
                <c:pt idx="4">
                  <c:v>2024/08</c:v>
                </c:pt>
                <c:pt idx="5">
                  <c:v>2024/09</c:v>
                </c:pt>
                <c:pt idx="6">
                  <c:v>2024/10</c:v>
                </c:pt>
                <c:pt idx="7">
                  <c:v>2024/11</c:v>
                </c:pt>
                <c:pt idx="8">
                  <c:v>2024/12</c:v>
                </c:pt>
                <c:pt idx="9">
                  <c:v>2025/01</c:v>
                </c:pt>
                <c:pt idx="10">
                  <c:v>2025/02</c:v>
                </c:pt>
                <c:pt idx="11">
                  <c:v>2025/03</c:v>
                </c:pt>
              </c:strCache>
            </c:strRef>
          </c:cat>
          <c:val>
            <c:numRef>
              <c:f>Sheet1!$B$18:$B$29</c:f>
              <c:numCache>
                <c:formatCode>General</c:formatCode>
                <c:ptCount val="12"/>
                <c:pt idx="0">
                  <c:v>3821</c:v>
                </c:pt>
                <c:pt idx="1">
                  <c:v>3839</c:v>
                </c:pt>
                <c:pt idx="2">
                  <c:v>3876</c:v>
                </c:pt>
                <c:pt idx="3">
                  <c:v>3896</c:v>
                </c:pt>
                <c:pt idx="4">
                  <c:v>3950</c:v>
                </c:pt>
                <c:pt idx="5">
                  <c:v>3778</c:v>
                </c:pt>
                <c:pt idx="6">
                  <c:v>3800</c:v>
                </c:pt>
                <c:pt idx="7">
                  <c:v>3598</c:v>
                </c:pt>
                <c:pt idx="8">
                  <c:v>3481</c:v>
                </c:pt>
                <c:pt idx="9">
                  <c:v>3638</c:v>
                </c:pt>
                <c:pt idx="10">
                  <c:v>3267</c:v>
                </c:pt>
                <c:pt idx="11">
                  <c:v>3651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47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56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April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– March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6769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targets.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3/9/2025 Site Failover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3/6 Site Failover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3/26 and 3/27 Application Release</a:t>
            </a:r>
          </a:p>
          <a:p>
            <a:pPr marL="0" indent="0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3/9 Site Failover</a:t>
            </a: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en-US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endParaRPr lang="en-US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n-US" sz="1100" i="1" dirty="0">
                <a:solidFill>
                  <a:srgbClr val="000000"/>
                </a:solidFill>
                <a:latin typeface="Arial" panose="020B0604020202020204" pitchFamily="34" charset="0"/>
              </a:rPr>
              <a:t>*Will also be reported on in April’s report.</a:t>
            </a:r>
            <a:endParaRPr lang="en-US" sz="1100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925922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1.31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.92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.39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99.88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.90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7335616"/>
              </p:ext>
            </p:extLst>
          </p:nvPr>
        </p:nvGraphicFramePr>
        <p:xfrm>
          <a:off x="0" y="2971800"/>
          <a:ext cx="899160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Volumes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211979"/>
              </p:ext>
            </p:extLst>
          </p:nvPr>
        </p:nvGraphicFramePr>
        <p:xfrm>
          <a:off x="302690" y="838200"/>
          <a:ext cx="8688910" cy="1586518"/>
        </p:xfrm>
        <a:graphic>
          <a:graphicData uri="http://schemas.openxmlformats.org/drawingml/2006/table">
            <a:tbl>
              <a:tblPr/>
              <a:tblGrid>
                <a:gridCol w="2189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7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232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Volume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93909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152571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69627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69692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15806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27577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285444"/>
              </p:ext>
            </p:extLst>
          </p:nvPr>
        </p:nvGraphicFramePr>
        <p:xfrm>
          <a:off x="0" y="2971800"/>
          <a:ext cx="899160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94524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March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000" dirty="0"/>
              <a:t>3651 Posts</a:t>
            </a:r>
          </a:p>
          <a:p>
            <a:r>
              <a:rPr lang="en-US" sz="2000" dirty="0"/>
              <a:t>352929 Recipients</a:t>
            </a:r>
          </a:p>
          <a:p>
            <a:r>
              <a:rPr lang="en-US" sz="2000" dirty="0"/>
              <a:t>RMS List Highlights</a:t>
            </a:r>
          </a:p>
          <a:p>
            <a:pPr lvl="1"/>
            <a:r>
              <a:rPr lang="en-US" sz="2000" dirty="0"/>
              <a:t>59 Posts</a:t>
            </a:r>
          </a:p>
          <a:p>
            <a:pPr lvl="1"/>
            <a:r>
              <a:rPr lang="en-US" sz="2000" dirty="0"/>
              <a:t>6 New Subscriptions</a:t>
            </a:r>
          </a:p>
          <a:p>
            <a:pPr lvl="1"/>
            <a:r>
              <a:rPr lang="en-US" sz="2000" dirty="0"/>
              <a:t>4 Unsubscribes</a:t>
            </a:r>
          </a:p>
          <a:p>
            <a:r>
              <a:rPr lang="en-US" sz="2000" dirty="0"/>
              <a:t>TDTMS List Highlights</a:t>
            </a:r>
          </a:p>
          <a:p>
            <a:pPr lvl="1"/>
            <a:r>
              <a:rPr lang="en-US" sz="2000" dirty="0"/>
              <a:t>1 Posts</a:t>
            </a:r>
          </a:p>
          <a:p>
            <a:pPr lvl="1"/>
            <a:r>
              <a:rPr lang="en-US" sz="2000" dirty="0"/>
              <a:t>0 New Subscriptions</a:t>
            </a:r>
          </a:p>
          <a:p>
            <a:pPr lvl="1"/>
            <a:r>
              <a:rPr lang="en-US" sz="2000" dirty="0"/>
              <a:t>0 Unsubscribe</a:t>
            </a:r>
          </a:p>
          <a:p>
            <a:pPr lvl="1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6547226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9603921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Weather Moratorium Removals</a:t>
            </a:r>
            <a:br>
              <a:rPr lang="en-US" sz="2400" dirty="0"/>
            </a:b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676900"/>
          </a:xfrm>
        </p:spPr>
        <p:txBody>
          <a:bodyPr/>
          <a:lstStyle/>
          <a:p>
            <a:pPr marL="457200" lvl="1" indent="0" eaLnBrk="0" fontAlgn="base" hangingPunct="0">
              <a:spcAft>
                <a:spcPct val="0"/>
              </a:spcAft>
              <a:buClr>
                <a:srgbClr val="00B050"/>
              </a:buClr>
              <a:buNone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1B9E603-9A61-3E7E-18FD-A5774CF220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924288"/>
              </p:ext>
            </p:extLst>
          </p:nvPr>
        </p:nvGraphicFramePr>
        <p:xfrm>
          <a:off x="324590" y="855738"/>
          <a:ext cx="8419360" cy="51465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1018">
                  <a:extLst>
                    <a:ext uri="{9D8B030D-6E8A-4147-A177-3AD203B41FA5}">
                      <a16:colId xmlns:a16="http://schemas.microsoft.com/office/drawing/2014/main" val="3963868438"/>
                    </a:ext>
                  </a:extLst>
                </a:gridCol>
                <a:gridCol w="1735144">
                  <a:extLst>
                    <a:ext uri="{9D8B030D-6E8A-4147-A177-3AD203B41FA5}">
                      <a16:colId xmlns:a16="http://schemas.microsoft.com/office/drawing/2014/main" val="501349505"/>
                    </a:ext>
                  </a:extLst>
                </a:gridCol>
                <a:gridCol w="2998198">
                  <a:extLst>
                    <a:ext uri="{9D8B030D-6E8A-4147-A177-3AD203B41FA5}">
                      <a16:colId xmlns:a16="http://schemas.microsoft.com/office/drawing/2014/main" val="2216702305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127333652"/>
                    </a:ext>
                  </a:extLst>
                </a:gridCol>
              </a:tblGrid>
              <a:tr h="3274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DATE</a:t>
                      </a: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LIST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EMAIL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</a:rPr>
                        <a:t>ACTION</a:t>
                      </a: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 anchor="b"/>
                </a:tc>
                <a:extLst>
                  <a:ext uri="{0D108BD9-81ED-4DB2-BD59-A6C34878D82A}">
                    <a16:rowId xmlns:a16="http://schemas.microsoft.com/office/drawing/2014/main" val="2330488522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2025-02-20 06:47:27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camila.matallana@UBIQUITY.COM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172425462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2025-02-21 00:00:08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weather_moratoriums</a:t>
                      </a:r>
                      <a:endParaRPr lang="en-US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KERI.DAVIS@GEXAENERGY.COM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AUTODEL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3814755097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2025-02-22 00:00:04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weather_moratoriums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Patricia.Pena@SHELLENERGY.COM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AUTODEL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1338722181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extLst>
                  <a:ext uri="{0D108BD9-81ED-4DB2-BD59-A6C34878D82A}">
                    <a16:rowId xmlns:a16="http://schemas.microsoft.com/office/drawing/2014/main" val="3558679365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extLst>
                  <a:ext uri="{0D108BD9-81ED-4DB2-BD59-A6C34878D82A}">
                    <a16:rowId xmlns:a16="http://schemas.microsoft.com/office/drawing/2014/main" val="1043590818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extLst>
                  <a:ext uri="{0D108BD9-81ED-4DB2-BD59-A6C34878D82A}">
                    <a16:rowId xmlns:a16="http://schemas.microsoft.com/office/drawing/2014/main" val="2037817965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extLst>
                  <a:ext uri="{0D108BD9-81ED-4DB2-BD59-A6C34878D82A}">
                    <a16:rowId xmlns:a16="http://schemas.microsoft.com/office/drawing/2014/main" val="3124354430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extLst>
                  <a:ext uri="{0D108BD9-81ED-4DB2-BD59-A6C34878D82A}">
                    <a16:rowId xmlns:a16="http://schemas.microsoft.com/office/drawing/2014/main" val="739348573"/>
                  </a:ext>
                </a:extLst>
              </a:tr>
              <a:tr h="53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776" marR="110776" marT="55388" marB="55388"/>
                </a:tc>
                <a:extLst>
                  <a:ext uri="{0D108BD9-81ED-4DB2-BD59-A6C34878D82A}">
                    <a16:rowId xmlns:a16="http://schemas.microsoft.com/office/drawing/2014/main" val="3788773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55563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42307</TotalTime>
  <Words>266</Words>
  <Application>Microsoft Office PowerPoint</Application>
  <PresentationFormat>On-screen Show (4:3)</PresentationFormat>
  <Paragraphs>118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Aptos</vt:lpstr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– March</vt:lpstr>
      <vt:lpstr>MarkeTrak Performance</vt:lpstr>
      <vt:lpstr>MarkeTrak Volumes</vt:lpstr>
      <vt:lpstr>March ListServ Stats</vt:lpstr>
      <vt:lpstr>Weather Moratorium Removals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365</cp:revision>
  <cp:lastPrinted>2019-05-06T20:09:17Z</cp:lastPrinted>
  <dcterms:created xsi:type="dcterms:W3CDTF">2016-01-21T15:20:31Z</dcterms:created>
  <dcterms:modified xsi:type="dcterms:W3CDTF">2025-04-01T15:19:06Z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2023-08-01T05:27:35Z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430f0d0e-e128-4a50-a083-2a356b17a1a8</vt:lpwstr>
  </property>
  <property fmtid="{D5CDD505-2E9C-101B-9397-08002B2CF9AE}" pid="9" name="MSIP_Label_7084cbda-52b8-46fb-a7b7-cb5bd465ed85_ContentBits">
    <vt:lpwstr>0</vt:lpwstr>
  </property>
</Properties>
</file>