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2"/>
  </p:notesMasterIdLst>
  <p:handoutMasterIdLst>
    <p:handoutMasterId r:id="rId13"/>
  </p:handoutMasterIdLst>
  <p:sldIdLst>
    <p:sldId id="542" r:id="rId6"/>
    <p:sldId id="547" r:id="rId7"/>
    <p:sldId id="2781" r:id="rId8"/>
    <p:sldId id="2783" r:id="rId9"/>
    <p:sldId id="2784" r:id="rId10"/>
    <p:sldId id="2782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3831BD2-3014-FC08-390A-9936949E1516}" name="Maggio, Dave" initials="DM" userId="S::David.Maggio@ercot.com::ac169136-3d92-4093-a1ee-cd2fa0ab630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C7"/>
    <a:srgbClr val="26D07C"/>
    <a:srgbClr val="0076C6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A694D5-914C-9FC6-1A5A-B46071392255}" v="6" dt="2025-04-01T16:21:22.559"/>
  </p1510:revLst>
</p1510:revInfo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47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18691" y="6392679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1"/>
                </a:solidFill>
              </a:rPr>
              <a:t>Item 12.1.2.1</a:t>
            </a: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334000" cy="33239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/>
              <a:t>Item 12.1.2.1: ERCOT Comments on NPRR 1269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Keith Collins</a:t>
            </a:r>
          </a:p>
          <a:p>
            <a:r>
              <a:rPr lang="en-US" dirty="0">
                <a:solidFill>
                  <a:schemeClr val="tx2"/>
                </a:solidFill>
              </a:rPr>
              <a:t>Vice President, Commercial Operations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Board of Directors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April 7-8, 2025</a:t>
            </a:r>
            <a:endParaRPr lang="en-US" dirty="0">
              <a:solidFill>
                <a:schemeClr val="tx2"/>
              </a:solidFill>
              <a:cs typeface="Arial"/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B693-A7C6-D864-2D95-E9E34239E87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2438400"/>
            <a:ext cx="8509759" cy="3657600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/>
          <a:lstStyle/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Key Takeaways</a:t>
            </a:r>
            <a:endParaRPr lang="en-US" sz="2000" dirty="0"/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sz="1600" dirty="0"/>
              <a:t>There is a legitimate concern that DAM and RTM pricing may be insufficient to incent self-commitment of Resources for Ancillary Services and lead to increased RUC instructions, even when there is sufficient Resource capability otherwise.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A $15 per MW per hour floor on the Ancillary Service Demand Curves (ASDC) is a modest floor, affecting average overall prices minimally ($0.34/MWh, or 0.4% for the more extreme estimate of energy prices). 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The floors also help to lessen smaller levels of Ancillary Service shortages when there are sufficient competitive offers.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The proposed proxy offer curve is a compromise that was used in the studies on the ASDCs.  The proxy offer curve did not result in unreasonable outcomes.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6E5A4-446F-EA30-44E7-9E8A2AB04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304800" y="762000"/>
            <a:ext cx="8509759" cy="1908215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Purpose</a:t>
            </a:r>
          </a:p>
          <a:p>
            <a:pPr lvl="1"/>
            <a:r>
              <a:rPr lang="en-US" sz="1600" dirty="0"/>
              <a:t>This presentation is intended to provide ERCOT’s perspective on Nodal Protocol Revision Request (NPRR) 1269, RTC+B Three Parameters Policy Issues.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Voting Items / Requests</a:t>
            </a:r>
          </a:p>
          <a:p>
            <a:pPr lvl="1"/>
            <a:r>
              <a:rPr lang="en-US" sz="1600" dirty="0"/>
              <a:t>ERCOT staff’s position is that the Board approve NPRR1269, as approved by TAC.</a:t>
            </a:r>
          </a:p>
        </p:txBody>
      </p:sp>
    </p:spTree>
    <p:extLst>
      <p:ext uri="{BB962C8B-B14F-4D97-AF65-F5344CB8AC3E}">
        <p14:creationId xmlns:p14="http://schemas.microsoft.com/office/powerpoint/2010/main" val="48165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E61B1-E203-22D9-BA4B-C8DB0FBDD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0B265-2294-B995-8B5E-762130DDA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1"/>
            <a:ext cx="8458200" cy="759495"/>
          </a:xfrm>
        </p:spPr>
        <p:txBody>
          <a:bodyPr/>
          <a:lstStyle/>
          <a:p>
            <a:r>
              <a:rPr lang="en-US" dirty="0"/>
              <a:t>Ancillary Service Demand Curve Floor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C133F-8877-3C9F-B3D2-B81C39F18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457200"/>
            <a:ext cx="8714833" cy="5039646"/>
          </a:xfrm>
        </p:spPr>
        <p:txBody>
          <a:bodyPr/>
          <a:lstStyle/>
          <a:p>
            <a:r>
              <a:rPr lang="en-US" dirty="0"/>
              <a:t>ERCOT is concerned that the ASDC curve in NPRR 1268 will result in more RUCs.</a:t>
            </a:r>
          </a:p>
          <a:p>
            <a:r>
              <a:rPr lang="en-US" dirty="0"/>
              <a:t>ERCOT extensively studied the $15 per MW per hour ASDC floor in RUC.  ERCOT analysis shows that the $15 floor would be effective in the RUC process.</a:t>
            </a:r>
          </a:p>
          <a:p>
            <a:r>
              <a:rPr lang="en-US" dirty="0"/>
              <a:t>ERCOT anticipates that extending the $15 per MW per hour curve to the day-ahead and real-time should help promote self-commitment.</a:t>
            </a:r>
          </a:p>
          <a:p>
            <a:pPr lvl="1"/>
            <a:r>
              <a:rPr lang="en-US" dirty="0"/>
              <a:t>ERCOT analysis showed that hitting the ASDC floor was infrequent (1.4% of intervals).</a:t>
            </a:r>
          </a:p>
          <a:p>
            <a:pPr lvl="1"/>
            <a:r>
              <a:rPr lang="en-US" dirty="0"/>
              <a:t>The price impact was only $0.34/MWh (0.4% of the extreme price outcomes).</a:t>
            </a:r>
          </a:p>
          <a:p>
            <a:r>
              <a:rPr lang="en-US" dirty="0"/>
              <a:t>The ASDC floor helps compensate resources that meet the reserve requirement that would be valued at $0 or pennies otherwise.</a:t>
            </a:r>
          </a:p>
          <a:p>
            <a:r>
              <a:rPr lang="en-US" dirty="0"/>
              <a:t>This is </a:t>
            </a:r>
            <a:r>
              <a:rPr lang="en-US" u="sng" dirty="0"/>
              <a:t>not a price floor</a:t>
            </a:r>
            <a:r>
              <a:rPr lang="en-US" dirty="0"/>
              <a:t>. </a:t>
            </a:r>
            <a:r>
              <a:rPr lang="en-US" dirty="0">
                <a:solidFill>
                  <a:schemeClr val="tx1"/>
                </a:solidFill>
              </a:rPr>
              <a:t>To the degree there are sufficient Ancillary Service offers and Resource capability, those offers would set the price, not the ASDCs.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54C079-5D6E-F020-3AD8-51B21B175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1E91FC-5944-141D-6CC6-13126E506490}"/>
              </a:ext>
            </a:extLst>
          </p:cNvPr>
          <p:cNvSpPr txBox="1">
            <a:spLocks/>
          </p:cNvSpPr>
          <p:nvPr/>
        </p:nvSpPr>
        <p:spPr>
          <a:xfrm>
            <a:off x="2147457" y="5867400"/>
            <a:ext cx="6310743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/>
              <a:t>Key Takeaways</a:t>
            </a:r>
            <a:endParaRPr lang="en-US" sz="20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ERCOT supports the proposed ASDC floor of $15 per MW per hour.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08352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863D3-3EA6-9A82-E8D7-AC3D9AE79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80759-BE06-EE65-ED62-C1DE1DF66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1"/>
            <a:ext cx="8458200" cy="759495"/>
          </a:xfrm>
        </p:spPr>
        <p:txBody>
          <a:bodyPr/>
          <a:lstStyle/>
          <a:p>
            <a:r>
              <a:rPr lang="en-US" dirty="0"/>
              <a:t>Proper price 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312D1-E143-AF07-4E13-E3B66E11F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4811046"/>
          </a:xfrm>
        </p:spPr>
        <p:txBody>
          <a:bodyPr/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The reliability of ERCOT’s grid depends on price signals that promote reliable outcomes.</a:t>
            </a:r>
          </a:p>
          <a:p>
            <a:r>
              <a:rPr lang="en-US" dirty="0">
                <a:effectLst/>
                <a:ea typeface="Times New Roman" panose="02020603050405020304" pitchFamily="18" charset="0"/>
              </a:rPr>
              <a:t>Given the importance of price formation and incentives, using the market to signal self-commitment is preferred to RUC actions.  </a:t>
            </a:r>
          </a:p>
          <a:p>
            <a:pPr lvl="1"/>
            <a:r>
              <a:rPr lang="en-US" dirty="0">
                <a:effectLst/>
                <a:ea typeface="Times New Roman" panose="02020603050405020304" pitchFamily="18" charset="0"/>
              </a:rPr>
              <a:t>While ERCOT can ensure operational reliability in the short-term through RUC commitments, long-term reliability requires proper price signals.  </a:t>
            </a:r>
          </a:p>
          <a:p>
            <a:pPr lvl="1"/>
            <a:r>
              <a:rPr lang="en-US" dirty="0">
                <a:effectLst/>
                <a:ea typeface="Times New Roman" panose="02020603050405020304" pitchFamily="18" charset="0"/>
              </a:rPr>
              <a:t>The ASDC floor works toward enhancing these long-term price signals.</a:t>
            </a:r>
          </a:p>
          <a:p>
            <a:pPr lvl="1"/>
            <a:r>
              <a:rPr lang="en-US" dirty="0">
                <a:ea typeface="Aptos" panose="020B0004020202020204" pitchFamily="34" charset="0"/>
              </a:rPr>
              <a:t>Adjustments can be made in the future to fine tune the ASDC floor if needed.</a:t>
            </a:r>
            <a:endParaRPr lang="en-US" dirty="0">
              <a:effectLst/>
              <a:ea typeface="Aptos" panose="020B0004020202020204" pitchFamily="34" charset="0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43345-A208-4C02-FC5E-2F4618F7AD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0C88DC-BCCB-8359-CE79-D882F64FB3F5}"/>
              </a:ext>
            </a:extLst>
          </p:cNvPr>
          <p:cNvSpPr txBox="1">
            <a:spLocks/>
          </p:cNvSpPr>
          <p:nvPr/>
        </p:nvSpPr>
        <p:spPr>
          <a:xfrm>
            <a:off x="1454728" y="4572000"/>
            <a:ext cx="6310743" cy="121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/>
              <a:t>Key Takeaways</a:t>
            </a:r>
            <a:endParaRPr lang="en-US" sz="20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Proper price formation promotes long-term reliability.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Providing price signals to avoid RUCs helps promote long-term reliability.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10966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7336B-8F52-DA51-6326-8CDEA4D9B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99A01-B01C-6C3A-C4FA-5A3D8FF38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1"/>
            <a:ext cx="8458200" cy="759495"/>
          </a:xfrm>
        </p:spPr>
        <p:txBody>
          <a:bodyPr/>
          <a:lstStyle/>
          <a:p>
            <a:r>
              <a:rPr lang="en-US" dirty="0"/>
              <a:t>Proxy offer curve floor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3C178-A3CC-FC85-E6E1-D7BFA6BAD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457200"/>
            <a:ext cx="8534400" cy="5039646"/>
          </a:xfrm>
        </p:spPr>
        <p:txBody>
          <a:bodyPr/>
          <a:lstStyle/>
          <a:p>
            <a:r>
              <a:rPr lang="en-US" dirty="0"/>
              <a:t>A proxy offer curve floor is needed when an offer is missing.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Offers can be missing due to human or technical issues.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IMM noted that missing </a:t>
            </a:r>
            <a:r>
              <a:rPr lang="en-US" dirty="0"/>
              <a:t>offers generally have been a </a:t>
            </a:r>
            <a:r>
              <a:rPr lang="en-US" dirty="0">
                <a:solidFill>
                  <a:schemeClr val="tx1"/>
                </a:solidFill>
              </a:rPr>
              <a:t>limited issue, and has agreed to present on missing offers at future meetings.</a:t>
            </a:r>
          </a:p>
          <a:p>
            <a:r>
              <a:rPr lang="en-US" dirty="0"/>
              <a:t>The proposed proxy curve in NPRR 1269 is a compromise that looks to strike a balance between concerns raised by many stakeholders.</a:t>
            </a:r>
          </a:p>
          <a:p>
            <a:pPr lvl="1"/>
            <a:r>
              <a:rPr lang="en-US" dirty="0"/>
              <a:t>ERCOT staff originally proposed a proxy offer of $0 per MW per hour.</a:t>
            </a:r>
          </a:p>
          <a:p>
            <a:pPr lvl="1"/>
            <a:r>
              <a:rPr lang="en-US" dirty="0"/>
              <a:t>Participants proposed a proxy offer of $2,000 per MW per hour.</a:t>
            </a:r>
          </a:p>
          <a:p>
            <a:pPr lvl="1"/>
            <a:r>
              <a:rPr lang="en-US" dirty="0"/>
              <a:t>The compromise is the lesser value of:</a:t>
            </a:r>
          </a:p>
          <a:p>
            <a:pPr lvl="2"/>
            <a:r>
              <a:rPr lang="en-US" dirty="0"/>
              <a:t>$2,000 per MW per hour; or</a:t>
            </a:r>
          </a:p>
          <a:p>
            <a:pPr lvl="2"/>
            <a:r>
              <a:rPr lang="en-US" dirty="0"/>
              <a:t>The point on the ASDC for the Ancillary Service that intersects with a quantity that is 95% of the Ancillary Service Plan for that Ancillary Service.</a:t>
            </a:r>
          </a:p>
          <a:p>
            <a:pPr lvl="1"/>
            <a:r>
              <a:rPr lang="en-US" dirty="0"/>
              <a:t>The compromise curve was used in ERCOT’s ASDC analysis.  ERCOT did not identify any concerns with this proxy offer curve in its analysis.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E19E0D-C18A-A9C7-0274-458BBEE464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82AFB4-6A59-A091-9A6C-20997AB8D81A}"/>
              </a:ext>
            </a:extLst>
          </p:cNvPr>
          <p:cNvSpPr txBox="1">
            <a:spLocks/>
          </p:cNvSpPr>
          <p:nvPr/>
        </p:nvSpPr>
        <p:spPr>
          <a:xfrm>
            <a:off x="2057400" y="5456382"/>
            <a:ext cx="64008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/>
              <a:t>Key Takeaways</a:t>
            </a:r>
            <a:endParaRPr lang="en-US" sz="20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ERCOT supports the proposed proxy offer curve as a compromise.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9188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69BDC-4889-2784-B8B3-C5085F020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BD1D5-BC46-0DD2-FE27-3A5BA539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1"/>
            <a:ext cx="8458200" cy="759495"/>
          </a:xfrm>
        </p:spPr>
        <p:txBody>
          <a:bodyPr/>
          <a:lstStyle/>
          <a:p>
            <a:r>
              <a:rPr lang="en-US" dirty="0"/>
              <a:t>Balancing strategic withholding while covering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3863A-7F39-0004-DA46-9AE9DB3D8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457200"/>
            <a:ext cx="8534400" cy="5039646"/>
          </a:xfrm>
        </p:spPr>
        <p:txBody>
          <a:bodyPr/>
          <a:lstStyle/>
          <a:p>
            <a:r>
              <a:rPr lang="en-US" dirty="0"/>
              <a:t>When an offer is missing, not having a proxy offer curve floor can result in inappropriate scarcity and be a form of strategic withholding behavior.</a:t>
            </a:r>
          </a:p>
          <a:p>
            <a:pPr lvl="1"/>
            <a:r>
              <a:rPr lang="en-US" dirty="0"/>
              <a:t>A low offer curve floor of $0 per MW per hour addresses both of these issues, but ignores the costs of providing reserves</a:t>
            </a:r>
          </a:p>
          <a:p>
            <a:pPr lvl="1"/>
            <a:r>
              <a:rPr lang="en-US" dirty="0"/>
              <a:t>A high offer curve floor of $2,000 per MW per hour does not address the strategic behavior and has the potential to result in in appropriate scarcity.  However, it does cover costs of providing reserves.</a:t>
            </a:r>
          </a:p>
          <a:p>
            <a:r>
              <a:rPr lang="en-US" dirty="0"/>
              <a:t>The compromise solution balances the concerns with inappropriate scarcity, strategic withholding behavior, and the need to reflect costs of providing reserves across a range of resource technologies.</a:t>
            </a:r>
          </a:p>
          <a:p>
            <a:r>
              <a:rPr lang="en-US" dirty="0"/>
              <a:t>Using the proxy offer curve floor in our studies did not raise any concerns with reliability or market outcomes.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58A5F-0A8A-0AA5-CB76-5514EDCF0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C412668-72FC-1394-E17B-9289CF0DA8AA}"/>
              </a:ext>
            </a:extLst>
          </p:cNvPr>
          <p:cNvSpPr txBox="1">
            <a:spLocks/>
          </p:cNvSpPr>
          <p:nvPr/>
        </p:nvSpPr>
        <p:spPr>
          <a:xfrm>
            <a:off x="1371600" y="5038392"/>
            <a:ext cx="64008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/>
              <a:t>Key Takeaways</a:t>
            </a:r>
            <a:endParaRPr lang="en-US" sz="20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The compromise balances concerns with inappropriate scarcity, strategic behavior, and costs.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218951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24669035810E4EB6FECC3DA329D583" ma:contentTypeVersion="6" ma:contentTypeDescription="Create a new document." ma:contentTypeScope="" ma:versionID="1efb305faa5285f37c51682294eb9fd0">
  <xsd:schema xmlns:xsd="http://www.w3.org/2001/XMLSchema" xmlns:xs="http://www.w3.org/2001/XMLSchema" xmlns:p="http://schemas.microsoft.com/office/2006/metadata/properties" xmlns:ns2="b08b9b37-d175-4f27-901a-52f6a908faa4" xmlns:ns3="02991f1b-a5c4-40d5-9b39-bc4c839ed1df" targetNamespace="http://schemas.microsoft.com/office/2006/metadata/properties" ma:root="true" ma:fieldsID="1f40ce4871fff26687b0093a32e88c37" ns2:_="" ns3:_="">
    <xsd:import namespace="b08b9b37-d175-4f27-901a-52f6a908faa4"/>
    <xsd:import namespace="02991f1b-a5c4-40d5-9b39-bc4c839ed1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8b9b37-d175-4f27-901a-52f6a908f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991f1b-a5c4-40d5-9b39-bc4c839ed1d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46272E-3583-42E0-88AD-42D1D7F77D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8b9b37-d175-4f27-901a-52f6a908faa4"/>
    <ds:schemaRef ds:uri="02991f1b-a5c4-40d5-9b39-bc4c839ed1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3c917f14-8d40-4289-92aa-fd10f73581c9"/>
    <ds:schemaRef ds:uri="http://purl.org/dc/elements/1.1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15220</TotalTime>
  <Words>839</Words>
  <Application>Microsoft Office PowerPoint</Application>
  <PresentationFormat>On-screen Show (4:3)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Calibri</vt:lpstr>
      <vt:lpstr>Times New Roman</vt:lpstr>
      <vt:lpstr>Cover Slide</vt:lpstr>
      <vt:lpstr>Horizontal Theme</vt:lpstr>
      <vt:lpstr>PowerPoint Presentation</vt:lpstr>
      <vt:lpstr>Overview</vt:lpstr>
      <vt:lpstr>Ancillary Service Demand Curve Floor</vt:lpstr>
      <vt:lpstr>Proper price formation</vt:lpstr>
      <vt:lpstr>Proxy offer curve floor</vt:lpstr>
      <vt:lpstr>Balancing strategic withholding while covering costs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Ebbs, Penney</cp:lastModifiedBy>
  <cp:revision>555</cp:revision>
  <cp:lastPrinted>2017-10-10T21:31:05Z</cp:lastPrinted>
  <dcterms:created xsi:type="dcterms:W3CDTF">2016-01-21T15:20:31Z</dcterms:created>
  <dcterms:modified xsi:type="dcterms:W3CDTF">2025-04-01T16:23:35Z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0x0101003524669035810E4EB6FECC3DA329D583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  <property fmtid="{D5CDD505-2E9C-101B-9397-08002B2CF9AE}" pid="10" name="Order">
    <vt:r8>1800</vt:r8>
  </property>
  <property fmtid="{D5CDD505-2E9C-101B-9397-08002B2CF9AE}" pid="11" name="xd_Signature">
    <vt:bool>false</vt:bool>
  </property>
  <property fmtid="{D5CDD505-2E9C-101B-9397-08002B2CF9AE}" pid="12" name="xd_ProgID">
    <vt:lpwstr/>
  </property>
  <property fmtid="{D5CDD505-2E9C-101B-9397-08002B2CF9AE}" pid="13" name="Audience">
    <vt:lpwstr>Board of Directors</vt:lpwstr>
  </property>
  <property fmtid="{D5CDD505-2E9C-101B-9397-08002B2CF9AE}" pid="14" name="ComplianceAssetId">
    <vt:lpwstr/>
  </property>
  <property fmtid="{D5CDD505-2E9C-101B-9397-08002B2CF9AE}" pid="15" name="TemplateUrl">
    <vt:lpwstr/>
  </property>
  <property fmtid="{D5CDD505-2E9C-101B-9397-08002B2CF9AE}" pid="16" name="Dimensions">
    <vt:lpwstr>Default Width</vt:lpwstr>
  </property>
  <property fmtid="{D5CDD505-2E9C-101B-9397-08002B2CF9AE}" pid="17" name="_ExtendedDescription">
    <vt:lpwstr/>
  </property>
  <property fmtid="{D5CDD505-2E9C-101B-9397-08002B2CF9AE}" pid="18" name="TriggerFlowInfo">
    <vt:lpwstr/>
  </property>
</Properties>
</file>