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3"/>
  </p:notesMasterIdLst>
  <p:handoutMasterIdLst>
    <p:handoutMasterId r:id="rId14"/>
  </p:handoutMasterIdLst>
  <p:sldIdLst>
    <p:sldId id="550" r:id="rId7"/>
    <p:sldId id="549" r:id="rId8"/>
    <p:sldId id="552" r:id="rId9"/>
    <p:sldId id="551" r:id="rId10"/>
    <p:sldId id="554" r:id="rId11"/>
    <p:sldId id="55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C61"/>
    <a:srgbClr val="00AEC7"/>
    <a:srgbClr val="E6EBF0"/>
    <a:srgbClr val="98C3FA"/>
    <a:srgbClr val="70CDD9"/>
    <a:srgbClr val="8DC3E5"/>
    <a:srgbClr val="A9E5EA"/>
    <a:srgbClr val="5B6770"/>
    <a:srgbClr val="26D07C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98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B97F7B-8534-D72F-13DC-ABA3F6C8A771}"/>
              </a:ext>
            </a:extLst>
          </p:cNvPr>
          <p:cNvSpPr txBox="1"/>
          <p:nvPr/>
        </p:nvSpPr>
        <p:spPr>
          <a:xfrm>
            <a:off x="4288536" y="1947672"/>
            <a:ext cx="4279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Discussion of High LMPs observed on February 19, 2025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Congestion Management Working Group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April 14, 2025</a:t>
            </a:r>
          </a:p>
          <a:p>
            <a:r>
              <a:rPr lang="en-US" dirty="0">
                <a:solidFill>
                  <a:schemeClr val="tx2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19861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D88C51-CAFA-2BF2-AC5B-2F31F84F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6FABB0-2F1E-FEC3-751D-7D10750EE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  <a:cs typeface="Aptos" panose="020B0004020202020204" pitchFamily="34" charset="0"/>
              </a:rPr>
              <a:t>U</a:t>
            </a:r>
            <a:r>
              <a:rPr lang="en-US" sz="180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nderstand the situation on the morning of 2/19 (record setting LMPs)</a:t>
            </a:r>
            <a:endParaRPr lang="en-US" sz="1800" dirty="0">
              <a:solidFill>
                <a:schemeClr val="tx2"/>
              </a:solidFill>
              <a:effectLst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  <a:cs typeface="Aptos" panose="020B0004020202020204" pitchFamily="34" charset="0"/>
              </a:rPr>
              <a:t>U</a:t>
            </a:r>
            <a:r>
              <a:rPr lang="en-US" sz="180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nderstand why multiple compounding constraints &amp; contingencies were activated</a:t>
            </a:r>
            <a:endParaRPr lang="en-US" sz="1800" dirty="0">
              <a:solidFill>
                <a:schemeClr val="tx2"/>
              </a:solidFill>
              <a:effectLst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  <a:cs typeface="Aptos" panose="020B0004020202020204" pitchFamily="34" charset="0"/>
              </a:rPr>
              <a:t>U</a:t>
            </a:r>
            <a:r>
              <a:rPr lang="en-US" sz="180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nderstand the operating procedure related to activating in series constraints where post-contingency loading &gt; 98% </a:t>
            </a:r>
            <a:endParaRPr lang="en-US" sz="1800" dirty="0">
              <a:solidFill>
                <a:schemeClr val="tx2"/>
              </a:solidFill>
              <a:effectLst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marL="742950" marR="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The procedure states only the most limiting constraint should be activated. We are thinking this makes sense, as solving the “worst” issue would likely resolve the rest. </a:t>
            </a:r>
            <a:endParaRPr lang="en-US" dirty="0">
              <a:solidFill>
                <a:schemeClr val="tx2"/>
              </a:solidFill>
              <a:effectLst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marL="742950" marR="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What is the definition of “in series”? </a:t>
            </a:r>
            <a:endParaRPr lang="en-US" dirty="0">
              <a:solidFill>
                <a:schemeClr val="tx2"/>
              </a:solidFill>
              <a:effectLst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marL="742950" marR="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Were any of the elements in series on 2/19? Would one-line diagrams be helpful here?</a:t>
            </a:r>
            <a:endParaRPr lang="en-US" dirty="0">
              <a:solidFill>
                <a:schemeClr val="tx2"/>
              </a:solidFill>
              <a:effectLst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If the procedure and 2/19 actions are deemed acceptable by ERCOT, is there another way to limit the compounding nature of constraints with multiple contingencies? </a:t>
            </a:r>
            <a:endParaRPr lang="en-US" sz="1800" dirty="0">
              <a:solidFill>
                <a:schemeClr val="tx2"/>
              </a:solidFill>
              <a:effectLst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marL="742950" marR="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Ex. introduce shadow price cap split between multiple contingencies on a single line. We are ultimately seeking to limit the price impact of a single line. </a:t>
            </a:r>
            <a:endParaRPr lang="en-US" dirty="0">
              <a:solidFill>
                <a:schemeClr val="tx2"/>
              </a:solidFill>
              <a:effectLst/>
              <a:ea typeface="Calibri" panose="020F0502020204030204" pitchFamily="34" charset="0"/>
              <a:cs typeface="Aptos" panose="020B0004020202020204" pitchFamily="34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431EAA-58E5-A784-9766-F191CC4BF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8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F259C-279A-C866-F9AF-7982768F1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79B52-F187-E4EB-5E90-F123E49AA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Aptos" panose="020B0004020202020204" pitchFamily="34" charset="0"/>
              </a:rPr>
              <a:t>ERCOT Market Analysis team investigated the LMPs in question on 2/19</a:t>
            </a:r>
          </a:p>
          <a:p>
            <a:r>
              <a:rPr lang="en-US" dirty="0">
                <a:solidFill>
                  <a:schemeClr val="tx2"/>
                </a:solidFill>
                <a:ea typeface="Calibri" panose="020F0502020204030204" pitchFamily="34" charset="0"/>
                <a:cs typeface="Aptos" panose="020B0004020202020204" pitchFamily="34" charset="0"/>
              </a:rPr>
              <a:t>T</a:t>
            </a:r>
            <a:r>
              <a:rPr lang="en-US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Aptos" panose="020B0004020202020204" pitchFamily="34" charset="0"/>
              </a:rPr>
              <a:t>here is an electrical bus associated with the Settlement Point RHESS2_ES1 with a very large helping shift factor on multiple constraints that were violated (at max shadow price), which based on the LMP calculation (System Lambda – sum(SF*Shadow Price)) results in the very large LMP observed. (see next slide)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1F3CEB-1692-6E32-8777-1144206D8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5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BF21-AFF8-0C6F-463A-D78989323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 Calculation</a:t>
            </a:r>
          </a:p>
        </p:txBody>
      </p:sp>
      <p:pic>
        <p:nvPicPr>
          <p:cNvPr id="6" name="Content Placeholder 5" descr="Table&#10;&#10;AI-generated content may be incorrect.">
            <a:extLst>
              <a:ext uri="{FF2B5EF4-FFF2-40B4-BE49-F238E27FC236}">
                <a16:creationId xmlns:a16="http://schemas.microsoft.com/office/drawing/2014/main" id="{E2E7EBCB-29A2-E3EA-E863-E4F8BD6BD2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8" y="926695"/>
            <a:ext cx="6675119" cy="546974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E62CD-0A68-45C5-428D-2AF1189AC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56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49AED-156A-8840-9378-F244B05DE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 19,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C3E22-6EE8-0E1F-ABF4-B32BB1F47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38935"/>
            <a:ext cx="8534400" cy="5467349"/>
          </a:xfrm>
        </p:spPr>
        <p:txBody>
          <a:bodyPr/>
          <a:lstStyle/>
          <a:p>
            <a:r>
              <a:rPr lang="en-US" sz="1800" dirty="0"/>
              <a:t>System Conditions</a:t>
            </a:r>
          </a:p>
          <a:p>
            <a:pPr lvl="1"/>
            <a:r>
              <a:rPr lang="en-US" sz="1600" dirty="0"/>
              <a:t>Winter Storm Kingston: 2/18 -2/21</a:t>
            </a:r>
          </a:p>
          <a:p>
            <a:pPr lvl="2"/>
            <a:r>
              <a:rPr lang="en-US" sz="1400" dirty="0"/>
              <a:t>All-time winter demand record on 2/20</a:t>
            </a:r>
          </a:p>
          <a:p>
            <a:pPr lvl="1"/>
            <a:r>
              <a:rPr lang="en-US" sz="1600" dirty="0"/>
              <a:t>Multiple planned outages in the Round Rock, Georgetown &amp; Temple area</a:t>
            </a:r>
          </a:p>
          <a:p>
            <a:pPr lvl="1"/>
            <a:r>
              <a:rPr lang="en-US" sz="1600" dirty="0"/>
              <a:t>Request to restore outages were made leading up to winter storm</a:t>
            </a:r>
          </a:p>
          <a:p>
            <a:pPr lvl="2"/>
            <a:r>
              <a:rPr lang="en-US" sz="1400" dirty="0"/>
              <a:t>Lengthy restoration times, up to 240 hours</a:t>
            </a:r>
          </a:p>
          <a:p>
            <a:pPr lvl="2"/>
            <a:endParaRPr lang="en-US" sz="1400" dirty="0"/>
          </a:p>
          <a:p>
            <a:r>
              <a:rPr lang="en-US" sz="1800" dirty="0"/>
              <a:t>Real-Time Constraints</a:t>
            </a:r>
          </a:p>
          <a:p>
            <a:pPr lvl="1"/>
            <a:r>
              <a:rPr lang="en-US" sz="1600" dirty="0"/>
              <a:t>@ 8:07 a total of 77 constraints greater than 100% in RTCA</a:t>
            </a:r>
          </a:p>
          <a:p>
            <a:pPr lvl="2"/>
            <a:r>
              <a:rPr lang="en-US" sz="1400" dirty="0"/>
              <a:t>40 constraints in RTCA in the Georgetown, Round Rock &amp; Hutto area</a:t>
            </a:r>
          </a:p>
          <a:p>
            <a:pPr lvl="3"/>
            <a:r>
              <a:rPr lang="en-US" sz="1200" dirty="0"/>
              <a:t>Overloaded element: 1660_A,C &amp; 1680_A,B,E,F</a:t>
            </a:r>
          </a:p>
          <a:p>
            <a:pPr lvl="2"/>
            <a:r>
              <a:rPr lang="en-US" sz="1400" dirty="0"/>
              <a:t>15 constraints with overloads greater than 125% cascading criteria</a:t>
            </a:r>
          </a:p>
          <a:p>
            <a:pPr lvl="2"/>
            <a:r>
              <a:rPr lang="en-US" sz="1400" dirty="0"/>
              <a:t>9 of the 40 were activated to SCED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0B9451-C27C-FE96-1B9E-5142AB3E2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5CD49F5-49ED-F51F-DCA3-3993BBDF1AED}"/>
              </a:ext>
            </a:extLst>
          </p:cNvPr>
          <p:cNvCxnSpPr>
            <a:cxnSpLocks/>
          </p:cNvCxnSpPr>
          <p:nvPr/>
        </p:nvCxnSpPr>
        <p:spPr>
          <a:xfrm>
            <a:off x="1828800" y="4676774"/>
            <a:ext cx="0" cy="657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704D57-66E0-8EDB-1258-01D170338583}"/>
              </a:ext>
            </a:extLst>
          </p:cNvPr>
          <p:cNvCxnSpPr>
            <a:cxnSpLocks/>
          </p:cNvCxnSpPr>
          <p:nvPr/>
        </p:nvCxnSpPr>
        <p:spPr>
          <a:xfrm>
            <a:off x="2228850" y="4991099"/>
            <a:ext cx="1562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1BDFA0-613E-5ECA-B666-1DE51F28B458}"/>
              </a:ext>
            </a:extLst>
          </p:cNvPr>
          <p:cNvCxnSpPr>
            <a:cxnSpLocks/>
          </p:cNvCxnSpPr>
          <p:nvPr/>
        </p:nvCxnSpPr>
        <p:spPr>
          <a:xfrm>
            <a:off x="3790950" y="4629149"/>
            <a:ext cx="0" cy="657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5E04BC99-F270-09D4-D003-F6DED4E62C82}"/>
              </a:ext>
            </a:extLst>
          </p:cNvPr>
          <p:cNvSpPr/>
          <p:nvPr/>
        </p:nvSpPr>
        <p:spPr>
          <a:xfrm>
            <a:off x="1943100" y="4829174"/>
            <a:ext cx="285731" cy="295274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847467-A7D9-211B-06FF-071F46BB5CD8}"/>
              </a:ext>
            </a:extLst>
          </p:cNvPr>
          <p:cNvCxnSpPr>
            <a:cxnSpLocks/>
          </p:cNvCxnSpPr>
          <p:nvPr/>
        </p:nvCxnSpPr>
        <p:spPr>
          <a:xfrm flipH="1">
            <a:off x="1828800" y="4991099"/>
            <a:ext cx="114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58CB7E2-81C0-1EBE-44D5-1A27281920B8}"/>
              </a:ext>
            </a:extLst>
          </p:cNvPr>
          <p:cNvCxnSpPr>
            <a:cxnSpLocks/>
          </p:cNvCxnSpPr>
          <p:nvPr/>
        </p:nvCxnSpPr>
        <p:spPr>
          <a:xfrm>
            <a:off x="3790950" y="4991099"/>
            <a:ext cx="1562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6FCEDB-F7EE-F82C-5FA6-F6CEAF26CFF3}"/>
              </a:ext>
            </a:extLst>
          </p:cNvPr>
          <p:cNvCxnSpPr>
            <a:cxnSpLocks/>
          </p:cNvCxnSpPr>
          <p:nvPr/>
        </p:nvCxnSpPr>
        <p:spPr>
          <a:xfrm>
            <a:off x="5353050" y="4629149"/>
            <a:ext cx="0" cy="657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02D86E-C0B7-11D9-A6F8-FB4AA5C756E8}"/>
              </a:ext>
            </a:extLst>
          </p:cNvPr>
          <p:cNvCxnSpPr>
            <a:cxnSpLocks/>
          </p:cNvCxnSpPr>
          <p:nvPr/>
        </p:nvCxnSpPr>
        <p:spPr>
          <a:xfrm>
            <a:off x="5353050" y="4991099"/>
            <a:ext cx="1562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CAE2D88-5DB5-563C-0C7F-64D0792AECE1}"/>
              </a:ext>
            </a:extLst>
          </p:cNvPr>
          <p:cNvSpPr/>
          <p:nvPr/>
        </p:nvSpPr>
        <p:spPr>
          <a:xfrm>
            <a:off x="6915129" y="4843462"/>
            <a:ext cx="285731" cy="295274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844124-62D1-ACFC-9CA3-F74B5E1125C7}"/>
              </a:ext>
            </a:extLst>
          </p:cNvPr>
          <p:cNvCxnSpPr>
            <a:stCxn id="13" idx="3"/>
          </p:cNvCxnSpPr>
          <p:nvPr/>
        </p:nvCxnSpPr>
        <p:spPr>
          <a:xfrm>
            <a:off x="7200860" y="4991099"/>
            <a:ext cx="857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EE7C5A8-9865-1244-ED2A-B98A001F7D89}"/>
              </a:ext>
            </a:extLst>
          </p:cNvPr>
          <p:cNvCxnSpPr>
            <a:cxnSpLocks/>
          </p:cNvCxnSpPr>
          <p:nvPr/>
        </p:nvCxnSpPr>
        <p:spPr>
          <a:xfrm>
            <a:off x="7286625" y="4629149"/>
            <a:ext cx="0" cy="657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985486A-B9D5-EECB-6C4B-189E2F5965CC}"/>
              </a:ext>
            </a:extLst>
          </p:cNvPr>
          <p:cNvSpPr txBox="1"/>
          <p:nvPr/>
        </p:nvSpPr>
        <p:spPr>
          <a:xfrm>
            <a:off x="1664494" y="5333999"/>
            <a:ext cx="70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EC1F1A-6888-D6E1-4D18-1281A558E47F}"/>
              </a:ext>
            </a:extLst>
          </p:cNvPr>
          <p:cNvSpPr txBox="1"/>
          <p:nvPr/>
        </p:nvSpPr>
        <p:spPr>
          <a:xfrm>
            <a:off x="3645715" y="5332290"/>
            <a:ext cx="652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2FC25D-01FA-913A-C1C4-CAC33AA69D62}"/>
              </a:ext>
            </a:extLst>
          </p:cNvPr>
          <p:cNvSpPr txBox="1"/>
          <p:nvPr/>
        </p:nvSpPr>
        <p:spPr>
          <a:xfrm>
            <a:off x="5207815" y="5258870"/>
            <a:ext cx="652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3D04B8-FABA-3B99-CDF1-7E71C7CC4BB5}"/>
              </a:ext>
            </a:extLst>
          </p:cNvPr>
          <p:cNvSpPr txBox="1"/>
          <p:nvPr/>
        </p:nvSpPr>
        <p:spPr>
          <a:xfrm>
            <a:off x="7141390" y="5316020"/>
            <a:ext cx="652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F50AEA-AFFE-EABB-C1CA-797B5103EEB4}"/>
              </a:ext>
            </a:extLst>
          </p:cNvPr>
          <p:cNvSpPr txBox="1"/>
          <p:nvPr/>
        </p:nvSpPr>
        <p:spPr>
          <a:xfrm>
            <a:off x="2655066" y="4658795"/>
            <a:ext cx="328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5080EB-B1FD-C141-5135-992FA1AA3D2E}"/>
              </a:ext>
            </a:extLst>
          </p:cNvPr>
          <p:cNvSpPr txBox="1"/>
          <p:nvPr/>
        </p:nvSpPr>
        <p:spPr>
          <a:xfrm>
            <a:off x="4407683" y="4636054"/>
            <a:ext cx="328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386900-01CB-CC17-D574-FAC288882E93}"/>
              </a:ext>
            </a:extLst>
          </p:cNvPr>
          <p:cNvSpPr txBox="1"/>
          <p:nvPr/>
        </p:nvSpPr>
        <p:spPr>
          <a:xfrm>
            <a:off x="5905462" y="4648200"/>
            <a:ext cx="328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7553715-C526-D06C-BDAF-2F95DEA50B6D}"/>
              </a:ext>
            </a:extLst>
          </p:cNvPr>
          <p:cNvCxnSpPr>
            <a:cxnSpLocks/>
          </p:cNvCxnSpPr>
          <p:nvPr/>
        </p:nvCxnSpPr>
        <p:spPr>
          <a:xfrm flipH="1">
            <a:off x="4895850" y="5138736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BB2C0DE-7016-627C-9BFC-2440BF6C73CA}"/>
              </a:ext>
            </a:extLst>
          </p:cNvPr>
          <p:cNvCxnSpPr>
            <a:cxnSpLocks/>
          </p:cNvCxnSpPr>
          <p:nvPr/>
        </p:nvCxnSpPr>
        <p:spPr>
          <a:xfrm>
            <a:off x="4914900" y="5138736"/>
            <a:ext cx="0" cy="489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F6D78E81-F8DA-4BAE-6C1C-16CA98612BB3}"/>
              </a:ext>
            </a:extLst>
          </p:cNvPr>
          <p:cNvSpPr/>
          <p:nvPr/>
        </p:nvSpPr>
        <p:spPr>
          <a:xfrm>
            <a:off x="4679138" y="5550155"/>
            <a:ext cx="528677" cy="451367"/>
          </a:xfrm>
          <a:prstGeom prst="ellipse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accent4"/>
                </a:solidFill>
              </a:rPr>
              <a:t>Gen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3A893C5-7612-B62A-9836-8FFA392BF9DB}"/>
              </a:ext>
            </a:extLst>
          </p:cNvPr>
          <p:cNvCxnSpPr>
            <a:cxnSpLocks/>
          </p:cNvCxnSpPr>
          <p:nvPr/>
        </p:nvCxnSpPr>
        <p:spPr>
          <a:xfrm flipH="1">
            <a:off x="3333750" y="5138736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3C65484-7E65-7D7B-B9EE-9447BC44AC08}"/>
              </a:ext>
            </a:extLst>
          </p:cNvPr>
          <p:cNvCxnSpPr>
            <a:cxnSpLocks/>
          </p:cNvCxnSpPr>
          <p:nvPr/>
        </p:nvCxnSpPr>
        <p:spPr>
          <a:xfrm>
            <a:off x="3343275" y="5138736"/>
            <a:ext cx="0" cy="193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38BDCF06-74FD-901C-0680-ADFFCDCF506B}"/>
              </a:ext>
            </a:extLst>
          </p:cNvPr>
          <p:cNvSpPr/>
          <p:nvPr/>
        </p:nvSpPr>
        <p:spPr>
          <a:xfrm rot="10800000">
            <a:off x="3198041" y="5353050"/>
            <a:ext cx="290468" cy="275151"/>
          </a:xfrm>
          <a:prstGeom prst="triangle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94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BBECA-9022-C5CB-62C8-A0F4ABF853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Q&amp;A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06C874-3EFC-9E8D-9E60-D853F3876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6055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Default Width</Dimensions>
    <Month xmlns="8d5ee879-813f-4fb9-b7c2-a59846c21aeb" xsi:nil="true"/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6A6CD9-B3E1-40D4-996B-E55652A7B6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384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Cover Slide</vt:lpstr>
      <vt:lpstr>Horizontal Theme</vt:lpstr>
      <vt:lpstr>Vertical Theme</vt:lpstr>
      <vt:lpstr>PowerPoint Presentation</vt:lpstr>
      <vt:lpstr>Stakeholder Questions</vt:lpstr>
      <vt:lpstr>LMP Calculation</vt:lpstr>
      <vt:lpstr>LMP Calculation</vt:lpstr>
      <vt:lpstr>February 19, 2025</vt:lpstr>
      <vt:lpstr>Q&amp;A Discussion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Garcia, Freddy</cp:lastModifiedBy>
  <cp:revision>9</cp:revision>
  <cp:lastPrinted>2017-10-10T21:31:05Z</cp:lastPrinted>
  <dcterms:created xsi:type="dcterms:W3CDTF">2016-01-21T15:20:31Z</dcterms:created>
  <dcterms:modified xsi:type="dcterms:W3CDTF">2025-04-10T21:00:49Z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